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502" y="-8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51335" y="1421305"/>
            <a:ext cx="4794884" cy="5222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414042"/>
                </a:solidFill>
                <a:latin typeface="Avenir"/>
                <a:cs typeface="Aveni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130" cy="5824220"/>
          </a:xfrm>
          <a:custGeom>
            <a:avLst/>
            <a:gdLst/>
            <a:ahLst/>
            <a:cxnLst/>
            <a:rect l="l" t="t" r="r" b="b"/>
            <a:pathLst>
              <a:path w="10692130" h="5824220">
                <a:moveTo>
                  <a:pt x="0" y="5823927"/>
                </a:moveTo>
                <a:lnTo>
                  <a:pt x="10692003" y="5823927"/>
                </a:lnTo>
                <a:lnTo>
                  <a:pt x="10692003" y="0"/>
                </a:lnTo>
                <a:lnTo>
                  <a:pt x="0" y="0"/>
                </a:lnTo>
                <a:lnTo>
                  <a:pt x="0" y="5823927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130" cy="5775325"/>
          </a:xfrm>
          <a:custGeom>
            <a:avLst/>
            <a:gdLst/>
            <a:ahLst/>
            <a:cxnLst/>
            <a:rect l="l" t="t" r="r" b="b"/>
            <a:pathLst>
              <a:path w="10692130" h="5775325">
                <a:moveTo>
                  <a:pt x="0" y="5775058"/>
                </a:moveTo>
                <a:lnTo>
                  <a:pt x="10692003" y="5775058"/>
                </a:lnTo>
                <a:lnTo>
                  <a:pt x="10692003" y="0"/>
                </a:lnTo>
                <a:lnTo>
                  <a:pt x="0" y="0"/>
                </a:lnTo>
                <a:lnTo>
                  <a:pt x="0" y="577505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04772" y="5766053"/>
            <a:ext cx="3187230" cy="372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03758" y="6198258"/>
            <a:ext cx="1357582" cy="980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26616" y="6202794"/>
            <a:ext cx="981313" cy="984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430689" y="6573618"/>
            <a:ext cx="1192865" cy="600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499" y="303334"/>
            <a:ext cx="982240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7438" y="1542520"/>
            <a:ext cx="4563745" cy="2388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jp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sussexjsna.org.uk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eastsussexjsna.org.uk/publichealthreports" TargetMode="External"/><Relationship Id="rId4" Type="http://schemas.openxmlformats.org/officeDocument/2006/relationships/hyperlink" Target="http://www.thenounproject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beccascambler.com/" TargetMode="External"/><Relationship Id="rId2" Type="http://schemas.openxmlformats.org/officeDocument/2006/relationships/hyperlink" Target="http://www.eastsussex.gov.uk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4" y="5076"/>
            <a:ext cx="10695544" cy="75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10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9849" y="140858"/>
            <a:ext cx="4014282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65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BETTER</a:t>
            </a:r>
            <a:r>
              <a:rPr sz="2200" b="0" spc="-60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BEGINNINGS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8154" y="1478597"/>
            <a:ext cx="2788920" cy="1623695"/>
          </a:xfrm>
          <a:custGeom>
            <a:avLst/>
            <a:gdLst/>
            <a:ahLst/>
            <a:cxnLst/>
            <a:rect l="l" t="t" r="r" b="b"/>
            <a:pathLst>
              <a:path w="2788920" h="1623695">
                <a:moveTo>
                  <a:pt x="0" y="1623123"/>
                </a:moveTo>
                <a:lnTo>
                  <a:pt x="2788399" y="1623123"/>
                </a:lnTo>
                <a:lnTo>
                  <a:pt x="2788399" y="0"/>
                </a:lnTo>
                <a:lnTo>
                  <a:pt x="0" y="0"/>
                </a:lnTo>
                <a:lnTo>
                  <a:pt x="0" y="16231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8678" y="147860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4686" y="3271139"/>
            <a:ext cx="2788920" cy="2072639"/>
          </a:xfrm>
          <a:custGeom>
            <a:avLst/>
            <a:gdLst/>
            <a:ahLst/>
            <a:cxnLst/>
            <a:rect l="l" t="t" r="r" b="b"/>
            <a:pathLst>
              <a:path w="2788920" h="2072639">
                <a:moveTo>
                  <a:pt x="0" y="2072627"/>
                </a:moveTo>
                <a:lnTo>
                  <a:pt x="2788399" y="2072627"/>
                </a:lnTo>
                <a:lnTo>
                  <a:pt x="2788399" y="0"/>
                </a:lnTo>
                <a:lnTo>
                  <a:pt x="0" y="0"/>
                </a:lnTo>
                <a:lnTo>
                  <a:pt x="0" y="20726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5198" y="327113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5194" y="5517781"/>
            <a:ext cx="2788920" cy="1332865"/>
          </a:xfrm>
          <a:custGeom>
            <a:avLst/>
            <a:gdLst/>
            <a:ahLst/>
            <a:cxnLst/>
            <a:rect l="l" t="t" r="r" b="b"/>
            <a:pathLst>
              <a:path w="2788920" h="1332865">
                <a:moveTo>
                  <a:pt x="0" y="1332331"/>
                </a:moveTo>
                <a:lnTo>
                  <a:pt x="2788399" y="1332331"/>
                </a:lnTo>
                <a:lnTo>
                  <a:pt x="2788399" y="0"/>
                </a:lnTo>
                <a:lnTo>
                  <a:pt x="0" y="0"/>
                </a:lnTo>
                <a:lnTo>
                  <a:pt x="0" y="1332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4681" y="551778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24789" y="1482344"/>
            <a:ext cx="2807335" cy="1619885"/>
          </a:xfrm>
          <a:custGeom>
            <a:avLst/>
            <a:gdLst/>
            <a:ahLst/>
            <a:cxnLst/>
            <a:rect l="l" t="t" r="r" b="b"/>
            <a:pathLst>
              <a:path w="2807334" h="1619885">
                <a:moveTo>
                  <a:pt x="0" y="1619377"/>
                </a:moveTo>
                <a:lnTo>
                  <a:pt x="2807093" y="1619377"/>
                </a:lnTo>
                <a:lnTo>
                  <a:pt x="2807093" y="0"/>
                </a:lnTo>
                <a:lnTo>
                  <a:pt x="0" y="0"/>
                </a:lnTo>
                <a:lnTo>
                  <a:pt x="0" y="16193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28267" y="148235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87158" y="1568129"/>
            <a:ext cx="21545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27.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ACHIEVING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A*-C 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AT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GCSE,</a:t>
            </a:r>
            <a:r>
              <a:rPr sz="900" spc="-1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2015/16</a:t>
            </a:r>
            <a:endParaRPr sz="900">
              <a:latin typeface="Lato"/>
              <a:cs typeface="La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29691" y="3232708"/>
            <a:ext cx="2802255" cy="1760855"/>
          </a:xfrm>
          <a:custGeom>
            <a:avLst/>
            <a:gdLst/>
            <a:ahLst/>
            <a:cxnLst/>
            <a:rect l="l" t="t" r="r" b="b"/>
            <a:pathLst>
              <a:path w="2802254" h="1760854">
                <a:moveTo>
                  <a:pt x="0" y="1760499"/>
                </a:moveTo>
                <a:lnTo>
                  <a:pt x="2802191" y="1760499"/>
                </a:lnTo>
                <a:lnTo>
                  <a:pt x="2802191" y="0"/>
                </a:lnTo>
                <a:lnTo>
                  <a:pt x="0" y="0"/>
                </a:lnTo>
                <a:lnTo>
                  <a:pt x="0" y="1760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31516" y="3232711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47071" y="1478597"/>
            <a:ext cx="3067050" cy="1623695"/>
          </a:xfrm>
          <a:custGeom>
            <a:avLst/>
            <a:gdLst/>
            <a:ahLst/>
            <a:cxnLst/>
            <a:rect l="l" t="t" r="r" b="b"/>
            <a:pathLst>
              <a:path w="3067050" h="1623695">
                <a:moveTo>
                  <a:pt x="0" y="1623123"/>
                </a:moveTo>
                <a:lnTo>
                  <a:pt x="3066656" y="1623123"/>
                </a:lnTo>
                <a:lnTo>
                  <a:pt x="3066656" y="0"/>
                </a:lnTo>
                <a:lnTo>
                  <a:pt x="0" y="0"/>
                </a:lnTo>
                <a:lnTo>
                  <a:pt x="0" y="16231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51065" y="147860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52405" y="3262134"/>
            <a:ext cx="3052445" cy="2082164"/>
          </a:xfrm>
          <a:custGeom>
            <a:avLst/>
            <a:gdLst/>
            <a:ahLst/>
            <a:cxnLst/>
            <a:rect l="l" t="t" r="r" b="b"/>
            <a:pathLst>
              <a:path w="3052445" h="2082164">
                <a:moveTo>
                  <a:pt x="0" y="2081631"/>
                </a:moveTo>
                <a:lnTo>
                  <a:pt x="3052330" y="2081631"/>
                </a:lnTo>
                <a:lnTo>
                  <a:pt x="3052330" y="0"/>
                </a:lnTo>
                <a:lnTo>
                  <a:pt x="0" y="0"/>
                </a:lnTo>
                <a:lnTo>
                  <a:pt x="0" y="2081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52918" y="326212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52405" y="5518797"/>
            <a:ext cx="3052445" cy="1331595"/>
          </a:xfrm>
          <a:custGeom>
            <a:avLst/>
            <a:gdLst/>
            <a:ahLst/>
            <a:cxnLst/>
            <a:rect l="l" t="t" r="r" b="b"/>
            <a:pathLst>
              <a:path w="3052445" h="1331595">
                <a:moveTo>
                  <a:pt x="0" y="1331315"/>
                </a:moveTo>
                <a:lnTo>
                  <a:pt x="3052330" y="1331315"/>
                </a:lnTo>
                <a:lnTo>
                  <a:pt x="3052330" y="0"/>
                </a:lnTo>
                <a:lnTo>
                  <a:pt x="0" y="0"/>
                </a:lnTo>
                <a:lnTo>
                  <a:pt x="0" y="1331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52918" y="551879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14768" y="5541574"/>
            <a:ext cx="208978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NOT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EDUCATION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EMPLOYMENT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OR TRAINING,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>
              <a:latin typeface="Lato"/>
              <a:cs typeface="La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43470" y="5128704"/>
            <a:ext cx="2788920" cy="1721485"/>
          </a:xfrm>
          <a:custGeom>
            <a:avLst/>
            <a:gdLst/>
            <a:ahLst/>
            <a:cxnLst/>
            <a:rect l="l" t="t" r="r" b="b"/>
            <a:pathLst>
              <a:path w="2788920" h="1721484">
                <a:moveTo>
                  <a:pt x="0" y="1721408"/>
                </a:moveTo>
                <a:lnTo>
                  <a:pt x="2788399" y="1721408"/>
                </a:lnTo>
                <a:lnTo>
                  <a:pt x="2788399" y="0"/>
                </a:lnTo>
                <a:lnTo>
                  <a:pt x="0" y="0"/>
                </a:lnTo>
                <a:lnTo>
                  <a:pt x="0" y="1721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43308" y="512869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205159" y="5214476"/>
            <a:ext cx="1769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33. 0-18 YEAR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OLDS,</a:t>
            </a:r>
            <a:r>
              <a:rPr sz="900" spc="-1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6532" y="5603560"/>
            <a:ext cx="23641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WELLBEING,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29691" y="3297326"/>
            <a:ext cx="28022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30.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HAPPINESS,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28154" y="1564383"/>
            <a:ext cx="27889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OUR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YOUNG</a:t>
            </a:r>
            <a:r>
              <a:rPr sz="9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 smtClean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24686" y="3356905"/>
            <a:ext cx="27889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WHERE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YOUNG PEOPLE</a:t>
            </a:r>
            <a:r>
              <a:rPr sz="900" spc="-5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 smtClean="0">
                <a:solidFill>
                  <a:srgbClr val="FFFFFF"/>
                </a:solidFill>
                <a:latin typeface="Lato"/>
                <a:cs typeface="Lato"/>
              </a:rPr>
              <a:t>LIVE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852405" y="3277999"/>
            <a:ext cx="3232412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7480" marR="944244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EDUCATION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spc="5" dirty="0">
                <a:solidFill>
                  <a:srgbClr val="FFFFFF"/>
                </a:solidFill>
                <a:latin typeface="Lato"/>
                <a:cs typeface="Lato"/>
              </a:rPr>
              <a:t>CARE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PLAN,</a:t>
            </a:r>
            <a:r>
              <a:rPr sz="900" spc="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5" dirty="0" smtClean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012916" y="1564383"/>
            <a:ext cx="194338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SCHOOL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 smtClean="0">
                <a:solidFill>
                  <a:srgbClr val="FFFFFF"/>
                </a:solidFill>
                <a:latin typeface="Lato"/>
                <a:cs typeface="Lato"/>
              </a:rPr>
              <a:t>READINESS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47" y="1872145"/>
            <a:ext cx="2132528" cy="11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22" y="1876494"/>
            <a:ext cx="2825778" cy="115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95" y="1844531"/>
            <a:ext cx="1970160" cy="12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86" y="3693514"/>
            <a:ext cx="2540414" cy="155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80" y="3635636"/>
            <a:ext cx="2610862" cy="15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71" y="3754133"/>
            <a:ext cx="2581275" cy="99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60" y="5922868"/>
            <a:ext cx="2396951" cy="8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77" y="5890786"/>
            <a:ext cx="2238375" cy="9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59" y="5680403"/>
            <a:ext cx="2504493" cy="90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11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25808"/>
            <a:ext cx="356997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40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35" dirty="0">
                <a:latin typeface="Lato"/>
                <a:cs typeface="Lato"/>
              </a:rPr>
              <a:t>FAIR</a:t>
            </a:r>
            <a:r>
              <a:rPr sz="2200" b="0" spc="-50" dirty="0">
                <a:latin typeface="Lato"/>
                <a:cs typeface="Lato"/>
              </a:rPr>
              <a:t> </a:t>
            </a:r>
            <a:r>
              <a:rPr sz="2200" b="0" spc="-25" dirty="0">
                <a:latin typeface="Lato"/>
                <a:cs typeface="Lato"/>
              </a:rPr>
              <a:t>EMPLOYMENT/WORK</a:t>
            </a:r>
            <a:endParaRPr sz="22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3678" y="1480477"/>
            <a:ext cx="2788920" cy="3703954"/>
          </a:xfrm>
          <a:custGeom>
            <a:avLst/>
            <a:gdLst/>
            <a:ahLst/>
            <a:cxnLst/>
            <a:rect l="l" t="t" r="r" b="b"/>
            <a:pathLst>
              <a:path w="2788920" h="3703954">
                <a:moveTo>
                  <a:pt x="0" y="3703523"/>
                </a:moveTo>
                <a:lnTo>
                  <a:pt x="2788399" y="3703523"/>
                </a:lnTo>
                <a:lnTo>
                  <a:pt x="2788399" y="0"/>
                </a:lnTo>
                <a:lnTo>
                  <a:pt x="0" y="0"/>
                </a:lnTo>
                <a:lnTo>
                  <a:pt x="0" y="3703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196" y="148047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46046" y="1566256"/>
            <a:ext cx="14458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34.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QUALIFICATIONS,</a:t>
            </a:r>
            <a:r>
              <a:rPr sz="900" spc="-5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49744" y="3598405"/>
            <a:ext cx="2788920" cy="1368425"/>
          </a:xfrm>
          <a:custGeom>
            <a:avLst/>
            <a:gdLst/>
            <a:ahLst/>
            <a:cxnLst/>
            <a:rect l="l" t="t" r="r" b="b"/>
            <a:pathLst>
              <a:path w="2788920" h="1368425">
                <a:moveTo>
                  <a:pt x="0" y="1368005"/>
                </a:moveTo>
                <a:lnTo>
                  <a:pt x="2788399" y="1368005"/>
                </a:lnTo>
                <a:lnTo>
                  <a:pt x="2788399" y="0"/>
                </a:lnTo>
                <a:lnTo>
                  <a:pt x="0" y="0"/>
                </a:lnTo>
                <a:lnTo>
                  <a:pt x="0" y="1368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47700" y="3598410"/>
            <a:ext cx="2788285" cy="478155"/>
          </a:xfrm>
          <a:custGeom>
            <a:avLst/>
            <a:gdLst/>
            <a:ahLst/>
            <a:cxnLst/>
            <a:rect l="l" t="t" r="r" b="b"/>
            <a:pathLst>
              <a:path w="2788284" h="478154">
                <a:moveTo>
                  <a:pt x="2787878" y="0"/>
                </a:moveTo>
                <a:lnTo>
                  <a:pt x="0" y="0"/>
                </a:lnTo>
                <a:lnTo>
                  <a:pt x="0" y="478028"/>
                </a:lnTo>
                <a:lnTo>
                  <a:pt x="2513330" y="478028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0719" y="5359298"/>
            <a:ext cx="5975350" cy="1492885"/>
          </a:xfrm>
          <a:custGeom>
            <a:avLst/>
            <a:gdLst/>
            <a:ahLst/>
            <a:cxnLst/>
            <a:rect l="l" t="t" r="r" b="b"/>
            <a:pathLst>
              <a:path w="5975350" h="1492884">
                <a:moveTo>
                  <a:pt x="0" y="1492694"/>
                </a:moveTo>
                <a:lnTo>
                  <a:pt x="5974803" y="1492694"/>
                </a:lnTo>
                <a:lnTo>
                  <a:pt x="5974803" y="0"/>
                </a:lnTo>
                <a:lnTo>
                  <a:pt x="0" y="0"/>
                </a:lnTo>
                <a:lnTo>
                  <a:pt x="0" y="1492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0200" y="535928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29350" y="5373066"/>
            <a:ext cx="2183750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37.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EMPLOYMENT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UNPAID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CARERS,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46785" y="1484223"/>
            <a:ext cx="2788920" cy="1945005"/>
          </a:xfrm>
          <a:custGeom>
            <a:avLst/>
            <a:gdLst/>
            <a:ahLst/>
            <a:cxnLst/>
            <a:rect l="l" t="t" r="r" b="b"/>
            <a:pathLst>
              <a:path w="2788920" h="1945004">
                <a:moveTo>
                  <a:pt x="0" y="1945005"/>
                </a:moveTo>
                <a:lnTo>
                  <a:pt x="2788399" y="1945005"/>
                </a:lnTo>
                <a:lnTo>
                  <a:pt x="2788399" y="0"/>
                </a:lnTo>
                <a:lnTo>
                  <a:pt x="0" y="0"/>
                </a:lnTo>
                <a:lnTo>
                  <a:pt x="0" y="1945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50264" y="148422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56183" y="5144604"/>
            <a:ext cx="2788920" cy="1707514"/>
          </a:xfrm>
          <a:custGeom>
            <a:avLst/>
            <a:gdLst/>
            <a:ahLst/>
            <a:cxnLst/>
            <a:rect l="l" t="t" r="r" b="b"/>
            <a:pathLst>
              <a:path w="2788920" h="1707515">
                <a:moveTo>
                  <a:pt x="0" y="1707387"/>
                </a:moveTo>
                <a:lnTo>
                  <a:pt x="2788399" y="1707387"/>
                </a:lnTo>
                <a:lnTo>
                  <a:pt x="2788399" y="0"/>
                </a:lnTo>
                <a:lnTo>
                  <a:pt x="0" y="0"/>
                </a:lnTo>
                <a:lnTo>
                  <a:pt x="0" y="1707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53222" y="514459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51071" y="1480477"/>
            <a:ext cx="3004820" cy="3703954"/>
          </a:xfrm>
          <a:custGeom>
            <a:avLst/>
            <a:gdLst/>
            <a:ahLst/>
            <a:cxnLst/>
            <a:rect l="l" t="t" r="r" b="b"/>
            <a:pathLst>
              <a:path w="3004820" h="3703954">
                <a:moveTo>
                  <a:pt x="0" y="3703523"/>
                </a:moveTo>
                <a:lnTo>
                  <a:pt x="3004451" y="3703523"/>
                </a:lnTo>
                <a:lnTo>
                  <a:pt x="3004451" y="0"/>
                </a:lnTo>
                <a:lnTo>
                  <a:pt x="0" y="0"/>
                </a:lnTo>
                <a:lnTo>
                  <a:pt x="0" y="3703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51585" y="148047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13435" y="1566256"/>
            <a:ext cx="20741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35.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EMPLOYMENT 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STATUS,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37920" y="3639186"/>
            <a:ext cx="2945155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5100" marR="38671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38.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SUPPORTED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ADULTS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WITH LEARNING  DISABILITIES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PAID EMPLOYMENT,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2015/16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39909" y="1507002"/>
            <a:ext cx="2948115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69151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UNIVERSAL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CREDIT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CLAIMANTS,  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JULY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44359" y="5164480"/>
            <a:ext cx="2938716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0020" marR="15557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SOCIAL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CARE CLIENTS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ON</a:t>
            </a:r>
            <a:r>
              <a:rPr sz="900" spc="-10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SELF-DIRECTED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PAYMENTS, MENTAL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HEALTH,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2013/14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5" y="2143047"/>
            <a:ext cx="2784289" cy="257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18" y="2119297"/>
            <a:ext cx="285418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40" y="1860599"/>
            <a:ext cx="1680405" cy="15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64" y="5520896"/>
            <a:ext cx="3810000" cy="129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75" y="4091628"/>
            <a:ext cx="2179141" cy="85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15" y="5522181"/>
            <a:ext cx="1741879" cy="12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12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9848" y="128658"/>
            <a:ext cx="5131243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55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30" dirty="0">
                <a:latin typeface="Lato"/>
                <a:cs typeface="Lato"/>
              </a:rPr>
              <a:t>STANDARD </a:t>
            </a:r>
            <a:r>
              <a:rPr sz="2200" b="0" spc="-5" dirty="0">
                <a:latin typeface="Lato"/>
                <a:cs typeface="Lato"/>
              </a:rPr>
              <a:t>OF</a:t>
            </a:r>
            <a:r>
              <a:rPr sz="2200" b="0" spc="-75" dirty="0">
                <a:latin typeface="Lato"/>
                <a:cs typeface="Lato"/>
              </a:rPr>
              <a:t> </a:t>
            </a:r>
            <a:r>
              <a:rPr sz="2200" b="0" spc="-5" dirty="0">
                <a:latin typeface="Lato"/>
                <a:cs typeface="Lato"/>
              </a:rPr>
              <a:t>LIVING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6072" y="1381480"/>
            <a:ext cx="3827779" cy="2901315"/>
          </a:xfrm>
          <a:custGeom>
            <a:avLst/>
            <a:gdLst/>
            <a:ahLst/>
            <a:cxnLst/>
            <a:rect l="l" t="t" r="r" b="b"/>
            <a:pathLst>
              <a:path w="3827779" h="2901315">
                <a:moveTo>
                  <a:pt x="0" y="2900933"/>
                </a:moveTo>
                <a:lnTo>
                  <a:pt x="3827653" y="2900933"/>
                </a:lnTo>
                <a:lnTo>
                  <a:pt x="3827653" y="0"/>
                </a:lnTo>
                <a:lnTo>
                  <a:pt x="0" y="0"/>
                </a:lnTo>
                <a:lnTo>
                  <a:pt x="0" y="2900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067" y="13814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16218" y="1467256"/>
            <a:ext cx="188077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40.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HOUSING TENURE,</a:t>
            </a:r>
            <a:r>
              <a:rPr sz="900" spc="-10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351" y="4373549"/>
            <a:ext cx="3827779" cy="2583180"/>
          </a:xfrm>
          <a:custGeom>
            <a:avLst/>
            <a:gdLst/>
            <a:ahLst/>
            <a:cxnLst/>
            <a:rect l="l" t="t" r="r" b="b"/>
            <a:pathLst>
              <a:path w="3827779" h="2583179">
                <a:moveTo>
                  <a:pt x="0" y="2582595"/>
                </a:moveTo>
                <a:lnTo>
                  <a:pt x="3827653" y="2582595"/>
                </a:lnTo>
                <a:lnTo>
                  <a:pt x="3827653" y="0"/>
                </a:lnTo>
                <a:lnTo>
                  <a:pt x="0" y="0"/>
                </a:lnTo>
                <a:lnTo>
                  <a:pt x="0" y="2582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963" y="4373540"/>
            <a:ext cx="3282315" cy="323215"/>
          </a:xfrm>
          <a:custGeom>
            <a:avLst/>
            <a:gdLst/>
            <a:ahLst/>
            <a:cxnLst/>
            <a:rect l="l" t="t" r="r" b="b"/>
            <a:pathLst>
              <a:path w="3282315" h="323214">
                <a:moveTo>
                  <a:pt x="3281730" y="0"/>
                </a:moveTo>
                <a:lnTo>
                  <a:pt x="0" y="0"/>
                </a:lnTo>
                <a:lnTo>
                  <a:pt x="0" y="322884"/>
                </a:lnTo>
                <a:lnTo>
                  <a:pt x="2958541" y="322884"/>
                </a:lnTo>
                <a:lnTo>
                  <a:pt x="3281730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82986" y="1390472"/>
            <a:ext cx="3268979" cy="1898014"/>
          </a:xfrm>
          <a:custGeom>
            <a:avLst/>
            <a:gdLst/>
            <a:ahLst/>
            <a:cxnLst/>
            <a:rect l="l" t="t" r="r" b="b"/>
            <a:pathLst>
              <a:path w="3268979" h="1898014">
                <a:moveTo>
                  <a:pt x="0" y="1898002"/>
                </a:moveTo>
                <a:lnTo>
                  <a:pt x="3268789" y="1898002"/>
                </a:lnTo>
                <a:lnTo>
                  <a:pt x="3268789" y="0"/>
                </a:lnTo>
                <a:lnTo>
                  <a:pt x="0" y="0"/>
                </a:lnTo>
                <a:lnTo>
                  <a:pt x="0" y="1898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2647" y="13814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31798" y="1467256"/>
            <a:ext cx="1460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HOUSING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STOCK,</a:t>
            </a:r>
            <a:r>
              <a:rPr sz="900" spc="-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91990" y="4796967"/>
            <a:ext cx="3260090" cy="2159635"/>
          </a:xfrm>
          <a:custGeom>
            <a:avLst/>
            <a:gdLst/>
            <a:ahLst/>
            <a:cxnLst/>
            <a:rect l="l" t="t" r="r" b="b"/>
            <a:pathLst>
              <a:path w="3260090" h="2159634">
                <a:moveTo>
                  <a:pt x="0" y="2159177"/>
                </a:moveTo>
                <a:lnTo>
                  <a:pt x="3259797" y="2159177"/>
                </a:lnTo>
                <a:lnTo>
                  <a:pt x="3259797" y="0"/>
                </a:lnTo>
                <a:lnTo>
                  <a:pt x="0" y="0"/>
                </a:lnTo>
                <a:lnTo>
                  <a:pt x="0" y="2159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2505" y="479696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1138" y="1390472"/>
            <a:ext cx="3072765" cy="1898014"/>
          </a:xfrm>
          <a:custGeom>
            <a:avLst/>
            <a:gdLst/>
            <a:ahLst/>
            <a:cxnLst/>
            <a:rect l="l" t="t" r="r" b="b"/>
            <a:pathLst>
              <a:path w="3072765" h="1898014">
                <a:moveTo>
                  <a:pt x="0" y="1898002"/>
                </a:moveTo>
                <a:lnTo>
                  <a:pt x="3072434" y="1898002"/>
                </a:lnTo>
                <a:lnTo>
                  <a:pt x="3072434" y="0"/>
                </a:lnTo>
                <a:lnTo>
                  <a:pt x="0" y="0"/>
                </a:lnTo>
                <a:lnTo>
                  <a:pt x="0" y="1898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0800" y="13814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79948" y="1467256"/>
            <a:ext cx="241476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42.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HOUSING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AFFORDABILITY,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49134" y="4796967"/>
            <a:ext cx="3072765" cy="2159635"/>
          </a:xfrm>
          <a:custGeom>
            <a:avLst/>
            <a:gdLst/>
            <a:ahLst/>
            <a:cxnLst/>
            <a:rect l="l" t="t" r="r" b="b"/>
            <a:pathLst>
              <a:path w="3072765" h="2159634">
                <a:moveTo>
                  <a:pt x="0" y="2159177"/>
                </a:moveTo>
                <a:lnTo>
                  <a:pt x="3072434" y="2159177"/>
                </a:lnTo>
                <a:lnTo>
                  <a:pt x="3072434" y="0"/>
                </a:lnTo>
                <a:lnTo>
                  <a:pt x="0" y="0"/>
                </a:lnTo>
                <a:lnTo>
                  <a:pt x="0" y="2159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49657" y="479696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611506" y="4882739"/>
            <a:ext cx="17627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47.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ROUGH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SLEEPERS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91990" y="3355479"/>
            <a:ext cx="3260090" cy="1341120"/>
          </a:xfrm>
          <a:custGeom>
            <a:avLst/>
            <a:gdLst/>
            <a:ahLst/>
            <a:cxnLst/>
            <a:rect l="l" t="t" r="r" b="b"/>
            <a:pathLst>
              <a:path w="3260090" h="1341120">
                <a:moveTo>
                  <a:pt x="0" y="1340942"/>
                </a:moveTo>
                <a:lnTo>
                  <a:pt x="3259797" y="1340942"/>
                </a:lnTo>
                <a:lnTo>
                  <a:pt x="3259797" y="0"/>
                </a:lnTo>
                <a:lnTo>
                  <a:pt x="0" y="0"/>
                </a:lnTo>
                <a:lnTo>
                  <a:pt x="0" y="134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91647" y="335547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40142" y="3355479"/>
            <a:ext cx="3072765" cy="1341120"/>
          </a:xfrm>
          <a:custGeom>
            <a:avLst/>
            <a:gdLst/>
            <a:ahLst/>
            <a:cxnLst/>
            <a:rect l="l" t="t" r="r" b="b"/>
            <a:pathLst>
              <a:path w="3072765" h="1341120">
                <a:moveTo>
                  <a:pt x="0" y="1340942"/>
                </a:moveTo>
                <a:lnTo>
                  <a:pt x="3072434" y="1340942"/>
                </a:lnTo>
                <a:lnTo>
                  <a:pt x="3072434" y="0"/>
                </a:lnTo>
                <a:lnTo>
                  <a:pt x="0" y="0"/>
                </a:lnTo>
                <a:lnTo>
                  <a:pt x="0" y="134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39798" y="335547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601649" y="3441247"/>
            <a:ext cx="1470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45.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OVERCROWDING,</a:t>
            </a:r>
            <a:r>
              <a:rPr sz="9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59482" y="4387317"/>
            <a:ext cx="3053771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60515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HOUSEHOLDS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TEMPORARY  </a:t>
            </a:r>
            <a:r>
              <a:rPr sz="900" spc="-15" dirty="0" smtClean="0">
                <a:solidFill>
                  <a:srgbClr val="FFFFFF"/>
                </a:solidFill>
                <a:latin typeface="Lato"/>
                <a:cs typeface="Lato"/>
              </a:rPr>
              <a:t>ACCOMMODATION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254355" y="4810739"/>
            <a:ext cx="2435783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45339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HOMELESS HOUSEHOLDS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PRIORITY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NEED,</a:t>
            </a:r>
            <a:r>
              <a:rPr sz="9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2017/18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42" name="object 29"/>
          <p:cNvSpPr txBox="1"/>
          <p:nvPr/>
        </p:nvSpPr>
        <p:spPr>
          <a:xfrm>
            <a:off x="4220336" y="3441247"/>
            <a:ext cx="147066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lang="en-GB" sz="900" dirty="0" smtClean="0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. </a:t>
            </a:r>
            <a:r>
              <a:rPr lang="en-GB" sz="900" spc="-10" dirty="0" smtClean="0">
                <a:solidFill>
                  <a:srgbClr val="FFFFFF"/>
                </a:solidFill>
                <a:latin typeface="Lato"/>
                <a:cs typeface="Lato"/>
              </a:rPr>
              <a:t>FUEL POVERTY, 2016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" y="1757151"/>
            <a:ext cx="3503493" cy="245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55" y="1737379"/>
            <a:ext cx="2592305" cy="152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18" y="1737379"/>
            <a:ext cx="2215711" cy="153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71" y="3721903"/>
            <a:ext cx="1832927" cy="9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54" y="3714310"/>
            <a:ext cx="1671637" cy="93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744143"/>
            <a:ext cx="2743200" cy="21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22" y="5142072"/>
            <a:ext cx="2234760" cy="17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90" y="5126111"/>
            <a:ext cx="2048785" cy="18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13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34808"/>
            <a:ext cx="25450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220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35" dirty="0">
                <a:latin typeface="Lato"/>
                <a:cs typeface="Lato"/>
              </a:rPr>
              <a:t>HEALTHY</a:t>
            </a:r>
            <a:r>
              <a:rPr sz="2200" b="0" spc="-105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PLACES</a:t>
            </a:r>
            <a:endParaRPr sz="22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3478" y="1482355"/>
            <a:ext cx="2788920" cy="3518269"/>
          </a:xfrm>
          <a:custGeom>
            <a:avLst/>
            <a:gdLst/>
            <a:ahLst/>
            <a:cxnLst/>
            <a:rect l="l" t="t" r="r" b="b"/>
            <a:pathLst>
              <a:path w="2788920" h="3138170">
                <a:moveTo>
                  <a:pt x="0" y="3137750"/>
                </a:moveTo>
                <a:lnTo>
                  <a:pt x="2788399" y="3137750"/>
                </a:lnTo>
                <a:lnTo>
                  <a:pt x="2788399" y="0"/>
                </a:lnTo>
                <a:lnTo>
                  <a:pt x="0" y="0"/>
                </a:lnTo>
                <a:lnTo>
                  <a:pt x="0" y="3137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2996" y="1482352"/>
            <a:ext cx="2788285" cy="478155"/>
          </a:xfrm>
          <a:custGeom>
            <a:avLst/>
            <a:gdLst/>
            <a:ahLst/>
            <a:cxnLst/>
            <a:rect l="l" t="t" r="r" b="b"/>
            <a:pathLst>
              <a:path w="2788285" h="478155">
                <a:moveTo>
                  <a:pt x="2787878" y="0"/>
                </a:moveTo>
                <a:lnTo>
                  <a:pt x="0" y="0"/>
                </a:lnTo>
                <a:lnTo>
                  <a:pt x="0" y="478028"/>
                </a:lnTo>
                <a:lnTo>
                  <a:pt x="2513330" y="478028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3478" y="1505129"/>
            <a:ext cx="2939390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45910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USE OF OUTDOOR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SPACE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FOR  EXERCISE/HEALTH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REASONS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 PEOPLE  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16+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2991" y="5143474"/>
            <a:ext cx="2788920" cy="1710689"/>
          </a:xfrm>
          <a:custGeom>
            <a:avLst/>
            <a:gdLst/>
            <a:ahLst/>
            <a:cxnLst/>
            <a:rect l="l" t="t" r="r" b="b"/>
            <a:pathLst>
              <a:path w="2788920" h="1710690">
                <a:moveTo>
                  <a:pt x="0" y="1710385"/>
                </a:moveTo>
                <a:lnTo>
                  <a:pt x="2788399" y="1710385"/>
                </a:lnTo>
                <a:lnTo>
                  <a:pt x="2788399" y="0"/>
                </a:lnTo>
                <a:lnTo>
                  <a:pt x="0" y="0"/>
                </a:lnTo>
                <a:lnTo>
                  <a:pt x="0" y="17103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473" y="5143481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92868" y="5522607"/>
            <a:ext cx="6842125" cy="1331595"/>
          </a:xfrm>
          <a:custGeom>
            <a:avLst/>
            <a:gdLst/>
            <a:ahLst/>
            <a:cxnLst/>
            <a:rect l="l" t="t" r="r" b="b"/>
            <a:pathLst>
              <a:path w="6842125" h="1331595">
                <a:moveTo>
                  <a:pt x="0" y="1331252"/>
                </a:moveTo>
                <a:lnTo>
                  <a:pt x="6841934" y="1331252"/>
                </a:lnTo>
                <a:lnTo>
                  <a:pt x="6841934" y="0"/>
                </a:lnTo>
                <a:lnTo>
                  <a:pt x="0" y="0"/>
                </a:lnTo>
                <a:lnTo>
                  <a:pt x="0" y="13312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92867" y="552260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92868" y="5599379"/>
            <a:ext cx="68421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55.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TRANSPORT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NETWORK,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33995" y="1470609"/>
            <a:ext cx="2788920" cy="1417955"/>
          </a:xfrm>
          <a:custGeom>
            <a:avLst/>
            <a:gdLst/>
            <a:ahLst/>
            <a:cxnLst/>
            <a:rect l="l" t="t" r="r" b="b"/>
            <a:pathLst>
              <a:path w="2788920" h="1417955">
                <a:moveTo>
                  <a:pt x="0" y="1417459"/>
                </a:moveTo>
                <a:lnTo>
                  <a:pt x="2788399" y="1417459"/>
                </a:lnTo>
                <a:lnTo>
                  <a:pt x="2788399" y="0"/>
                </a:lnTo>
                <a:lnTo>
                  <a:pt x="0" y="0"/>
                </a:lnTo>
                <a:lnTo>
                  <a:pt x="0" y="14174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4517" y="147060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96368" y="1538386"/>
            <a:ext cx="240279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ACTIVE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TRAVEL,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NOVEMBER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38542" y="3039846"/>
            <a:ext cx="2788920" cy="2352675"/>
          </a:xfrm>
          <a:custGeom>
            <a:avLst/>
            <a:gdLst/>
            <a:ahLst/>
            <a:cxnLst/>
            <a:rect l="l" t="t" r="r" b="b"/>
            <a:pathLst>
              <a:path w="2788920" h="2352675">
                <a:moveTo>
                  <a:pt x="0" y="2352281"/>
                </a:moveTo>
                <a:lnTo>
                  <a:pt x="2788399" y="2352281"/>
                </a:lnTo>
                <a:lnTo>
                  <a:pt x="2788399" y="0"/>
                </a:lnTo>
                <a:lnTo>
                  <a:pt x="0" y="0"/>
                </a:lnTo>
                <a:lnTo>
                  <a:pt x="0" y="23522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35583" y="303984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438542" y="3104729"/>
            <a:ext cx="2788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FEELING SAFE,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>
              <a:latin typeface="Lato"/>
              <a:cs typeface="La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83864" y="3550539"/>
            <a:ext cx="3897629" cy="1842135"/>
          </a:xfrm>
          <a:custGeom>
            <a:avLst/>
            <a:gdLst/>
            <a:ahLst/>
            <a:cxnLst/>
            <a:rect l="l" t="t" r="r" b="b"/>
            <a:pathLst>
              <a:path w="3897629" h="1842135">
                <a:moveTo>
                  <a:pt x="0" y="1841588"/>
                </a:moveTo>
                <a:lnTo>
                  <a:pt x="3897134" y="1841588"/>
                </a:lnTo>
                <a:lnTo>
                  <a:pt x="3897134" y="0"/>
                </a:lnTo>
                <a:lnTo>
                  <a:pt x="0" y="0"/>
                </a:lnTo>
                <a:lnTo>
                  <a:pt x="0" y="1841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83866" y="3552860"/>
            <a:ext cx="2813685" cy="323215"/>
          </a:xfrm>
          <a:custGeom>
            <a:avLst/>
            <a:gdLst/>
            <a:ahLst/>
            <a:cxnLst/>
            <a:rect l="l" t="t" r="r" b="b"/>
            <a:pathLst>
              <a:path w="2813685" h="323214">
                <a:moveTo>
                  <a:pt x="2813494" y="0"/>
                </a:moveTo>
                <a:lnTo>
                  <a:pt x="0" y="0"/>
                </a:lnTo>
                <a:lnTo>
                  <a:pt x="0" y="322884"/>
                </a:lnTo>
                <a:lnTo>
                  <a:pt x="2536418" y="322884"/>
                </a:lnTo>
                <a:lnTo>
                  <a:pt x="2813494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75723" y="1482356"/>
            <a:ext cx="1965960" cy="1940560"/>
          </a:xfrm>
          <a:custGeom>
            <a:avLst/>
            <a:gdLst/>
            <a:ahLst/>
            <a:cxnLst/>
            <a:rect l="l" t="t" r="r" b="b"/>
            <a:pathLst>
              <a:path w="1965960" h="1940560">
                <a:moveTo>
                  <a:pt x="0" y="1940128"/>
                </a:moveTo>
                <a:lnTo>
                  <a:pt x="1965706" y="1940128"/>
                </a:lnTo>
                <a:lnTo>
                  <a:pt x="1965706" y="0"/>
                </a:lnTo>
                <a:lnTo>
                  <a:pt x="0" y="0"/>
                </a:lnTo>
                <a:lnTo>
                  <a:pt x="0" y="1940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76810" y="1482352"/>
            <a:ext cx="1823720" cy="323215"/>
          </a:xfrm>
          <a:custGeom>
            <a:avLst/>
            <a:gdLst/>
            <a:ahLst/>
            <a:cxnLst/>
            <a:rect l="l" t="t" r="r" b="b"/>
            <a:pathLst>
              <a:path w="1823720" h="323214">
                <a:moveTo>
                  <a:pt x="1823186" y="0"/>
                </a:moveTo>
                <a:lnTo>
                  <a:pt x="0" y="0"/>
                </a:lnTo>
                <a:lnTo>
                  <a:pt x="0" y="322884"/>
                </a:lnTo>
                <a:lnTo>
                  <a:pt x="1547164" y="322884"/>
                </a:lnTo>
                <a:lnTo>
                  <a:pt x="1823186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30498" y="1556386"/>
            <a:ext cx="889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49. AIR</a:t>
            </a:r>
            <a:r>
              <a:rPr sz="900" spc="-10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QUALITY</a:t>
            </a:r>
            <a:endParaRPr sz="900">
              <a:latin typeface="Lato"/>
              <a:cs typeface="Lat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65660" y="1470609"/>
            <a:ext cx="1824355" cy="1940560"/>
          </a:xfrm>
          <a:custGeom>
            <a:avLst/>
            <a:gdLst/>
            <a:ahLst/>
            <a:cxnLst/>
            <a:rect l="l" t="t" r="r" b="b"/>
            <a:pathLst>
              <a:path w="1824354" h="1940560">
                <a:moveTo>
                  <a:pt x="0" y="1940128"/>
                </a:moveTo>
                <a:lnTo>
                  <a:pt x="1824278" y="1940128"/>
                </a:lnTo>
                <a:lnTo>
                  <a:pt x="1824278" y="0"/>
                </a:lnTo>
                <a:lnTo>
                  <a:pt x="0" y="0"/>
                </a:lnTo>
                <a:lnTo>
                  <a:pt x="0" y="1940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6746" y="1470609"/>
            <a:ext cx="1823720" cy="323215"/>
          </a:xfrm>
          <a:custGeom>
            <a:avLst/>
            <a:gdLst/>
            <a:ahLst/>
            <a:cxnLst/>
            <a:rect l="l" t="t" r="r" b="b"/>
            <a:pathLst>
              <a:path w="1823720" h="323214">
                <a:moveTo>
                  <a:pt x="1823186" y="0"/>
                </a:moveTo>
                <a:lnTo>
                  <a:pt x="0" y="0"/>
                </a:lnTo>
                <a:lnTo>
                  <a:pt x="0" y="322884"/>
                </a:lnTo>
                <a:lnTo>
                  <a:pt x="1547164" y="322884"/>
                </a:lnTo>
                <a:lnTo>
                  <a:pt x="1823186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383864" y="3626748"/>
            <a:ext cx="389762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52.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SENSE OF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BELONGING,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65660" y="1490642"/>
            <a:ext cx="2130708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4305" marR="51943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50. CAR</a:t>
            </a:r>
            <a:r>
              <a:rPr sz="900" spc="-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OWNERSHIP,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2991" y="5149871"/>
            <a:ext cx="2788920" cy="21287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5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54.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GREEN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SPACE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EAST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 smtClean="0">
                <a:solidFill>
                  <a:srgbClr val="FFFFFF"/>
                </a:solidFill>
                <a:latin typeface="Lato"/>
                <a:cs typeface="Lato"/>
              </a:rPr>
              <a:t>SUSSEX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8" y="2041849"/>
            <a:ext cx="2740300" cy="28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8" y="5514197"/>
            <a:ext cx="2535162" cy="12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26" y="1853067"/>
            <a:ext cx="1615231" cy="147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98" y="1841192"/>
            <a:ext cx="1048979" cy="15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31" y="1817574"/>
            <a:ext cx="2301035" cy="10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54" y="3927864"/>
            <a:ext cx="3489646" cy="140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83" y="3386807"/>
            <a:ext cx="2471330" cy="19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61" y="5880231"/>
            <a:ext cx="5099052" cy="9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689" y="7228333"/>
            <a:ext cx="160020" cy="190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51254"/>
            <a:ext cx="10688955" cy="5833745"/>
          </a:xfrm>
          <a:custGeom>
            <a:avLst/>
            <a:gdLst/>
            <a:ahLst/>
            <a:cxnLst/>
            <a:rect l="l" t="t" r="r" b="b"/>
            <a:pathLst>
              <a:path w="10688955" h="5833745">
                <a:moveTo>
                  <a:pt x="0" y="5833706"/>
                </a:moveTo>
                <a:lnTo>
                  <a:pt x="10688828" y="5833706"/>
                </a:lnTo>
                <a:lnTo>
                  <a:pt x="10688828" y="0"/>
                </a:lnTo>
                <a:lnTo>
                  <a:pt x="0" y="0"/>
                </a:lnTo>
                <a:lnTo>
                  <a:pt x="0" y="5833706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23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81"/>
                </a:moveTo>
                <a:lnTo>
                  <a:pt x="10692003" y="471881"/>
                </a:lnTo>
                <a:lnTo>
                  <a:pt x="10692003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9001" y="1584008"/>
            <a:ext cx="5282996" cy="5148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849" y="137659"/>
            <a:ext cx="25450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220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ASSETS</a:t>
            </a:r>
            <a:endParaRPr sz="220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89191" y="1997241"/>
            <a:ext cx="1062918" cy="1062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28421" y="2184370"/>
            <a:ext cx="3803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85%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26944" y="3587371"/>
            <a:ext cx="1054417" cy="1054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83754" y="3357780"/>
            <a:ext cx="1981284" cy="688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71160" y="2209825"/>
            <a:ext cx="1632635" cy="1420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60869" y="2936919"/>
            <a:ext cx="4051300" cy="10725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67665" marR="2276475" indent="-355600">
              <a:lnSpc>
                <a:spcPts val="1410"/>
              </a:lnSpc>
              <a:spcBef>
                <a:spcPts val="17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Satisfied with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the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local area  as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a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place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to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live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2623820" marR="5080" indent="-319405">
              <a:lnSpc>
                <a:spcPts val="1410"/>
              </a:lnSpc>
              <a:spcBef>
                <a:spcPts val="96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Living comfortably or doing  alright financially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86137" y="1657108"/>
            <a:ext cx="5127523" cy="4999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60274" y="4284647"/>
            <a:ext cx="1641150" cy="6462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46543" y="4867183"/>
            <a:ext cx="1631314" cy="38798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62915" marR="5080" indent="-450850">
              <a:lnSpc>
                <a:spcPts val="1410"/>
              </a:lnSpc>
              <a:spcBef>
                <a:spcPts val="175"/>
              </a:spcBef>
            </a:pP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Feel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lonely often or some  of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the time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71160" y="5237024"/>
            <a:ext cx="493195" cy="5102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98710" y="5713213"/>
            <a:ext cx="467673" cy="49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62314" y="5288045"/>
            <a:ext cx="518705" cy="6462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04496" y="5347568"/>
            <a:ext cx="467677" cy="6717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87142" y="5160494"/>
            <a:ext cx="416665" cy="5357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83412" y="4437708"/>
            <a:ext cx="637752" cy="765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69803" y="4471721"/>
            <a:ext cx="578229" cy="7312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40107" y="5177556"/>
            <a:ext cx="633730" cy="3130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88900">
              <a:lnSpc>
                <a:spcPct val="105400"/>
              </a:lnSpc>
              <a:spcBef>
                <a:spcPts val="80"/>
              </a:spcBef>
            </a:pP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Formally  </a:t>
            </a:r>
            <a:r>
              <a:rPr sz="900" b="1" spc="-30" dirty="0">
                <a:solidFill>
                  <a:srgbClr val="7E7E7E"/>
                </a:solidFill>
                <a:latin typeface="Calibri"/>
                <a:cs typeface="Calibri"/>
              </a:rPr>
              <a:t>V</a:t>
            </a:r>
            <a:r>
              <a:rPr sz="900" b="1" spc="1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900" b="1" spc="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900" b="1" spc="15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r>
              <a:rPr sz="900" b="1" spc="5" dirty="0">
                <a:solidFill>
                  <a:srgbClr val="7E7E7E"/>
                </a:solidFill>
                <a:latin typeface="Calibri"/>
                <a:cs typeface="Calibri"/>
              </a:rPr>
              <a:t>nt</a:t>
            </a: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ee</a:t>
            </a:r>
            <a:r>
              <a:rPr sz="900" b="1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76651" y="5177556"/>
            <a:ext cx="633730" cy="3130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50165">
              <a:lnSpc>
                <a:spcPct val="105400"/>
              </a:lnSpc>
              <a:spcBef>
                <a:spcPts val="80"/>
              </a:spcBef>
            </a:pP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Informally  </a:t>
            </a:r>
            <a:r>
              <a:rPr sz="900" b="1" spc="-30" dirty="0">
                <a:solidFill>
                  <a:srgbClr val="7E7E7E"/>
                </a:solidFill>
                <a:latin typeface="Calibri"/>
                <a:cs typeface="Calibri"/>
              </a:rPr>
              <a:t>V</a:t>
            </a:r>
            <a:r>
              <a:rPr sz="900" b="1" spc="1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900" b="1" spc="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900" b="1" spc="15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ee</a:t>
            </a:r>
            <a:r>
              <a:rPr sz="900" b="1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900" b="1" spc="10" dirty="0">
                <a:solidFill>
                  <a:srgbClr val="7E7E7E"/>
                </a:solidFill>
                <a:latin typeface="Calibri"/>
                <a:cs typeface="Calibri"/>
              </a:rPr>
              <a:t>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22844" y="5568711"/>
            <a:ext cx="963294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in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the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last</a:t>
            </a:r>
            <a:r>
              <a:rPr sz="1200" b="1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year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23035" y="4348477"/>
            <a:ext cx="441959" cy="311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0" dirty="0">
                <a:solidFill>
                  <a:srgbClr val="E36C09"/>
                </a:solidFill>
                <a:latin typeface="Calibri"/>
                <a:cs typeface="Calibri"/>
              </a:rPr>
              <a:t>50%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72800" y="4217523"/>
            <a:ext cx="603885" cy="70993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850" b="1" spc="10" dirty="0">
                <a:solidFill>
                  <a:srgbClr val="E36C09"/>
                </a:solidFill>
                <a:latin typeface="Calibri"/>
                <a:cs typeface="Calibri"/>
              </a:rPr>
              <a:t>46%</a:t>
            </a:r>
            <a:endParaRPr sz="1850">
              <a:latin typeface="Calibri"/>
              <a:cs typeface="Calibri"/>
            </a:endParaRPr>
          </a:p>
          <a:p>
            <a:pPr marL="351155">
              <a:lnSpc>
                <a:spcPct val="100000"/>
              </a:lnSpc>
              <a:spcBef>
                <a:spcPts val="670"/>
              </a:spcBef>
            </a:pPr>
            <a:r>
              <a:rPr sz="1200" b="1" spc="-5" dirty="0">
                <a:solidFill>
                  <a:srgbClr val="E36C09"/>
                </a:solidFill>
                <a:latin typeface="Calibri"/>
                <a:cs typeface="Calibri"/>
              </a:rPr>
              <a:t>an</a:t>
            </a:r>
            <a:r>
              <a:rPr sz="1200" b="1" dirty="0">
                <a:solidFill>
                  <a:srgbClr val="E36C09"/>
                </a:solidFill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4999" y="147060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25510" y="1490497"/>
            <a:ext cx="2414597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56. 2017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EAST SUSSEX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COMMUNITY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SURVEY</a:t>
            </a:r>
            <a:endParaRPr sz="900" dirty="0"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" y="1251254"/>
            <a:ext cx="10682605" cy="5833745"/>
          </a:xfrm>
          <a:custGeom>
            <a:avLst/>
            <a:gdLst/>
            <a:ahLst/>
            <a:cxnLst/>
            <a:rect l="l" t="t" r="r" b="b"/>
            <a:pathLst>
              <a:path w="10682605" h="5833745">
                <a:moveTo>
                  <a:pt x="0" y="5833706"/>
                </a:moveTo>
                <a:lnTo>
                  <a:pt x="10682478" y="5833706"/>
                </a:lnTo>
                <a:lnTo>
                  <a:pt x="10682478" y="0"/>
                </a:lnTo>
                <a:lnTo>
                  <a:pt x="0" y="0"/>
                </a:lnTo>
                <a:lnTo>
                  <a:pt x="0" y="5833706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23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81"/>
                </a:moveTo>
                <a:lnTo>
                  <a:pt x="10692003" y="471881"/>
                </a:lnTo>
                <a:lnTo>
                  <a:pt x="10692003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68" y="7088123"/>
            <a:ext cx="0" cy="472440"/>
          </a:xfrm>
          <a:custGeom>
            <a:avLst/>
            <a:gdLst/>
            <a:ahLst/>
            <a:cxnLst/>
            <a:rect l="l" t="t" r="r" b="b"/>
            <a:pathLst>
              <a:path h="472440">
                <a:moveTo>
                  <a:pt x="0" y="0"/>
                </a:moveTo>
                <a:lnTo>
                  <a:pt x="0" y="471881"/>
                </a:lnTo>
              </a:path>
            </a:pathLst>
          </a:custGeom>
          <a:ln w="6337">
            <a:solidFill>
              <a:srgbClr val="D78D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5249753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40" dirty="0">
                <a:latin typeface="Lato"/>
                <a:cs typeface="Lato"/>
              </a:rPr>
              <a:t>HEALTH</a:t>
            </a:r>
            <a:r>
              <a:rPr sz="2200" b="0" spc="-10" dirty="0">
                <a:latin typeface="Lato"/>
                <a:cs typeface="Lato"/>
              </a:rPr>
              <a:t> </a:t>
            </a:r>
            <a:r>
              <a:rPr sz="2200" b="0" spc="-60" dirty="0">
                <a:latin typeface="Lato"/>
                <a:cs typeface="Lato"/>
              </a:rPr>
              <a:t>STATUS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599" y="1489278"/>
            <a:ext cx="3322954" cy="1991995"/>
          </a:xfrm>
          <a:custGeom>
            <a:avLst/>
            <a:gdLst/>
            <a:ahLst/>
            <a:cxnLst/>
            <a:rect l="l" t="t" r="r" b="b"/>
            <a:pathLst>
              <a:path w="3322954" h="1991995">
                <a:moveTo>
                  <a:pt x="0" y="1991652"/>
                </a:moveTo>
                <a:lnTo>
                  <a:pt x="3322802" y="1991652"/>
                </a:lnTo>
                <a:lnTo>
                  <a:pt x="3322802" y="0"/>
                </a:lnTo>
                <a:lnTo>
                  <a:pt x="0" y="0"/>
                </a:lnTo>
                <a:lnTo>
                  <a:pt x="0" y="1991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7119" y="14892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6599" y="3594366"/>
            <a:ext cx="3322954" cy="1569720"/>
          </a:xfrm>
          <a:custGeom>
            <a:avLst/>
            <a:gdLst/>
            <a:ahLst/>
            <a:cxnLst/>
            <a:rect l="l" t="t" r="r" b="b"/>
            <a:pathLst>
              <a:path w="3322954" h="1569720">
                <a:moveTo>
                  <a:pt x="0" y="1569567"/>
                </a:moveTo>
                <a:lnTo>
                  <a:pt x="3322802" y="1569567"/>
                </a:lnTo>
                <a:lnTo>
                  <a:pt x="3322802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7119" y="359436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6599" y="5277370"/>
            <a:ext cx="3322954" cy="1569720"/>
          </a:xfrm>
          <a:custGeom>
            <a:avLst/>
            <a:gdLst/>
            <a:ahLst/>
            <a:cxnLst/>
            <a:rect l="l" t="t" r="r" b="b"/>
            <a:pathLst>
              <a:path w="3322954" h="1569720">
                <a:moveTo>
                  <a:pt x="0" y="1569567"/>
                </a:moveTo>
                <a:lnTo>
                  <a:pt x="3322802" y="1569567"/>
                </a:lnTo>
                <a:lnTo>
                  <a:pt x="3322802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7119" y="527736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29582" y="1489278"/>
            <a:ext cx="2788920" cy="1991995"/>
          </a:xfrm>
          <a:custGeom>
            <a:avLst/>
            <a:gdLst/>
            <a:ahLst/>
            <a:cxnLst/>
            <a:rect l="l" t="t" r="r" b="b"/>
            <a:pathLst>
              <a:path w="2788920" h="1991995">
                <a:moveTo>
                  <a:pt x="0" y="1991652"/>
                </a:moveTo>
                <a:lnTo>
                  <a:pt x="2788399" y="1991652"/>
                </a:lnTo>
                <a:lnTo>
                  <a:pt x="2788399" y="0"/>
                </a:lnTo>
                <a:lnTo>
                  <a:pt x="0" y="0"/>
                </a:lnTo>
                <a:lnTo>
                  <a:pt x="0" y="1991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30098" y="14892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29582" y="3594366"/>
            <a:ext cx="2788920" cy="1569720"/>
          </a:xfrm>
          <a:custGeom>
            <a:avLst/>
            <a:gdLst/>
            <a:ahLst/>
            <a:cxnLst/>
            <a:rect l="l" t="t" r="r" b="b"/>
            <a:pathLst>
              <a:path w="2788920" h="1569720">
                <a:moveTo>
                  <a:pt x="0" y="1569567"/>
                </a:moveTo>
                <a:lnTo>
                  <a:pt x="2788399" y="1569567"/>
                </a:lnTo>
                <a:lnTo>
                  <a:pt x="2788399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30098" y="359436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30103" y="5277370"/>
            <a:ext cx="5697855" cy="1569720"/>
          </a:xfrm>
          <a:custGeom>
            <a:avLst/>
            <a:gdLst/>
            <a:ahLst/>
            <a:cxnLst/>
            <a:rect l="l" t="t" r="r" b="b"/>
            <a:pathLst>
              <a:path w="5697855" h="1569720">
                <a:moveTo>
                  <a:pt x="0" y="1569567"/>
                </a:moveTo>
                <a:lnTo>
                  <a:pt x="5697791" y="1569567"/>
                </a:lnTo>
                <a:lnTo>
                  <a:pt x="5697791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30616" y="527736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39482" y="1489278"/>
            <a:ext cx="2788920" cy="3674745"/>
          </a:xfrm>
          <a:custGeom>
            <a:avLst/>
            <a:gdLst/>
            <a:ahLst/>
            <a:cxnLst/>
            <a:rect l="l" t="t" r="r" b="b"/>
            <a:pathLst>
              <a:path w="2788920" h="3674745">
                <a:moveTo>
                  <a:pt x="0" y="3674656"/>
                </a:moveTo>
                <a:lnTo>
                  <a:pt x="2788399" y="3674656"/>
                </a:lnTo>
                <a:lnTo>
                  <a:pt x="2788399" y="0"/>
                </a:lnTo>
                <a:lnTo>
                  <a:pt x="0" y="0"/>
                </a:lnTo>
                <a:lnTo>
                  <a:pt x="0" y="3674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40007" y="14892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301857" y="1503057"/>
            <a:ext cx="2308387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59.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LONG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TERM LIMITING</a:t>
            </a:r>
            <a:r>
              <a:rPr sz="900" spc="-9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ILLNESS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OR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DISABILITY,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8969" y="3680140"/>
            <a:ext cx="198365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60.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WELLBEING SCORE,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29582" y="3617139"/>
            <a:ext cx="2849448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108267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61.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LOW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LIFE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SATISFACTION,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270959" y="4355871"/>
            <a:ext cx="834390" cy="0"/>
          </a:xfrm>
          <a:custGeom>
            <a:avLst/>
            <a:gdLst/>
            <a:ahLst/>
            <a:cxnLst/>
            <a:rect l="l" t="t" r="r" b="b"/>
            <a:pathLst>
              <a:path w="834389">
                <a:moveTo>
                  <a:pt x="0" y="0"/>
                </a:moveTo>
                <a:lnTo>
                  <a:pt x="833843" y="0"/>
                </a:lnTo>
              </a:path>
            </a:pathLst>
          </a:custGeom>
          <a:ln w="794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948969" y="5300140"/>
            <a:ext cx="2426030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62.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RELATED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QUALITY  OF LIFE,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229581" y="1512055"/>
            <a:ext cx="3125699" cy="267861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71310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58.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SELF-REPORTED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POOR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 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HEALTH,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392466" y="5313471"/>
            <a:ext cx="2069215" cy="20133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9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DISABILITY BENEFITS,</a:t>
            </a:r>
            <a:r>
              <a:rPr sz="900" spc="-9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86599" y="1503057"/>
            <a:ext cx="3322954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121285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57.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SELF-REPORTED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GOOD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2" y="1844306"/>
            <a:ext cx="2909887" cy="16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0" y="1844305"/>
            <a:ext cx="2175455" cy="159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57" y="1955644"/>
            <a:ext cx="2739727" cy="312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00" y="3968812"/>
            <a:ext cx="2647950" cy="112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36" y="3987827"/>
            <a:ext cx="2382282" cy="10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8" y="5649881"/>
            <a:ext cx="2648991" cy="112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49" y="5638550"/>
            <a:ext cx="3822751" cy="113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16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02567" y="1495272"/>
            <a:ext cx="4697730" cy="5346065"/>
          </a:xfrm>
          <a:custGeom>
            <a:avLst/>
            <a:gdLst/>
            <a:ahLst/>
            <a:cxnLst/>
            <a:rect l="l" t="t" r="r" b="b"/>
            <a:pathLst>
              <a:path w="4697730" h="5346065">
                <a:moveTo>
                  <a:pt x="0" y="5345671"/>
                </a:moveTo>
                <a:lnTo>
                  <a:pt x="4697437" y="5345671"/>
                </a:lnTo>
                <a:lnTo>
                  <a:pt x="4697437" y="0"/>
                </a:lnTo>
                <a:lnTo>
                  <a:pt x="0" y="0"/>
                </a:lnTo>
                <a:lnTo>
                  <a:pt x="0" y="53456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4500" y="134808"/>
            <a:ext cx="59849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LIFE</a:t>
            </a:r>
            <a:r>
              <a:rPr sz="2200" b="0" spc="-10" dirty="0">
                <a:latin typeface="Lato"/>
                <a:cs typeface="Lato"/>
              </a:rPr>
              <a:t> </a:t>
            </a:r>
            <a:r>
              <a:rPr sz="2200" b="0" spc="-20" dirty="0">
                <a:latin typeface="Lato"/>
                <a:cs typeface="Lato"/>
              </a:rPr>
              <a:t>EXPECTANCY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3115" y="1489278"/>
            <a:ext cx="4297045" cy="5346065"/>
          </a:xfrm>
          <a:custGeom>
            <a:avLst/>
            <a:gdLst/>
            <a:ahLst/>
            <a:cxnLst/>
            <a:rect l="l" t="t" r="r" b="b"/>
            <a:pathLst>
              <a:path w="4297045" h="5346065">
                <a:moveTo>
                  <a:pt x="0" y="5345671"/>
                </a:moveTo>
                <a:lnTo>
                  <a:pt x="4296892" y="5345671"/>
                </a:lnTo>
                <a:lnTo>
                  <a:pt x="4296892" y="0"/>
                </a:lnTo>
                <a:lnTo>
                  <a:pt x="0" y="0"/>
                </a:lnTo>
                <a:lnTo>
                  <a:pt x="0" y="53456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3631" y="148928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05482" y="1557055"/>
            <a:ext cx="263013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64.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LIFE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EXPECTANCY,</a:t>
            </a:r>
            <a:r>
              <a:rPr sz="9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2014/16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04705" y="149226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66554" y="1560043"/>
            <a:ext cx="262840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HEALTHY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LIFE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EXPECTANCY,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2014/16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3631" y="463689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05481" y="4713673"/>
            <a:ext cx="246602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66. CHANGES IN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LIFE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EXPECTANCY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04705" y="464888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66554" y="4671660"/>
            <a:ext cx="2128480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67. CHANGES IN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HEALTHY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LIFE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EXPECTANCY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237995" y="3445205"/>
            <a:ext cx="997585" cy="0"/>
          </a:xfrm>
          <a:custGeom>
            <a:avLst/>
            <a:gdLst/>
            <a:ahLst/>
            <a:cxnLst/>
            <a:rect l="l" t="t" r="r" b="b"/>
            <a:pathLst>
              <a:path w="997585">
                <a:moveTo>
                  <a:pt x="99720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9" y="1843314"/>
            <a:ext cx="3939600" cy="269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3314"/>
            <a:ext cx="3952252" cy="26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8" y="5008343"/>
            <a:ext cx="2903417" cy="177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18" y="5007723"/>
            <a:ext cx="3266567" cy="18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17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849" y="137659"/>
            <a:ext cx="616883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45" dirty="0">
                <a:latin typeface="Lato"/>
                <a:cs typeface="Lato"/>
              </a:rPr>
              <a:t>START</a:t>
            </a:r>
            <a:r>
              <a:rPr sz="2200" b="0" spc="-105" dirty="0">
                <a:latin typeface="Lato"/>
                <a:cs typeface="Lato"/>
              </a:rPr>
              <a:t> </a:t>
            </a:r>
            <a:r>
              <a:rPr sz="2200" b="0" spc="-5" dirty="0">
                <a:latin typeface="Lato"/>
                <a:cs typeface="Lato"/>
              </a:rPr>
              <a:t>WELL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720" y="1485811"/>
            <a:ext cx="2002789" cy="2636520"/>
          </a:xfrm>
          <a:custGeom>
            <a:avLst/>
            <a:gdLst/>
            <a:ahLst/>
            <a:cxnLst/>
            <a:rect l="l" t="t" r="r" b="b"/>
            <a:pathLst>
              <a:path w="2002789" h="2636520">
                <a:moveTo>
                  <a:pt x="0" y="2636189"/>
                </a:moveTo>
                <a:lnTo>
                  <a:pt x="2002586" y="2636189"/>
                </a:lnTo>
                <a:lnTo>
                  <a:pt x="2002586" y="0"/>
                </a:lnTo>
                <a:lnTo>
                  <a:pt x="0" y="0"/>
                </a:lnTo>
                <a:lnTo>
                  <a:pt x="0" y="2636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9233" y="1485816"/>
            <a:ext cx="2002155" cy="323215"/>
          </a:xfrm>
          <a:custGeom>
            <a:avLst/>
            <a:gdLst/>
            <a:ahLst/>
            <a:cxnLst/>
            <a:rect l="l" t="t" r="r" b="b"/>
            <a:pathLst>
              <a:path w="2002155" h="323214">
                <a:moveTo>
                  <a:pt x="2002066" y="0"/>
                </a:moveTo>
                <a:lnTo>
                  <a:pt x="0" y="0"/>
                </a:lnTo>
                <a:lnTo>
                  <a:pt x="0" y="322884"/>
                </a:lnTo>
                <a:lnTo>
                  <a:pt x="1729130" y="322884"/>
                </a:lnTo>
                <a:lnTo>
                  <a:pt x="2002066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9904" y="1485823"/>
            <a:ext cx="4092575" cy="5330190"/>
          </a:xfrm>
          <a:custGeom>
            <a:avLst/>
            <a:gdLst/>
            <a:ahLst/>
            <a:cxnLst/>
            <a:rect l="l" t="t" r="r" b="b"/>
            <a:pathLst>
              <a:path w="4092575" h="5330190">
                <a:moveTo>
                  <a:pt x="0" y="5329783"/>
                </a:moveTo>
                <a:lnTo>
                  <a:pt x="4092092" y="5329783"/>
                </a:lnTo>
                <a:lnTo>
                  <a:pt x="4092092" y="0"/>
                </a:lnTo>
                <a:lnTo>
                  <a:pt x="0" y="0"/>
                </a:lnTo>
                <a:lnTo>
                  <a:pt x="0" y="53297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0429" y="148581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52278" y="1499592"/>
            <a:ext cx="262643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70.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RELATED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BEHAVIOUR  SURVEY: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14/15 YEAR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OLDS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8720" y="4233011"/>
            <a:ext cx="2002789" cy="2583180"/>
          </a:xfrm>
          <a:custGeom>
            <a:avLst/>
            <a:gdLst/>
            <a:ahLst/>
            <a:cxnLst/>
            <a:rect l="l" t="t" r="r" b="b"/>
            <a:pathLst>
              <a:path w="2002789" h="2583179">
                <a:moveTo>
                  <a:pt x="0" y="2582595"/>
                </a:moveTo>
                <a:lnTo>
                  <a:pt x="2002586" y="2582595"/>
                </a:lnTo>
                <a:lnTo>
                  <a:pt x="2002586" y="0"/>
                </a:lnTo>
                <a:lnTo>
                  <a:pt x="0" y="0"/>
                </a:lnTo>
                <a:lnTo>
                  <a:pt x="0" y="2582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9233" y="4233000"/>
            <a:ext cx="2002155" cy="323215"/>
          </a:xfrm>
          <a:custGeom>
            <a:avLst/>
            <a:gdLst/>
            <a:ahLst/>
            <a:cxnLst/>
            <a:rect l="l" t="t" r="r" b="b"/>
            <a:pathLst>
              <a:path w="2002155" h="323214">
                <a:moveTo>
                  <a:pt x="2002066" y="0"/>
                </a:moveTo>
                <a:lnTo>
                  <a:pt x="0" y="0"/>
                </a:lnTo>
                <a:lnTo>
                  <a:pt x="0" y="322884"/>
                </a:lnTo>
                <a:lnTo>
                  <a:pt x="1729130" y="322884"/>
                </a:lnTo>
                <a:lnTo>
                  <a:pt x="2002066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8000" y="1485823"/>
            <a:ext cx="2788920" cy="2438400"/>
          </a:xfrm>
          <a:custGeom>
            <a:avLst/>
            <a:gdLst/>
            <a:ahLst/>
            <a:cxnLst/>
            <a:rect l="l" t="t" r="r" b="b"/>
            <a:pathLst>
              <a:path w="2788920" h="2438400">
                <a:moveTo>
                  <a:pt x="0" y="2438184"/>
                </a:moveTo>
                <a:lnTo>
                  <a:pt x="2788399" y="2438184"/>
                </a:lnTo>
                <a:lnTo>
                  <a:pt x="2788399" y="0"/>
                </a:lnTo>
                <a:lnTo>
                  <a:pt x="0" y="0"/>
                </a:lnTo>
                <a:lnTo>
                  <a:pt x="0" y="2438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98519" y="148581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97999" y="1499592"/>
            <a:ext cx="295957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57721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MMR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VACCINE: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DOSES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 AGE</a:t>
            </a:r>
            <a:r>
              <a:rPr sz="900" spc="-1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5,  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98520" y="4027843"/>
            <a:ext cx="2788920" cy="2788285"/>
          </a:xfrm>
          <a:custGeom>
            <a:avLst/>
            <a:gdLst/>
            <a:ahLst/>
            <a:cxnLst/>
            <a:rect l="l" t="t" r="r" b="b"/>
            <a:pathLst>
              <a:path w="2788920" h="2788284">
                <a:moveTo>
                  <a:pt x="0" y="2787764"/>
                </a:moveTo>
                <a:lnTo>
                  <a:pt x="2788399" y="2787764"/>
                </a:lnTo>
                <a:lnTo>
                  <a:pt x="2788399" y="0"/>
                </a:lnTo>
                <a:lnTo>
                  <a:pt x="0" y="0"/>
                </a:lnTo>
                <a:lnTo>
                  <a:pt x="0" y="27877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99036" y="402783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898520" y="4041611"/>
            <a:ext cx="3053758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48260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AVERAGE DECAYED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MISSING FILLED  TEETH 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AT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5,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88720" y="1499592"/>
            <a:ext cx="2175092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20256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OBESE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</a:t>
            </a:r>
            <a:r>
              <a:rPr sz="900" spc="-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OVERWEIGHT,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88720" y="4246777"/>
            <a:ext cx="2002789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39497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TEEN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CONCEPTIONS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TERMINATIONS,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73" y="1857027"/>
            <a:ext cx="1150019" cy="220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12" y="1841318"/>
            <a:ext cx="2654268" cy="20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18" y="2136038"/>
            <a:ext cx="3930896" cy="4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1" y="4741169"/>
            <a:ext cx="1873809" cy="179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12" y="4419179"/>
            <a:ext cx="2654268" cy="22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18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499" y="134808"/>
            <a:ext cx="5772429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BETTER</a:t>
            </a:r>
            <a:r>
              <a:rPr sz="2200" b="0" spc="-10" dirty="0">
                <a:latin typeface="Lato"/>
                <a:cs typeface="Lato"/>
              </a:rPr>
              <a:t> </a:t>
            </a:r>
            <a:r>
              <a:rPr sz="2200" b="0" spc="-5" dirty="0">
                <a:latin typeface="Lato"/>
                <a:cs typeface="Lato"/>
              </a:rPr>
              <a:t>LIVING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7623" y="1485811"/>
            <a:ext cx="3322954" cy="2174240"/>
          </a:xfrm>
          <a:custGeom>
            <a:avLst/>
            <a:gdLst/>
            <a:ahLst/>
            <a:cxnLst/>
            <a:rect l="l" t="t" r="r" b="b"/>
            <a:pathLst>
              <a:path w="3322954" h="2174240">
                <a:moveTo>
                  <a:pt x="0" y="2174189"/>
                </a:moveTo>
                <a:lnTo>
                  <a:pt x="3322802" y="2174189"/>
                </a:lnTo>
                <a:lnTo>
                  <a:pt x="3322802" y="0"/>
                </a:lnTo>
                <a:lnTo>
                  <a:pt x="0" y="0"/>
                </a:lnTo>
                <a:lnTo>
                  <a:pt x="0" y="2174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145" y="149274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59997" y="1578521"/>
            <a:ext cx="223829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73.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PHYSICALLY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ACTIVE,</a:t>
            </a:r>
            <a:r>
              <a:rPr sz="900" spc="-1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8665" y="3790721"/>
            <a:ext cx="3322954" cy="3052445"/>
          </a:xfrm>
          <a:custGeom>
            <a:avLst/>
            <a:gdLst/>
            <a:ahLst/>
            <a:cxnLst/>
            <a:rect l="l" t="t" r="r" b="b"/>
            <a:pathLst>
              <a:path w="3322954" h="3052445">
                <a:moveTo>
                  <a:pt x="0" y="3052203"/>
                </a:moveTo>
                <a:lnTo>
                  <a:pt x="3322802" y="3052203"/>
                </a:lnTo>
                <a:lnTo>
                  <a:pt x="3322802" y="0"/>
                </a:lnTo>
                <a:lnTo>
                  <a:pt x="0" y="0"/>
                </a:lnTo>
                <a:lnTo>
                  <a:pt x="0" y="3052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8145" y="379819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98665" y="3883976"/>
            <a:ext cx="332295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SMOKING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PREVALENCE,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40606" y="1492745"/>
            <a:ext cx="2788920" cy="1669414"/>
          </a:xfrm>
          <a:custGeom>
            <a:avLst/>
            <a:gdLst/>
            <a:ahLst/>
            <a:cxnLst/>
            <a:rect l="l" t="t" r="r" b="b"/>
            <a:pathLst>
              <a:path w="2788920" h="1669414">
                <a:moveTo>
                  <a:pt x="0" y="1669021"/>
                </a:moveTo>
                <a:lnTo>
                  <a:pt x="2788399" y="1669021"/>
                </a:lnTo>
                <a:lnTo>
                  <a:pt x="2788399" y="0"/>
                </a:lnTo>
                <a:lnTo>
                  <a:pt x="0" y="0"/>
                </a:lnTo>
                <a:lnTo>
                  <a:pt x="0" y="1669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41126" y="149274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02976" y="1578521"/>
            <a:ext cx="1914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74.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20-64,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040606" y="3289680"/>
            <a:ext cx="2788920" cy="1741805"/>
          </a:xfrm>
          <a:custGeom>
            <a:avLst/>
            <a:gdLst/>
            <a:ahLst/>
            <a:cxnLst/>
            <a:rect l="l" t="t" r="r" b="b"/>
            <a:pathLst>
              <a:path w="2788920" h="1741804">
                <a:moveTo>
                  <a:pt x="0" y="1741271"/>
                </a:moveTo>
                <a:lnTo>
                  <a:pt x="2788399" y="1741271"/>
                </a:lnTo>
                <a:lnTo>
                  <a:pt x="2788399" y="0"/>
                </a:lnTo>
                <a:lnTo>
                  <a:pt x="0" y="0"/>
                </a:lnTo>
                <a:lnTo>
                  <a:pt x="0" y="17412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1126" y="328968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40606" y="3312463"/>
            <a:ext cx="3072800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61023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77.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DRINKING MORE THAN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14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UNITS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ALCOHOL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</a:t>
            </a:r>
            <a:r>
              <a:rPr sz="900" spc="-5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WEEK,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40606" y="5158879"/>
            <a:ext cx="2788920" cy="1684655"/>
          </a:xfrm>
          <a:custGeom>
            <a:avLst/>
            <a:gdLst/>
            <a:ahLst/>
            <a:cxnLst/>
            <a:rect l="l" t="t" r="r" b="b"/>
            <a:pathLst>
              <a:path w="2788920" h="1684654">
                <a:moveTo>
                  <a:pt x="0" y="1684045"/>
                </a:moveTo>
                <a:lnTo>
                  <a:pt x="2788399" y="1684045"/>
                </a:lnTo>
                <a:lnTo>
                  <a:pt x="2788399" y="0"/>
                </a:lnTo>
                <a:lnTo>
                  <a:pt x="0" y="0"/>
                </a:lnTo>
                <a:lnTo>
                  <a:pt x="0" y="1684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41126" y="515887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040606" y="5244654"/>
            <a:ext cx="2788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BINGE DRINKING,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2011-14</a:t>
            </a:r>
            <a:endParaRPr sz="900">
              <a:latin typeface="Lato"/>
              <a:cs typeface="La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51040" y="1485811"/>
            <a:ext cx="3138805" cy="1862455"/>
          </a:xfrm>
          <a:custGeom>
            <a:avLst/>
            <a:gdLst/>
            <a:ahLst/>
            <a:cxnLst/>
            <a:rect l="l" t="t" r="r" b="b"/>
            <a:pathLst>
              <a:path w="3138804" h="1862454">
                <a:moveTo>
                  <a:pt x="0" y="1862188"/>
                </a:moveTo>
                <a:lnTo>
                  <a:pt x="3138779" y="1862188"/>
                </a:lnTo>
                <a:lnTo>
                  <a:pt x="3138779" y="0"/>
                </a:lnTo>
                <a:lnTo>
                  <a:pt x="0" y="0"/>
                </a:lnTo>
                <a:lnTo>
                  <a:pt x="0" y="1862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51555" y="149274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52018" y="3477857"/>
            <a:ext cx="3138805" cy="3365500"/>
          </a:xfrm>
          <a:custGeom>
            <a:avLst/>
            <a:gdLst/>
            <a:ahLst/>
            <a:cxnLst/>
            <a:rect l="l" t="t" r="r" b="b"/>
            <a:pathLst>
              <a:path w="3138804" h="3365500">
                <a:moveTo>
                  <a:pt x="0" y="3365068"/>
                </a:moveTo>
                <a:lnTo>
                  <a:pt x="3138779" y="3365068"/>
                </a:lnTo>
                <a:lnTo>
                  <a:pt x="3138779" y="0"/>
                </a:lnTo>
                <a:lnTo>
                  <a:pt x="0" y="0"/>
                </a:lnTo>
                <a:lnTo>
                  <a:pt x="0" y="3365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51555" y="347785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113405" y="3491631"/>
            <a:ext cx="2422563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78.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COMPLETED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TREATMENTS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FOR  SUBSTANCE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MISUSE,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51040" y="1578521"/>
            <a:ext cx="31388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75.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PHYSICALLY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INACTIVE,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1879256"/>
            <a:ext cx="2978254" cy="169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25" y="1967982"/>
            <a:ext cx="2619658" cy="94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0" y="1890588"/>
            <a:ext cx="2109060" cy="136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" y="4181658"/>
            <a:ext cx="3179895" cy="257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6" y="3677250"/>
            <a:ext cx="1476375" cy="127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23" y="5540492"/>
            <a:ext cx="2463689" cy="125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33" y="3965256"/>
            <a:ext cx="2972017" cy="26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19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6023663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RISK</a:t>
            </a:r>
            <a:r>
              <a:rPr sz="2200" b="0" spc="-10" dirty="0">
                <a:latin typeface="Lato"/>
                <a:cs typeface="Lato"/>
              </a:rPr>
              <a:t> CONDITIONS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9772" y="1486280"/>
            <a:ext cx="3322954" cy="5358130"/>
          </a:xfrm>
          <a:custGeom>
            <a:avLst/>
            <a:gdLst/>
            <a:ahLst/>
            <a:cxnLst/>
            <a:rect l="l" t="t" r="r" b="b"/>
            <a:pathLst>
              <a:path w="3322954" h="5358130">
                <a:moveTo>
                  <a:pt x="0" y="5357647"/>
                </a:moveTo>
                <a:lnTo>
                  <a:pt x="3322802" y="5357647"/>
                </a:lnTo>
                <a:lnTo>
                  <a:pt x="3322802" y="0"/>
                </a:lnTo>
                <a:lnTo>
                  <a:pt x="0" y="0"/>
                </a:lnTo>
                <a:lnTo>
                  <a:pt x="0" y="53576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295" y="148627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32146" y="1572049"/>
            <a:ext cx="199623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80.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HYPERTENSION,</a:t>
            </a:r>
            <a:r>
              <a:rPr sz="9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2755" y="1486268"/>
            <a:ext cx="2788920" cy="3674745"/>
          </a:xfrm>
          <a:custGeom>
            <a:avLst/>
            <a:gdLst/>
            <a:ahLst/>
            <a:cxnLst/>
            <a:rect l="l" t="t" r="r" b="b"/>
            <a:pathLst>
              <a:path w="2788920" h="3674745">
                <a:moveTo>
                  <a:pt x="0" y="3674656"/>
                </a:moveTo>
                <a:lnTo>
                  <a:pt x="2788399" y="3674656"/>
                </a:lnTo>
                <a:lnTo>
                  <a:pt x="2788399" y="0"/>
                </a:lnTo>
                <a:lnTo>
                  <a:pt x="0" y="0"/>
                </a:lnTo>
                <a:lnTo>
                  <a:pt x="0" y="3674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13274" y="148627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12755" y="1572049"/>
            <a:ext cx="2788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OBESE OR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OVERWEIGHT,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3275" y="5274361"/>
            <a:ext cx="5697855" cy="1569720"/>
          </a:xfrm>
          <a:custGeom>
            <a:avLst/>
            <a:gdLst/>
            <a:ahLst/>
            <a:cxnLst/>
            <a:rect l="l" t="t" r="r" b="b"/>
            <a:pathLst>
              <a:path w="5697855" h="1569720">
                <a:moveTo>
                  <a:pt x="0" y="1569567"/>
                </a:moveTo>
                <a:lnTo>
                  <a:pt x="5697791" y="1569567"/>
                </a:lnTo>
                <a:lnTo>
                  <a:pt x="5697791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13793" y="5274355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2668" y="1486268"/>
            <a:ext cx="2788920" cy="3674745"/>
          </a:xfrm>
          <a:custGeom>
            <a:avLst/>
            <a:gdLst/>
            <a:ahLst/>
            <a:cxnLst/>
            <a:rect l="l" t="t" r="r" b="b"/>
            <a:pathLst>
              <a:path w="2788920" h="3674745">
                <a:moveTo>
                  <a:pt x="0" y="3674656"/>
                </a:moveTo>
                <a:lnTo>
                  <a:pt x="2788399" y="3674656"/>
                </a:lnTo>
                <a:lnTo>
                  <a:pt x="2788399" y="0"/>
                </a:lnTo>
                <a:lnTo>
                  <a:pt x="0" y="0"/>
                </a:lnTo>
                <a:lnTo>
                  <a:pt x="0" y="3674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23184" y="148627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285035" y="1572049"/>
            <a:ext cx="199537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82.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SEXUAL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75644" y="5288132"/>
            <a:ext cx="2545614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83.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</a:t>
            </a:r>
            <a:r>
              <a:rPr sz="900" spc="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</a:t>
            </a:r>
            <a:endParaRPr sz="900" dirty="0">
              <a:latin typeface="Lato"/>
              <a:cs typeface="Lato"/>
            </a:endParaRPr>
          </a:p>
          <a:p>
            <a:pPr>
              <a:lnSpc>
                <a:spcPts val="990"/>
              </a:lnSpc>
            </a:pP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NON-DIABETIC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HYPERGLYCAEMIA,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50" y="1904487"/>
            <a:ext cx="2554405" cy="483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91" y="1904487"/>
            <a:ext cx="2701692" cy="31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14" y="2252042"/>
            <a:ext cx="2681515" cy="252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3" y="5653377"/>
            <a:ext cx="3529037" cy="11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23100" y="7270714"/>
            <a:ext cx="325068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lang="en-GB" sz="700" spc="-65" dirty="0" smtClean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 smtClean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 dirty="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89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67894" y="5548884"/>
            <a:ext cx="1824355" cy="1517650"/>
          </a:xfrm>
          <a:custGeom>
            <a:avLst/>
            <a:gdLst/>
            <a:ahLst/>
            <a:cxnLst/>
            <a:rect l="l" t="t" r="r" b="b"/>
            <a:pathLst>
              <a:path w="1824354" h="1517650">
                <a:moveTo>
                  <a:pt x="1824108" y="0"/>
                </a:moveTo>
                <a:lnTo>
                  <a:pt x="0" y="1517228"/>
                </a:lnTo>
                <a:lnTo>
                  <a:pt x="1824108" y="1517228"/>
                </a:lnTo>
                <a:lnTo>
                  <a:pt x="1824108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14795"/>
            <a:ext cx="7983220" cy="6068060"/>
          </a:xfrm>
          <a:custGeom>
            <a:avLst/>
            <a:gdLst/>
            <a:ahLst/>
            <a:cxnLst/>
            <a:rect l="l" t="t" r="r" b="b"/>
            <a:pathLst>
              <a:path w="7983220" h="6068059">
                <a:moveTo>
                  <a:pt x="7982996" y="0"/>
                </a:moveTo>
                <a:lnTo>
                  <a:pt x="0" y="0"/>
                </a:lnTo>
                <a:lnTo>
                  <a:pt x="0" y="6067717"/>
                </a:lnTo>
                <a:lnTo>
                  <a:pt x="917986" y="6067717"/>
                </a:lnTo>
                <a:lnTo>
                  <a:pt x="7982996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4500" y="297335"/>
            <a:ext cx="22910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FOREWORD</a:t>
            </a:r>
          </a:p>
        </p:txBody>
      </p:sp>
      <p:sp>
        <p:nvSpPr>
          <p:cNvPr id="13" name="object 13"/>
          <p:cNvSpPr/>
          <p:nvPr/>
        </p:nvSpPr>
        <p:spPr>
          <a:xfrm>
            <a:off x="369962" y="2069566"/>
            <a:ext cx="1915210" cy="1915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1318" y="1424381"/>
            <a:ext cx="4762500" cy="5450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83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I’m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really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pleased to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present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this, my first annual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as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Director</a:t>
            </a:r>
            <a:r>
              <a:rPr sz="1100" spc="-3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 Public Health for East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Sussex.</a:t>
            </a:r>
            <a:endParaRPr sz="1100" dirty="0">
              <a:latin typeface="Avenir-Book"/>
              <a:cs typeface="Avenir-Book"/>
            </a:endParaRPr>
          </a:p>
          <a:p>
            <a:pPr marL="2136140" marR="53975">
              <a:lnSpc>
                <a:spcPct val="100000"/>
              </a:lnSpc>
              <a:spcBef>
                <a:spcPts val="36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 arrive in East Sussex at an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interesting 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time. At East Sussex County Council, we  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working on our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“Core Offer”,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which  sets out what the authority should </a:t>
            </a:r>
            <a:r>
              <a:rPr sz="1100" spc="-25" dirty="0">
                <a:solidFill>
                  <a:srgbClr val="414042"/>
                </a:solidFill>
                <a:latin typeface="Avenir-Book"/>
                <a:cs typeface="Avenir-Book"/>
              </a:rPr>
              <a:t>offer, 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from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support for those who need it</a:t>
            </a:r>
            <a:r>
              <a:rPr sz="1100" spc="-9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most,  to services for everyone; our</a:t>
            </a:r>
            <a:r>
              <a:rPr sz="1100" spc="-4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vision</a:t>
            </a:r>
            <a:endParaRPr sz="1100" dirty="0">
              <a:latin typeface="Avenir-Book"/>
              <a:cs typeface="Avenir-Book"/>
            </a:endParaRPr>
          </a:p>
          <a:p>
            <a:pPr marL="2136140" marR="92075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for a basic but decent level of service  for East Sussex, in a difficult financial  climate. Alongside this, our integration 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programmes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with the NHS, “East</a:t>
            </a:r>
            <a:r>
              <a:rPr sz="1100" spc="-6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Sussex  Better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Together”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“Connecting</a:t>
            </a:r>
            <a:endParaRPr sz="1100" dirty="0">
              <a:latin typeface="Avenir-Book"/>
              <a:cs typeface="Avenir-Book"/>
            </a:endParaRPr>
          </a:p>
          <a:p>
            <a:pPr marL="2136140" marR="283845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4 </a:t>
            </a:r>
            <a:r>
              <a:rPr sz="1100" spc="-25" dirty="0">
                <a:solidFill>
                  <a:srgbClr val="414042"/>
                </a:solidFill>
                <a:latin typeface="Avenir-Book"/>
                <a:cs typeface="Avenir-Book"/>
              </a:rPr>
              <a:t>You”,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enter a new phase in their  development, with a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greater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focus</a:t>
            </a:r>
            <a:r>
              <a:rPr sz="1100" spc="-8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on  working to a county-wide</a:t>
            </a:r>
            <a:r>
              <a:rPr sz="1100" spc="-5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geography.</a:t>
            </a:r>
            <a:endParaRPr sz="1100" dirty="0">
              <a:latin typeface="Avenir-Book"/>
              <a:cs typeface="Avenir-Book"/>
            </a:endParaRPr>
          </a:p>
          <a:p>
            <a:pPr marL="12700" marR="87630" algn="just">
              <a:lnSpc>
                <a:spcPct val="100000"/>
              </a:lnSpc>
              <a:spcBef>
                <a:spcPts val="96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These changes within the public sector called for a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re-evaluation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what is  important to the people of the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county,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to set out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afresh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 overview</a:t>
            </a:r>
            <a:r>
              <a:rPr sz="1100" spc="-7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 the needs and intelligence we have about our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residents,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our economy and  our health services and the health of the</a:t>
            </a:r>
            <a:r>
              <a:rPr sz="1100" spc="-2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population.</a:t>
            </a:r>
            <a:endParaRPr sz="1100" dirty="0">
              <a:latin typeface="Avenir-Book"/>
              <a:cs typeface="Avenir-Book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sets these out in a new format using infographics – bold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pictures  offering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 visual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representation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information or data – rather than giving  an in-depth narrative or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numerous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tables of numbers. 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We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want you, the 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readers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to feel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free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to use the infographics in your own work  and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to use them to tell your stories of health in East Sussex.</a:t>
            </a:r>
            <a:r>
              <a:rPr sz="1100" spc="-8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  saying “A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picture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is worth a thousand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words”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could never have been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more  appropriate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than for how we have designed this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report!</a:t>
            </a:r>
            <a:endParaRPr sz="1100" dirty="0">
              <a:latin typeface="Avenir-Book"/>
              <a:cs typeface="Avenir-Book"/>
            </a:endParaRPr>
          </a:p>
          <a:p>
            <a:pPr marL="12700" marR="32384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East Sussex is a county of contrasts. 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gives a snapshot of some</a:t>
            </a:r>
            <a:r>
              <a:rPr sz="1100" spc="-8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differences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within the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county,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both geographical and</a:t>
            </a:r>
            <a:r>
              <a:rPr sz="1100" spc="-2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demographic.</a:t>
            </a:r>
            <a:endParaRPr sz="1100" dirty="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 am only too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aware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that we have some long-term and stubborn</a:t>
            </a:r>
            <a:r>
              <a:rPr sz="1100" spc="-6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inequalities</a:t>
            </a:r>
            <a:endParaRPr sz="1100" dirty="0">
              <a:latin typeface="Avenir-Book"/>
              <a:cs typeface="Avenir-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94985" y="1424381"/>
            <a:ext cx="4775200" cy="308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87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in health outcomes between parts of the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county,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it is my aim to</a:t>
            </a:r>
            <a:r>
              <a:rPr sz="1100" spc="-7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narrow 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these as far and as fast as is possible, and to mobilise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resources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 actions of others to achieve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this.</a:t>
            </a:r>
            <a:endParaRPr sz="1100">
              <a:latin typeface="Avenir-Book"/>
              <a:cs typeface="Avenir-Book"/>
            </a:endParaRPr>
          </a:p>
          <a:p>
            <a:pPr marL="12700" marR="508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In Public Health, we have access to a far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greater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range of data and  information than we have included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here,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we welcome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free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use of  this as well. 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We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maintain a specific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resource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called the Joint Strategic</a:t>
            </a:r>
            <a:r>
              <a:rPr sz="1100" spc="-8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Needs  and Assets Assessment, which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provides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 central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resource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local and  national information to inform decisions and plans to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improve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local </a:t>
            </a:r>
            <a:r>
              <a:rPr sz="1100" spc="-20" dirty="0">
                <a:solidFill>
                  <a:srgbClr val="414042"/>
                </a:solidFill>
                <a:latin typeface="Avenir-Book"/>
                <a:cs typeface="Avenir-Book"/>
              </a:rPr>
              <a:t>people’s 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health and wellbeing and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reduce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health inequalities in East Sussex. It is  available at: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u="sng" spc="-5" dirty="0">
                <a:solidFill>
                  <a:srgbClr val="3A68A5"/>
                </a:solidFill>
                <a:uFill>
                  <a:solidFill>
                    <a:srgbClr val="3A68A5"/>
                  </a:solidFill>
                </a:uFill>
                <a:latin typeface="Avenir-Book"/>
                <a:cs typeface="Avenir-Book"/>
                <a:hlinkClick r:id="rId3"/>
              </a:rPr>
              <a:t>www.eastsussexjsna.org.uk</a:t>
            </a:r>
            <a:endParaRPr sz="1100">
              <a:latin typeface="Avenir-Book"/>
              <a:cs typeface="Avenir-Book"/>
            </a:endParaRPr>
          </a:p>
          <a:p>
            <a:pPr marL="12700" marR="9017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 trust that 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gives you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picture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East Sussex that will enable  you and your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family, community,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or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organisation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to understand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where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you  fit within the wider context, and what influences your health and</a:t>
            </a:r>
            <a:r>
              <a:rPr sz="1100" spc="-10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wellbeing.  I hope that my conclusions will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resonate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with you and be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shared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by you, so  that we can take these and work together to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create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environments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energy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to tackle them and commit to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improve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health for all in our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county, 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especially to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narrow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 inequalities which 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so</a:t>
            </a:r>
            <a:r>
              <a:rPr sz="1100" spc="-1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spc="-15" dirty="0">
                <a:solidFill>
                  <a:srgbClr val="414042"/>
                </a:solidFill>
                <a:latin typeface="Avenir-Book"/>
                <a:cs typeface="Avenir-Book"/>
              </a:rPr>
              <a:t>unfair.</a:t>
            </a:r>
            <a:endParaRPr sz="1100">
              <a:latin typeface="Avenir-Book"/>
              <a:cs typeface="Avenir-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7685" y="4626000"/>
            <a:ext cx="4727575" cy="162369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118110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930"/>
              </a:spcBef>
            </a:pP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Acknowledgements</a:t>
            </a:r>
            <a:endParaRPr sz="1100">
              <a:latin typeface="Avenir"/>
              <a:cs typeface="Avenir"/>
            </a:endParaRPr>
          </a:p>
          <a:p>
            <a:pPr marL="179705" marR="22034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 would like to acknowledge the work of the Interim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Director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</a:t>
            </a:r>
            <a:r>
              <a:rPr sz="1100" spc="-7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Public  Health,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Wendy Meredith,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who set the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direction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scope for this 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before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 took up my post.</a:t>
            </a:r>
            <a:endParaRPr sz="1100">
              <a:latin typeface="Avenir-Book"/>
              <a:cs typeface="Avenir-Book"/>
            </a:endParaRPr>
          </a:p>
          <a:p>
            <a:pPr marL="179705" marR="382270">
              <a:lnSpc>
                <a:spcPct val="100000"/>
              </a:lnSpc>
              <a:spcBef>
                <a:spcPts val="960"/>
              </a:spcBef>
            </a:pP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The East Sussex Public Health Intelligence </a:t>
            </a:r>
            <a:r>
              <a:rPr sz="1100" spc="-35" dirty="0">
                <a:solidFill>
                  <a:srgbClr val="414042"/>
                </a:solidFill>
                <a:latin typeface="Avenir-Book"/>
                <a:cs typeface="Avenir-Book"/>
              </a:rPr>
              <a:t>Team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has undertaken  the design and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production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of 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report,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and I thank all involved</a:t>
            </a:r>
            <a:r>
              <a:rPr sz="1100" spc="-4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in  making this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Book"/>
                <a:cs typeface="Avenir-Book"/>
              </a:rPr>
              <a:t>so accessible and enjoyable to</a:t>
            </a:r>
            <a:r>
              <a:rPr sz="1100" spc="-2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1100" spc="-5" dirty="0">
                <a:solidFill>
                  <a:srgbClr val="414042"/>
                </a:solidFill>
                <a:latin typeface="Avenir-Book"/>
                <a:cs typeface="Avenir-Book"/>
              </a:rPr>
              <a:t>read.</a:t>
            </a:r>
            <a:endParaRPr sz="1100">
              <a:latin typeface="Avenir-Book"/>
              <a:cs typeface="Avenir-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94985" y="6336741"/>
            <a:ext cx="4981942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This </a:t>
            </a:r>
            <a:r>
              <a:rPr sz="700" spc="-5" dirty="0">
                <a:solidFill>
                  <a:srgbClr val="414042"/>
                </a:solidFill>
                <a:latin typeface="Avenir-Book"/>
                <a:cs typeface="Avenir-Book"/>
              </a:rPr>
              <a:t>report </a:t>
            </a: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was </a:t>
            </a:r>
            <a:r>
              <a:rPr sz="700" spc="-5" dirty="0">
                <a:solidFill>
                  <a:srgbClr val="414042"/>
                </a:solidFill>
                <a:latin typeface="Avenir-Book"/>
                <a:cs typeface="Avenir-Book"/>
              </a:rPr>
              <a:t>created </a:t>
            </a: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using icons </a:t>
            </a:r>
            <a:r>
              <a:rPr sz="700" spc="-5" dirty="0">
                <a:solidFill>
                  <a:srgbClr val="414042"/>
                </a:solidFill>
                <a:latin typeface="Avenir-Book"/>
                <a:cs typeface="Avenir-Book"/>
              </a:rPr>
              <a:t>from</a:t>
            </a:r>
            <a:r>
              <a:rPr sz="700" spc="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700" u="sng" spc="-5" dirty="0">
                <a:solidFill>
                  <a:srgbClr val="3A68A5"/>
                </a:solidFill>
                <a:uFill>
                  <a:solidFill>
                    <a:srgbClr val="3A68A5"/>
                  </a:solidFill>
                </a:uFill>
                <a:latin typeface="Avenir-Book"/>
                <a:cs typeface="Avenir-Book"/>
                <a:hlinkClick r:id="rId4"/>
              </a:rPr>
              <a:t>www.thenounproject.com</a:t>
            </a:r>
            <a:endParaRPr sz="700" dirty="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700" spc="-5" dirty="0">
                <a:solidFill>
                  <a:srgbClr val="414042"/>
                </a:solidFill>
                <a:latin typeface="Avenir-Book"/>
                <a:cs typeface="Avenir-Book"/>
              </a:rPr>
              <a:t>Front </a:t>
            </a: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cover: Newhaven port harbour in Sussex, England, August 23; 2016 (Editorial </a:t>
            </a:r>
            <a:r>
              <a:rPr sz="700" spc="-5" dirty="0">
                <a:solidFill>
                  <a:srgbClr val="414042"/>
                </a:solidFill>
                <a:latin typeface="Avenir-Book"/>
                <a:cs typeface="Avenir-Book"/>
              </a:rPr>
              <a:t>credit:</a:t>
            </a:r>
            <a:r>
              <a:rPr sz="700" spc="-65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saranya33/Shutterstock.com)</a:t>
            </a:r>
            <a:endParaRPr sz="700" dirty="0">
              <a:latin typeface="Avenir-Book"/>
              <a:cs typeface="Avenir-Book"/>
            </a:endParaRPr>
          </a:p>
          <a:p>
            <a:pPr marL="12700" marR="583565">
              <a:lnSpc>
                <a:spcPct val="114300"/>
              </a:lnSpc>
              <a:spcBef>
                <a:spcPts val="480"/>
              </a:spcBef>
            </a:pPr>
            <a:r>
              <a:rPr sz="700" dirty="0">
                <a:solidFill>
                  <a:srgbClr val="414042"/>
                </a:solidFill>
                <a:latin typeface="Avenir-Book"/>
                <a:cs typeface="Avenir-Book"/>
              </a:rPr>
              <a:t>If using these infographics please cite: East Sussex Public Health Intelligence</a:t>
            </a:r>
            <a:r>
              <a:rPr sz="700" spc="-30" dirty="0">
                <a:solidFill>
                  <a:srgbClr val="414042"/>
                </a:solidFill>
                <a:latin typeface="Avenir-Book"/>
                <a:cs typeface="Avenir-Book"/>
              </a:rPr>
              <a:t> </a:t>
            </a:r>
            <a:r>
              <a:rPr sz="700" u="sng" spc="-5" dirty="0">
                <a:solidFill>
                  <a:srgbClr val="3A68A5"/>
                </a:solidFill>
                <a:uFill>
                  <a:solidFill>
                    <a:srgbClr val="3A68A5"/>
                  </a:solidFill>
                </a:uFill>
                <a:latin typeface="Avenir-Book"/>
                <a:cs typeface="Avenir-Book"/>
                <a:hlinkClick r:id="rId5"/>
              </a:rPr>
              <a:t>www.eastsussexjsna.org.uk/ </a:t>
            </a:r>
            <a:r>
              <a:rPr sz="700" spc="-5" dirty="0">
                <a:solidFill>
                  <a:srgbClr val="3A68A5"/>
                </a:solidFill>
                <a:latin typeface="Avenir-Book"/>
                <a:cs typeface="Avenir-Book"/>
              </a:rPr>
              <a:t> </a:t>
            </a:r>
            <a:r>
              <a:rPr sz="700" u="sng" spc="-5" dirty="0">
                <a:solidFill>
                  <a:srgbClr val="3A68A5"/>
                </a:solidFill>
                <a:uFill>
                  <a:solidFill>
                    <a:srgbClr val="3A68A5"/>
                  </a:solidFill>
                </a:uFill>
                <a:latin typeface="Avenir-Book"/>
                <a:cs typeface="Avenir-Book"/>
                <a:hlinkClick r:id="rId5"/>
              </a:rPr>
              <a:t>publichealthreports</a:t>
            </a:r>
            <a:endParaRPr sz="700" dirty="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20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499" y="134808"/>
            <a:ext cx="535769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10" dirty="0">
                <a:latin typeface="Lato"/>
                <a:cs typeface="Lato"/>
              </a:rPr>
              <a:t>PHYSICAL</a:t>
            </a:r>
            <a:r>
              <a:rPr sz="2200" b="0" spc="-70" dirty="0">
                <a:latin typeface="Lato"/>
                <a:cs typeface="Lato"/>
              </a:rPr>
              <a:t> </a:t>
            </a:r>
            <a:r>
              <a:rPr sz="2200" b="0" dirty="0">
                <a:latin typeface="Lato"/>
                <a:cs typeface="Lato"/>
              </a:rPr>
              <a:t>ILLNESS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42395" y="4329112"/>
            <a:ext cx="5003165" cy="2537460"/>
          </a:xfrm>
          <a:custGeom>
            <a:avLst/>
            <a:gdLst/>
            <a:ahLst/>
            <a:cxnLst/>
            <a:rect l="l" t="t" r="r" b="b"/>
            <a:pathLst>
              <a:path w="5003165" h="2537459">
                <a:moveTo>
                  <a:pt x="0" y="2537193"/>
                </a:moveTo>
                <a:lnTo>
                  <a:pt x="5002606" y="2537193"/>
                </a:lnTo>
                <a:lnTo>
                  <a:pt x="5002606" y="0"/>
                </a:lnTo>
                <a:lnTo>
                  <a:pt x="0" y="0"/>
                </a:lnTo>
                <a:lnTo>
                  <a:pt x="0" y="25371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2914" y="4329118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4765" y="4351894"/>
            <a:ext cx="2388937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90.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NUMBER OF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WITH TWO OR  MORE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LONG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TERM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CONDITIONS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7273" y="1718436"/>
            <a:ext cx="2001520" cy="2113915"/>
          </a:xfrm>
          <a:custGeom>
            <a:avLst/>
            <a:gdLst/>
            <a:ahLst/>
            <a:cxnLst/>
            <a:rect l="l" t="t" r="r" b="b"/>
            <a:pathLst>
              <a:path w="2001520" h="2113915">
                <a:moveTo>
                  <a:pt x="0" y="2113495"/>
                </a:moveTo>
                <a:lnTo>
                  <a:pt x="2001418" y="2113495"/>
                </a:lnTo>
                <a:lnTo>
                  <a:pt x="2001418" y="0"/>
                </a:lnTo>
                <a:lnTo>
                  <a:pt x="0" y="0"/>
                </a:lnTo>
                <a:lnTo>
                  <a:pt x="0" y="2113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271" y="1719150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4121" y="1732927"/>
            <a:ext cx="1520826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84.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CHD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</a:t>
            </a:r>
            <a:r>
              <a:rPr sz="900" spc="-5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55-79  YEAR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OLDS,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39859" y="1719148"/>
            <a:ext cx="2002789" cy="2113280"/>
          </a:xfrm>
          <a:custGeom>
            <a:avLst/>
            <a:gdLst/>
            <a:ahLst/>
            <a:cxnLst/>
            <a:rect l="l" t="t" r="r" b="b"/>
            <a:pathLst>
              <a:path w="2002789" h="2113279">
                <a:moveTo>
                  <a:pt x="0" y="2112784"/>
                </a:moveTo>
                <a:lnTo>
                  <a:pt x="2002586" y="2112784"/>
                </a:lnTo>
                <a:lnTo>
                  <a:pt x="2002586" y="0"/>
                </a:lnTo>
                <a:lnTo>
                  <a:pt x="0" y="0"/>
                </a:lnTo>
                <a:lnTo>
                  <a:pt x="0" y="21127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39338" y="1718435"/>
            <a:ext cx="1927225" cy="424180"/>
          </a:xfrm>
          <a:custGeom>
            <a:avLst/>
            <a:gdLst/>
            <a:ahLst/>
            <a:cxnLst/>
            <a:rect l="l" t="t" r="r" b="b"/>
            <a:pathLst>
              <a:path w="1927225" h="424180">
                <a:moveTo>
                  <a:pt x="1926729" y="0"/>
                </a:moveTo>
                <a:lnTo>
                  <a:pt x="0" y="0"/>
                </a:lnTo>
                <a:lnTo>
                  <a:pt x="0" y="423570"/>
                </a:lnTo>
                <a:lnTo>
                  <a:pt x="1664068" y="423570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797187" y="1732212"/>
            <a:ext cx="1708948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85.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WITH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CHD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WHOSE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BLOOD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PRESSURE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IS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CONTROLLED,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31994" y="1719160"/>
            <a:ext cx="2002789" cy="2500630"/>
          </a:xfrm>
          <a:custGeom>
            <a:avLst/>
            <a:gdLst/>
            <a:ahLst/>
            <a:cxnLst/>
            <a:rect l="l" t="t" r="r" b="b"/>
            <a:pathLst>
              <a:path w="2002790" h="2500629">
                <a:moveTo>
                  <a:pt x="0" y="2500033"/>
                </a:moveTo>
                <a:lnTo>
                  <a:pt x="2002586" y="2500033"/>
                </a:lnTo>
                <a:lnTo>
                  <a:pt x="2002586" y="0"/>
                </a:lnTo>
                <a:lnTo>
                  <a:pt x="0" y="0"/>
                </a:lnTo>
                <a:lnTo>
                  <a:pt x="0" y="25000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31999" y="1719150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998812" y="1790635"/>
            <a:ext cx="1765374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86.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</a:t>
            </a:r>
            <a:r>
              <a:rPr sz="9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DIABETES,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34581" y="1719160"/>
            <a:ext cx="3010535" cy="2500630"/>
          </a:xfrm>
          <a:custGeom>
            <a:avLst/>
            <a:gdLst/>
            <a:ahLst/>
            <a:cxnLst/>
            <a:rect l="l" t="t" r="r" b="b"/>
            <a:pathLst>
              <a:path w="3010534" h="2500629">
                <a:moveTo>
                  <a:pt x="0" y="2500033"/>
                </a:moveTo>
                <a:lnTo>
                  <a:pt x="3010420" y="2500033"/>
                </a:lnTo>
                <a:lnTo>
                  <a:pt x="3010420" y="0"/>
                </a:lnTo>
                <a:lnTo>
                  <a:pt x="0" y="0"/>
                </a:lnTo>
                <a:lnTo>
                  <a:pt x="0" y="25000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86155" y="1709435"/>
            <a:ext cx="2002155" cy="424180"/>
          </a:xfrm>
          <a:custGeom>
            <a:avLst/>
            <a:gdLst/>
            <a:ahLst/>
            <a:cxnLst/>
            <a:rect l="l" t="t" r="r" b="b"/>
            <a:pathLst>
              <a:path w="2002154" h="424180">
                <a:moveTo>
                  <a:pt x="2002066" y="0"/>
                </a:moveTo>
                <a:lnTo>
                  <a:pt x="0" y="0"/>
                </a:lnTo>
                <a:lnTo>
                  <a:pt x="0" y="423570"/>
                </a:lnTo>
                <a:lnTo>
                  <a:pt x="1729130" y="423570"/>
                </a:lnTo>
                <a:lnTo>
                  <a:pt x="2002066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7273" y="4270133"/>
            <a:ext cx="2002789" cy="2596515"/>
          </a:xfrm>
          <a:custGeom>
            <a:avLst/>
            <a:gdLst/>
            <a:ahLst/>
            <a:cxnLst/>
            <a:rect l="l" t="t" r="r" b="b"/>
            <a:pathLst>
              <a:path w="2002789" h="2596515">
                <a:moveTo>
                  <a:pt x="0" y="2596172"/>
                </a:moveTo>
                <a:lnTo>
                  <a:pt x="2002586" y="2596172"/>
                </a:lnTo>
                <a:lnTo>
                  <a:pt x="2002586" y="0"/>
                </a:lnTo>
                <a:lnTo>
                  <a:pt x="0" y="0"/>
                </a:lnTo>
                <a:lnTo>
                  <a:pt x="0" y="25961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39859" y="4270133"/>
            <a:ext cx="2002789" cy="2596515"/>
          </a:xfrm>
          <a:custGeom>
            <a:avLst/>
            <a:gdLst/>
            <a:ahLst/>
            <a:cxnLst/>
            <a:rect l="l" t="t" r="r" b="b"/>
            <a:pathLst>
              <a:path w="2002789" h="2596515">
                <a:moveTo>
                  <a:pt x="0" y="2596172"/>
                </a:moveTo>
                <a:lnTo>
                  <a:pt x="2002586" y="2596172"/>
                </a:lnTo>
                <a:lnTo>
                  <a:pt x="2002586" y="0"/>
                </a:lnTo>
                <a:lnTo>
                  <a:pt x="0" y="0"/>
                </a:lnTo>
                <a:lnTo>
                  <a:pt x="0" y="25961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6371" y="1388008"/>
            <a:ext cx="4006215" cy="265430"/>
          </a:xfrm>
          <a:custGeom>
            <a:avLst/>
            <a:gdLst/>
            <a:ahLst/>
            <a:cxnLst/>
            <a:rect l="l" t="t" r="r" b="b"/>
            <a:pathLst>
              <a:path w="4006215" h="265430">
                <a:moveTo>
                  <a:pt x="0" y="264845"/>
                </a:moveTo>
                <a:lnTo>
                  <a:pt x="4006075" y="264845"/>
                </a:lnTo>
                <a:lnTo>
                  <a:pt x="4006075" y="0"/>
                </a:lnTo>
                <a:lnTo>
                  <a:pt x="0" y="0"/>
                </a:lnTo>
                <a:lnTo>
                  <a:pt x="0" y="264845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93018" y="1415483"/>
            <a:ext cx="251855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Lato"/>
                <a:cs typeface="Lato"/>
              </a:rPr>
              <a:t>CORONARY HEART </a:t>
            </a: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DISEASE</a:t>
            </a:r>
            <a:r>
              <a:rPr sz="1100" b="1" spc="-1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Lato"/>
                <a:cs typeface="Lato"/>
              </a:rPr>
              <a:t>(CHD)</a:t>
            </a:r>
            <a:endParaRPr sz="1100" dirty="0">
              <a:latin typeface="Lato"/>
              <a:cs typeface="La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7781" y="3921772"/>
            <a:ext cx="4006215" cy="265430"/>
          </a:xfrm>
          <a:custGeom>
            <a:avLst/>
            <a:gdLst/>
            <a:ahLst/>
            <a:cxnLst/>
            <a:rect l="l" t="t" r="r" b="b"/>
            <a:pathLst>
              <a:path w="4006215" h="265429">
                <a:moveTo>
                  <a:pt x="0" y="264845"/>
                </a:moveTo>
                <a:lnTo>
                  <a:pt x="4006075" y="264845"/>
                </a:lnTo>
                <a:lnTo>
                  <a:pt x="4006075" y="0"/>
                </a:lnTo>
                <a:lnTo>
                  <a:pt x="0" y="0"/>
                </a:lnTo>
                <a:lnTo>
                  <a:pt x="0" y="264845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975083" y="3949249"/>
            <a:ext cx="2481716" cy="181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FFFFFF"/>
                </a:solidFill>
                <a:latin typeface="Lato"/>
                <a:cs typeface="Lato"/>
              </a:rPr>
              <a:t>RESPIRATORY</a:t>
            </a:r>
            <a:r>
              <a:rPr sz="1100" b="1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DISEASE</a:t>
            </a:r>
            <a:endParaRPr sz="1100" dirty="0">
              <a:latin typeface="Lato"/>
              <a:cs typeface="Lato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931549" y="1383512"/>
            <a:ext cx="5013960" cy="265430"/>
          </a:xfrm>
          <a:custGeom>
            <a:avLst/>
            <a:gdLst/>
            <a:ahLst/>
            <a:cxnLst/>
            <a:rect l="l" t="t" r="r" b="b"/>
            <a:pathLst>
              <a:path w="5013959" h="265430">
                <a:moveTo>
                  <a:pt x="0" y="264845"/>
                </a:moveTo>
                <a:lnTo>
                  <a:pt x="5013451" y="264845"/>
                </a:lnTo>
                <a:lnTo>
                  <a:pt x="5013451" y="0"/>
                </a:lnTo>
                <a:lnTo>
                  <a:pt x="0" y="0"/>
                </a:lnTo>
                <a:lnTo>
                  <a:pt x="0" y="264845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097575" y="1410984"/>
            <a:ext cx="1120802" cy="18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DIABETES</a:t>
            </a:r>
            <a:endParaRPr sz="1100" dirty="0">
              <a:latin typeface="Lato"/>
              <a:cs typeface="Lato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220939" y="1777414"/>
            <a:ext cx="1833845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87.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RECEIVING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ALL 8</a:t>
            </a:r>
            <a:r>
              <a:rPr sz="900" spc="-1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DIABETES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PROCESSES,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741528" y="4270141"/>
            <a:ext cx="1927225" cy="424180"/>
          </a:xfrm>
          <a:custGeom>
            <a:avLst/>
            <a:gdLst/>
            <a:ahLst/>
            <a:cxnLst/>
            <a:rect l="l" t="t" r="r" b="b"/>
            <a:pathLst>
              <a:path w="1927225" h="424179">
                <a:moveTo>
                  <a:pt x="1926729" y="0"/>
                </a:moveTo>
                <a:lnTo>
                  <a:pt x="0" y="0"/>
                </a:lnTo>
                <a:lnTo>
                  <a:pt x="0" y="423570"/>
                </a:lnTo>
                <a:lnTo>
                  <a:pt x="1664068" y="423570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2806188" y="4283200"/>
            <a:ext cx="1702342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 algn="just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ASTHMA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BY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CCG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PRACTICE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37271" y="4270141"/>
            <a:ext cx="1927225" cy="424180"/>
          </a:xfrm>
          <a:custGeom>
            <a:avLst/>
            <a:gdLst/>
            <a:ahLst/>
            <a:cxnLst/>
            <a:rect l="l" t="t" r="r" b="b"/>
            <a:pathLst>
              <a:path w="1927225" h="424179">
                <a:moveTo>
                  <a:pt x="1926729" y="0"/>
                </a:moveTo>
                <a:lnTo>
                  <a:pt x="0" y="0"/>
                </a:lnTo>
                <a:lnTo>
                  <a:pt x="0" y="423570"/>
                </a:lnTo>
                <a:lnTo>
                  <a:pt x="1664068" y="423570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804121" y="4292916"/>
            <a:ext cx="1839672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CHRONIC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OBSTRUCTIVE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PULMONARY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DISEASE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PREVALENCE,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" y="2427277"/>
            <a:ext cx="1825982" cy="10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02" y="2369228"/>
            <a:ext cx="2049995" cy="117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9" y="4779550"/>
            <a:ext cx="1549507" cy="199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25" y="4762194"/>
            <a:ext cx="185072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49" y="2170879"/>
            <a:ext cx="154976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80" y="2157499"/>
            <a:ext cx="2227485" cy="202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81" y="4431350"/>
            <a:ext cx="3532419" cy="24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707" y="1244486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21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5533003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30" dirty="0">
                <a:latin typeface="Lato"/>
                <a:cs typeface="Lato"/>
              </a:rPr>
              <a:t>MENTAL</a:t>
            </a:r>
            <a:r>
              <a:rPr sz="2200" b="0" spc="-70" dirty="0">
                <a:latin typeface="Lato"/>
                <a:cs typeface="Lato"/>
              </a:rPr>
              <a:t> </a:t>
            </a:r>
            <a:r>
              <a:rPr sz="2200" b="0" dirty="0">
                <a:latin typeface="Lato"/>
                <a:cs typeface="Lato"/>
              </a:rPr>
              <a:t>ILLNESS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9063" y="1713852"/>
            <a:ext cx="6458585" cy="5153025"/>
          </a:xfrm>
          <a:custGeom>
            <a:avLst/>
            <a:gdLst/>
            <a:ahLst/>
            <a:cxnLst/>
            <a:rect l="l" t="t" r="r" b="b"/>
            <a:pathLst>
              <a:path w="6458584" h="5153025">
                <a:moveTo>
                  <a:pt x="0" y="5152453"/>
                </a:moveTo>
                <a:lnTo>
                  <a:pt x="6458546" y="5152453"/>
                </a:lnTo>
                <a:lnTo>
                  <a:pt x="6458546" y="0"/>
                </a:lnTo>
                <a:lnTo>
                  <a:pt x="0" y="0"/>
                </a:lnTo>
                <a:lnTo>
                  <a:pt x="0" y="51524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9587" y="171384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91564" y="171384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64539" y="1383512"/>
            <a:ext cx="2788920" cy="1634489"/>
          </a:xfrm>
          <a:custGeom>
            <a:avLst/>
            <a:gdLst/>
            <a:ahLst/>
            <a:cxnLst/>
            <a:rect l="l" t="t" r="r" b="b"/>
            <a:pathLst>
              <a:path w="2788920" h="1634489">
                <a:moveTo>
                  <a:pt x="0" y="1634312"/>
                </a:moveTo>
                <a:lnTo>
                  <a:pt x="2788399" y="1634312"/>
                </a:lnTo>
                <a:lnTo>
                  <a:pt x="2788399" y="0"/>
                </a:lnTo>
                <a:lnTo>
                  <a:pt x="0" y="0"/>
                </a:lnTo>
                <a:lnTo>
                  <a:pt x="0" y="163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65058" y="1384808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64539" y="1461585"/>
            <a:ext cx="2788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PREDICTED DEMENTIA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CASES</a:t>
            </a:r>
            <a:endParaRPr sz="90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64539" y="5301437"/>
            <a:ext cx="2788920" cy="1583055"/>
          </a:xfrm>
          <a:custGeom>
            <a:avLst/>
            <a:gdLst/>
            <a:ahLst/>
            <a:cxnLst/>
            <a:rect l="l" t="t" r="r" b="b"/>
            <a:pathLst>
              <a:path w="2788920" h="1583054">
                <a:moveTo>
                  <a:pt x="0" y="1582864"/>
                </a:moveTo>
                <a:lnTo>
                  <a:pt x="2788399" y="1582864"/>
                </a:lnTo>
                <a:lnTo>
                  <a:pt x="2788399" y="0"/>
                </a:lnTo>
                <a:lnTo>
                  <a:pt x="0" y="0"/>
                </a:lnTo>
                <a:lnTo>
                  <a:pt x="0" y="15828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65058" y="530143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64539" y="3121647"/>
            <a:ext cx="2788920" cy="2074545"/>
          </a:xfrm>
          <a:custGeom>
            <a:avLst/>
            <a:gdLst/>
            <a:ahLst/>
            <a:cxnLst/>
            <a:rect l="l" t="t" r="r" b="b"/>
            <a:pathLst>
              <a:path w="2788920" h="2074545">
                <a:moveTo>
                  <a:pt x="0" y="2074087"/>
                </a:moveTo>
                <a:lnTo>
                  <a:pt x="2788399" y="2074087"/>
                </a:lnTo>
                <a:lnTo>
                  <a:pt x="2788399" y="0"/>
                </a:lnTo>
                <a:lnTo>
                  <a:pt x="0" y="0"/>
                </a:lnTo>
                <a:lnTo>
                  <a:pt x="0" y="20740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65058" y="3121651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264538" y="3135426"/>
            <a:ext cx="2941473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71437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97.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GP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RECORDED PREVALENCE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 DEMENTIA,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9067" y="3678778"/>
            <a:ext cx="1927225" cy="434340"/>
          </a:xfrm>
          <a:custGeom>
            <a:avLst/>
            <a:gdLst/>
            <a:ahLst/>
            <a:cxnLst/>
            <a:rect l="l" t="t" r="r" b="b"/>
            <a:pathLst>
              <a:path w="1927225" h="434339">
                <a:moveTo>
                  <a:pt x="1926729" y="0"/>
                </a:moveTo>
                <a:lnTo>
                  <a:pt x="0" y="0"/>
                </a:lnTo>
                <a:lnTo>
                  <a:pt x="0" y="434225"/>
                </a:lnTo>
                <a:lnTo>
                  <a:pt x="1664068" y="434225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35569" y="3692555"/>
            <a:ext cx="1563370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94.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CONDITIONS</a:t>
            </a:r>
            <a:endParaRPr sz="900">
              <a:latin typeface="Lato"/>
              <a:cs typeface="La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85867" y="3678778"/>
            <a:ext cx="1927225" cy="434340"/>
          </a:xfrm>
          <a:custGeom>
            <a:avLst/>
            <a:gdLst/>
            <a:ahLst/>
            <a:cxnLst/>
            <a:rect l="l" t="t" r="r" b="b"/>
            <a:pathLst>
              <a:path w="1927225" h="434339">
                <a:moveTo>
                  <a:pt x="1926729" y="0"/>
                </a:moveTo>
                <a:lnTo>
                  <a:pt x="0" y="0"/>
                </a:lnTo>
                <a:lnTo>
                  <a:pt x="0" y="434225"/>
                </a:lnTo>
                <a:lnTo>
                  <a:pt x="1664068" y="434225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232368" y="3701555"/>
            <a:ext cx="1716771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GP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RECORDED  PREVALENCE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 DEPRESSION,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89868" y="3678778"/>
            <a:ext cx="1927225" cy="434340"/>
          </a:xfrm>
          <a:custGeom>
            <a:avLst/>
            <a:gdLst/>
            <a:ahLst/>
            <a:cxnLst/>
            <a:rect l="l" t="t" r="r" b="b"/>
            <a:pathLst>
              <a:path w="1927225" h="434339">
                <a:moveTo>
                  <a:pt x="1926729" y="0"/>
                </a:moveTo>
                <a:lnTo>
                  <a:pt x="0" y="0"/>
                </a:lnTo>
                <a:lnTo>
                  <a:pt x="0" y="434225"/>
                </a:lnTo>
                <a:lnTo>
                  <a:pt x="1664068" y="434225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036369" y="3692555"/>
            <a:ext cx="1727788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GP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RECORDED  PREVALENCE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SEVERE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ILLNESS,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1437" y="1781623"/>
            <a:ext cx="241933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ONSET OF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</a:t>
            </a:r>
            <a:r>
              <a:rPr sz="900" spc="-1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ILLNESS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53413" y="1736624"/>
            <a:ext cx="2359807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PREVALENCE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ILL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YOUNG PEOPLE,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2193" y="1384808"/>
            <a:ext cx="6465570" cy="265430"/>
          </a:xfrm>
          <a:custGeom>
            <a:avLst/>
            <a:gdLst/>
            <a:ahLst/>
            <a:cxnLst/>
            <a:rect l="l" t="t" r="r" b="b"/>
            <a:pathLst>
              <a:path w="6465570" h="265430">
                <a:moveTo>
                  <a:pt x="0" y="264845"/>
                </a:moveTo>
                <a:lnTo>
                  <a:pt x="6465417" y="264845"/>
                </a:lnTo>
                <a:lnTo>
                  <a:pt x="6465417" y="0"/>
                </a:lnTo>
                <a:lnTo>
                  <a:pt x="0" y="0"/>
                </a:lnTo>
                <a:lnTo>
                  <a:pt x="0" y="264845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542720" y="1412279"/>
            <a:ext cx="325001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COMMON AND SEVERE </a:t>
            </a:r>
            <a:r>
              <a:rPr sz="1100" b="1" spc="-15" dirty="0">
                <a:solidFill>
                  <a:srgbClr val="FFFFFF"/>
                </a:solidFill>
                <a:latin typeface="Lato"/>
                <a:cs typeface="Lato"/>
              </a:rPr>
              <a:t>MENTAL</a:t>
            </a:r>
            <a:r>
              <a:rPr sz="1100" b="1" spc="-1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ILLNESS</a:t>
            </a:r>
            <a:endParaRPr sz="1100" dirty="0">
              <a:latin typeface="Lato"/>
              <a:cs typeface="Lato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264539" y="5378216"/>
            <a:ext cx="27889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98. PREVENTING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 smtClean="0">
                <a:solidFill>
                  <a:srgbClr val="FFFFFF"/>
                </a:solidFill>
                <a:latin typeface="Lato"/>
                <a:cs typeface="Lato"/>
              </a:rPr>
              <a:t>DEMENTIA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292644" y="3810787"/>
            <a:ext cx="195580" cy="960755"/>
          </a:xfrm>
          <a:custGeom>
            <a:avLst/>
            <a:gdLst/>
            <a:ahLst/>
            <a:cxnLst/>
            <a:rect l="l" t="t" r="r" b="b"/>
            <a:pathLst>
              <a:path w="195579" h="960754">
                <a:moveTo>
                  <a:pt x="0" y="960246"/>
                </a:moveTo>
                <a:lnTo>
                  <a:pt x="195351" y="960246"/>
                </a:lnTo>
                <a:lnTo>
                  <a:pt x="195351" y="0"/>
                </a:lnTo>
                <a:lnTo>
                  <a:pt x="0" y="0"/>
                </a:lnTo>
                <a:lnTo>
                  <a:pt x="0" y="960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92644" y="3700805"/>
            <a:ext cx="1868805" cy="110489"/>
          </a:xfrm>
          <a:custGeom>
            <a:avLst/>
            <a:gdLst/>
            <a:ahLst/>
            <a:cxnLst/>
            <a:rect l="l" t="t" r="r" b="b"/>
            <a:pathLst>
              <a:path w="1868804" h="110489">
                <a:moveTo>
                  <a:pt x="0" y="109982"/>
                </a:moveTo>
                <a:lnTo>
                  <a:pt x="1868766" y="109982"/>
                </a:lnTo>
                <a:lnTo>
                  <a:pt x="1868766" y="0"/>
                </a:lnTo>
                <a:lnTo>
                  <a:pt x="0" y="0"/>
                </a:lnTo>
                <a:lnTo>
                  <a:pt x="0" y="109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7" y="2088630"/>
            <a:ext cx="2184932" cy="152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26" y="2104579"/>
            <a:ext cx="2092263" cy="149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7" y="4242147"/>
            <a:ext cx="1635143" cy="25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23" y="4164461"/>
            <a:ext cx="2180310" cy="26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3" y="4466618"/>
            <a:ext cx="2053251" cy="20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11" y="1745998"/>
            <a:ext cx="1744676" cy="12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51" y="3496772"/>
            <a:ext cx="2199724" cy="161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24" y="5655774"/>
            <a:ext cx="2117151" cy="117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22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499" y="134808"/>
            <a:ext cx="631688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SCREENING </a:t>
            </a:r>
            <a:r>
              <a:rPr sz="2200" b="0" dirty="0">
                <a:latin typeface="Lato"/>
                <a:cs typeface="Lato"/>
              </a:rPr>
              <a:t>AND</a:t>
            </a:r>
            <a:r>
              <a:rPr sz="2200" b="0" spc="-80" dirty="0">
                <a:latin typeface="Lato"/>
                <a:cs typeface="Lato"/>
              </a:rPr>
              <a:t> </a:t>
            </a:r>
            <a:r>
              <a:rPr sz="2200" b="0" dirty="0">
                <a:latin typeface="Lato"/>
                <a:cs typeface="Lato"/>
              </a:rPr>
              <a:t>CANCER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7514" y="1384884"/>
            <a:ext cx="3048000" cy="5497830"/>
          </a:xfrm>
          <a:custGeom>
            <a:avLst/>
            <a:gdLst/>
            <a:ahLst/>
            <a:cxnLst/>
            <a:rect l="l" t="t" r="r" b="b"/>
            <a:pathLst>
              <a:path w="3048000" h="5497830">
                <a:moveTo>
                  <a:pt x="0" y="5497639"/>
                </a:moveTo>
                <a:lnTo>
                  <a:pt x="3047555" y="5497639"/>
                </a:lnTo>
                <a:lnTo>
                  <a:pt x="3047555" y="0"/>
                </a:lnTo>
                <a:lnTo>
                  <a:pt x="0" y="0"/>
                </a:lnTo>
                <a:lnTo>
                  <a:pt x="0" y="5497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44962" y="1384884"/>
            <a:ext cx="5874385" cy="5497830"/>
          </a:xfrm>
          <a:custGeom>
            <a:avLst/>
            <a:gdLst/>
            <a:ahLst/>
            <a:cxnLst/>
            <a:rect l="l" t="t" r="r" b="b"/>
            <a:pathLst>
              <a:path w="5874384" h="5497830">
                <a:moveTo>
                  <a:pt x="0" y="5497639"/>
                </a:moveTo>
                <a:lnTo>
                  <a:pt x="5874105" y="5497639"/>
                </a:lnTo>
                <a:lnTo>
                  <a:pt x="5874105" y="0"/>
                </a:lnTo>
                <a:lnTo>
                  <a:pt x="0" y="0"/>
                </a:lnTo>
                <a:lnTo>
                  <a:pt x="0" y="5497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5482" y="1384885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07333" y="1452662"/>
            <a:ext cx="28661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100. CANCER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SCREENING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UPTAKE,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98941" y="3467690"/>
            <a:ext cx="2680335" cy="0"/>
          </a:xfrm>
          <a:custGeom>
            <a:avLst/>
            <a:gdLst/>
            <a:ahLst/>
            <a:cxnLst/>
            <a:rect l="l" t="t" r="r" b="b"/>
            <a:pathLst>
              <a:path w="2680335">
                <a:moveTo>
                  <a:pt x="0" y="0"/>
                </a:moveTo>
                <a:lnTo>
                  <a:pt x="2680131" y="0"/>
                </a:lnTo>
              </a:path>
            </a:pathLst>
          </a:custGeom>
          <a:ln w="6350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941" y="4647184"/>
            <a:ext cx="2680335" cy="0"/>
          </a:xfrm>
          <a:custGeom>
            <a:avLst/>
            <a:gdLst/>
            <a:ahLst/>
            <a:cxnLst/>
            <a:rect l="l" t="t" r="r" b="b"/>
            <a:pathLst>
              <a:path w="2680335">
                <a:moveTo>
                  <a:pt x="0" y="0"/>
                </a:moveTo>
                <a:lnTo>
                  <a:pt x="2680131" y="0"/>
                </a:lnTo>
              </a:path>
            </a:pathLst>
          </a:custGeom>
          <a:ln w="6350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3070" y="1897324"/>
            <a:ext cx="12065" cy="1522730"/>
          </a:xfrm>
          <a:custGeom>
            <a:avLst/>
            <a:gdLst/>
            <a:ahLst/>
            <a:cxnLst/>
            <a:rect l="l" t="t" r="r" b="b"/>
            <a:pathLst>
              <a:path w="12064" h="1522729">
                <a:moveTo>
                  <a:pt x="0" y="0"/>
                </a:moveTo>
                <a:lnTo>
                  <a:pt x="12001" y="1522183"/>
                </a:lnTo>
              </a:path>
            </a:pathLst>
          </a:custGeom>
          <a:ln w="6350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7613" y="138984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08998" y="1453309"/>
            <a:ext cx="106618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99.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CANCER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27250" y="1737918"/>
            <a:ext cx="213360" cy="1669414"/>
          </a:xfrm>
          <a:custGeom>
            <a:avLst/>
            <a:gdLst/>
            <a:ahLst/>
            <a:cxnLst/>
            <a:rect l="l" t="t" r="r" b="b"/>
            <a:pathLst>
              <a:path w="213360" h="1669414">
                <a:moveTo>
                  <a:pt x="0" y="1669021"/>
                </a:moveTo>
                <a:lnTo>
                  <a:pt x="212851" y="1669021"/>
                </a:lnTo>
                <a:lnTo>
                  <a:pt x="212851" y="0"/>
                </a:lnTo>
                <a:lnTo>
                  <a:pt x="0" y="0"/>
                </a:lnTo>
                <a:lnTo>
                  <a:pt x="0" y="1669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11502" y="3295002"/>
            <a:ext cx="915669" cy="93980"/>
          </a:xfrm>
          <a:custGeom>
            <a:avLst/>
            <a:gdLst/>
            <a:ahLst/>
            <a:cxnLst/>
            <a:rect l="l" t="t" r="r" b="b"/>
            <a:pathLst>
              <a:path w="915669" h="93979">
                <a:moveTo>
                  <a:pt x="0" y="93929"/>
                </a:moveTo>
                <a:lnTo>
                  <a:pt x="915225" y="93929"/>
                </a:lnTo>
                <a:lnTo>
                  <a:pt x="915225" y="0"/>
                </a:lnTo>
                <a:lnTo>
                  <a:pt x="0" y="0"/>
                </a:lnTo>
                <a:lnTo>
                  <a:pt x="0" y="93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8" y="1744515"/>
            <a:ext cx="994072" cy="170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76" y="1872019"/>
            <a:ext cx="1681486" cy="150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6" y="3550164"/>
            <a:ext cx="2614007" cy="101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8" y="4694684"/>
            <a:ext cx="2644000" cy="21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43" y="1753154"/>
            <a:ext cx="4577898" cy="28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03" y="4586878"/>
            <a:ext cx="3958102" cy="224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23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572135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BETTER</a:t>
            </a:r>
            <a:r>
              <a:rPr sz="2200" b="0" spc="-75" dirty="0">
                <a:latin typeface="Lato"/>
                <a:cs typeface="Lato"/>
              </a:rPr>
              <a:t> </a:t>
            </a:r>
            <a:r>
              <a:rPr sz="2200" b="0" spc="-15" dirty="0">
                <a:latin typeface="Lato"/>
                <a:cs typeface="Lato"/>
              </a:rPr>
              <a:t>AGEING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6084" y="1483563"/>
            <a:ext cx="5092065" cy="3674745"/>
          </a:xfrm>
          <a:custGeom>
            <a:avLst/>
            <a:gdLst/>
            <a:ahLst/>
            <a:cxnLst/>
            <a:rect l="l" t="t" r="r" b="b"/>
            <a:pathLst>
              <a:path w="5092065" h="3674745">
                <a:moveTo>
                  <a:pt x="0" y="3674656"/>
                </a:moveTo>
                <a:lnTo>
                  <a:pt x="5091912" y="3674656"/>
                </a:lnTo>
                <a:lnTo>
                  <a:pt x="5091912" y="0"/>
                </a:lnTo>
                <a:lnTo>
                  <a:pt x="0" y="0"/>
                </a:lnTo>
                <a:lnTo>
                  <a:pt x="0" y="3674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6605" y="148356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38455" y="1497339"/>
            <a:ext cx="2512373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101.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GROWTH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 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 AND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OVER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6084" y="5271642"/>
            <a:ext cx="2476500" cy="1569720"/>
          </a:xfrm>
          <a:custGeom>
            <a:avLst/>
            <a:gdLst/>
            <a:ahLst/>
            <a:cxnLst/>
            <a:rect l="l" t="t" r="r" b="b"/>
            <a:pathLst>
              <a:path w="2476500" h="1569720">
                <a:moveTo>
                  <a:pt x="0" y="1569567"/>
                </a:moveTo>
                <a:lnTo>
                  <a:pt x="2475915" y="1569567"/>
                </a:lnTo>
                <a:lnTo>
                  <a:pt x="2475915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00521" y="1486154"/>
            <a:ext cx="3917950" cy="2682240"/>
          </a:xfrm>
          <a:custGeom>
            <a:avLst/>
            <a:gdLst/>
            <a:ahLst/>
            <a:cxnLst/>
            <a:rect l="l" t="t" r="r" b="b"/>
            <a:pathLst>
              <a:path w="3917950" h="2682240">
                <a:moveTo>
                  <a:pt x="0" y="2681947"/>
                </a:moveTo>
                <a:lnTo>
                  <a:pt x="3917378" y="2681947"/>
                </a:lnTo>
                <a:lnTo>
                  <a:pt x="3917378" y="0"/>
                </a:lnTo>
                <a:lnTo>
                  <a:pt x="0" y="0"/>
                </a:lnTo>
                <a:lnTo>
                  <a:pt x="0" y="26819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00519" y="148356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49668" y="1497339"/>
            <a:ext cx="2423733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ESTIMATED MODERATE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SEVERE 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FRAILTY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AGED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65+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6088" y="5278574"/>
            <a:ext cx="1927225" cy="323215"/>
          </a:xfrm>
          <a:custGeom>
            <a:avLst/>
            <a:gdLst/>
            <a:ahLst/>
            <a:cxnLst/>
            <a:rect l="l" t="t" r="r" b="b"/>
            <a:pathLst>
              <a:path w="1927225" h="323214">
                <a:moveTo>
                  <a:pt x="1926729" y="0"/>
                </a:moveTo>
                <a:lnTo>
                  <a:pt x="0" y="0"/>
                </a:lnTo>
                <a:lnTo>
                  <a:pt x="0" y="322884"/>
                </a:lnTo>
                <a:lnTo>
                  <a:pt x="1664068" y="322884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38457" y="5298191"/>
            <a:ext cx="1436444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103.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r>
              <a:rPr sz="900" spc="-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AGED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 AND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OVER,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0087" y="5271642"/>
            <a:ext cx="2476500" cy="1569720"/>
          </a:xfrm>
          <a:custGeom>
            <a:avLst/>
            <a:gdLst/>
            <a:ahLst/>
            <a:cxnLst/>
            <a:rect l="l" t="t" r="r" b="b"/>
            <a:pathLst>
              <a:path w="2476500" h="1569720">
                <a:moveTo>
                  <a:pt x="0" y="1569567"/>
                </a:moveTo>
                <a:lnTo>
                  <a:pt x="2475915" y="1569567"/>
                </a:lnTo>
                <a:lnTo>
                  <a:pt x="2475915" y="0"/>
                </a:lnTo>
                <a:lnTo>
                  <a:pt x="0" y="0"/>
                </a:lnTo>
                <a:lnTo>
                  <a:pt x="0" y="1569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90089" y="5278574"/>
            <a:ext cx="1927225" cy="323215"/>
          </a:xfrm>
          <a:custGeom>
            <a:avLst/>
            <a:gdLst/>
            <a:ahLst/>
            <a:cxnLst/>
            <a:rect l="l" t="t" r="r" b="b"/>
            <a:pathLst>
              <a:path w="1927225" h="323214">
                <a:moveTo>
                  <a:pt x="1926729" y="0"/>
                </a:moveTo>
                <a:lnTo>
                  <a:pt x="0" y="0"/>
                </a:lnTo>
                <a:lnTo>
                  <a:pt x="0" y="322884"/>
                </a:lnTo>
                <a:lnTo>
                  <a:pt x="1664068" y="322884"/>
                </a:lnTo>
                <a:lnTo>
                  <a:pt x="1926729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420633" y="5343190"/>
            <a:ext cx="17844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104.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EXCESS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WINTER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DEATHS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00521" y="4283964"/>
            <a:ext cx="3917950" cy="2557780"/>
          </a:xfrm>
          <a:custGeom>
            <a:avLst/>
            <a:gdLst/>
            <a:ahLst/>
            <a:cxnLst/>
            <a:rect l="l" t="t" r="r" b="b"/>
            <a:pathLst>
              <a:path w="3917950" h="2557779">
                <a:moveTo>
                  <a:pt x="0" y="2557246"/>
                </a:moveTo>
                <a:lnTo>
                  <a:pt x="3917378" y="2557246"/>
                </a:lnTo>
                <a:lnTo>
                  <a:pt x="3917378" y="0"/>
                </a:lnTo>
                <a:lnTo>
                  <a:pt x="0" y="0"/>
                </a:lnTo>
                <a:lnTo>
                  <a:pt x="0" y="2557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00519" y="428137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76771" y="4355400"/>
            <a:ext cx="3917950" cy="150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6129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105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PLACE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DEATH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 AND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OVER,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74" y="1896475"/>
            <a:ext cx="4643326" cy="31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4" y="5767916"/>
            <a:ext cx="2314129" cy="89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54" y="5686361"/>
            <a:ext cx="2361831" cy="10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96" y="1893631"/>
            <a:ext cx="3784669" cy="220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88" y="4744621"/>
            <a:ext cx="3719368" cy="195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689" y="7228333"/>
            <a:ext cx="160020" cy="190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48410"/>
            <a:ext cx="10688955" cy="5836920"/>
          </a:xfrm>
          <a:custGeom>
            <a:avLst/>
            <a:gdLst/>
            <a:ahLst/>
            <a:cxnLst/>
            <a:rect l="l" t="t" r="r" b="b"/>
            <a:pathLst>
              <a:path w="10688955" h="5836920">
                <a:moveTo>
                  <a:pt x="0" y="5836551"/>
                </a:moveTo>
                <a:lnTo>
                  <a:pt x="10688828" y="5836551"/>
                </a:lnTo>
                <a:lnTo>
                  <a:pt x="10688828" y="0"/>
                </a:lnTo>
                <a:lnTo>
                  <a:pt x="0" y="0"/>
                </a:lnTo>
                <a:lnTo>
                  <a:pt x="0" y="5836551"/>
                </a:lnTo>
                <a:close/>
              </a:path>
            </a:pathLst>
          </a:custGeom>
          <a:solidFill>
            <a:srgbClr val="30859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61358" y="7088123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81"/>
                </a:moveTo>
                <a:lnTo>
                  <a:pt x="430644" y="471881"/>
                </a:lnTo>
                <a:lnTo>
                  <a:pt x="430644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088123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81"/>
                </a:moveTo>
                <a:lnTo>
                  <a:pt x="791997" y="471881"/>
                </a:lnTo>
                <a:lnTo>
                  <a:pt x="791997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1997" y="7089940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0" y="470065"/>
                </a:moveTo>
                <a:lnTo>
                  <a:pt x="9469361" y="470065"/>
                </a:lnTo>
                <a:lnTo>
                  <a:pt x="9469361" y="0"/>
                </a:lnTo>
                <a:lnTo>
                  <a:pt x="0" y="0"/>
                </a:lnTo>
                <a:lnTo>
                  <a:pt x="0" y="470065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4500" y="134808"/>
            <a:ext cx="5902006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spc="-45" dirty="0"/>
              <a:t>HEALTHY </a:t>
            </a:r>
            <a:r>
              <a:rPr spc="-5" dirty="0"/>
              <a:t>ARE</a:t>
            </a:r>
            <a:r>
              <a:rPr spc="-260" dirty="0"/>
              <a:t> </a:t>
            </a:r>
            <a:r>
              <a:rPr dirty="0"/>
              <a:t>WE</a:t>
            </a:r>
          </a:p>
          <a:p>
            <a:pPr marL="12700">
              <a:lnSpc>
                <a:spcPct val="100000"/>
              </a:lnSpc>
            </a:pPr>
            <a:r>
              <a:rPr sz="2200" b="0" spc="-25" dirty="0">
                <a:latin typeface="Lato"/>
                <a:cs typeface="Lato"/>
              </a:rPr>
              <a:t>MORTALITY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997" y="1490497"/>
            <a:ext cx="6223000" cy="3603625"/>
          </a:xfrm>
          <a:custGeom>
            <a:avLst/>
            <a:gdLst/>
            <a:ahLst/>
            <a:cxnLst/>
            <a:rect l="l" t="t" r="r" b="b"/>
            <a:pathLst>
              <a:path w="6223000" h="3603625">
                <a:moveTo>
                  <a:pt x="0" y="3603510"/>
                </a:moveTo>
                <a:lnTo>
                  <a:pt x="6222809" y="3603510"/>
                </a:lnTo>
                <a:lnTo>
                  <a:pt x="6222809" y="0"/>
                </a:lnTo>
                <a:lnTo>
                  <a:pt x="0" y="0"/>
                </a:lnTo>
                <a:lnTo>
                  <a:pt x="0" y="3603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2519" y="149049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54368" y="1513267"/>
            <a:ext cx="2463599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LEADING CAUSES OF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DEATH,</a:t>
            </a:r>
            <a:endParaRPr sz="900" dirty="0">
              <a:latin typeface="Lato"/>
              <a:cs typeface="Lato"/>
            </a:endParaRPr>
          </a:p>
          <a:p>
            <a:pPr>
              <a:lnSpc>
                <a:spcPts val="990"/>
              </a:lnSpc>
            </a:pP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AGE-STANDARDISED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100,000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6394" y="5217782"/>
            <a:ext cx="2788920" cy="1623695"/>
          </a:xfrm>
          <a:custGeom>
            <a:avLst/>
            <a:gdLst/>
            <a:ahLst/>
            <a:cxnLst/>
            <a:rect l="l" t="t" r="r" b="b"/>
            <a:pathLst>
              <a:path w="2788920" h="1623695">
                <a:moveTo>
                  <a:pt x="0" y="1623428"/>
                </a:moveTo>
                <a:lnTo>
                  <a:pt x="2788399" y="1623428"/>
                </a:lnTo>
                <a:lnTo>
                  <a:pt x="2788399" y="0"/>
                </a:lnTo>
                <a:lnTo>
                  <a:pt x="0" y="0"/>
                </a:lnTo>
                <a:lnTo>
                  <a:pt x="0" y="1623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1997" y="5217782"/>
            <a:ext cx="3322954" cy="1623695"/>
          </a:xfrm>
          <a:custGeom>
            <a:avLst/>
            <a:gdLst/>
            <a:ahLst/>
            <a:cxnLst/>
            <a:rect l="l" t="t" r="r" b="b"/>
            <a:pathLst>
              <a:path w="3322954" h="1623695">
                <a:moveTo>
                  <a:pt x="0" y="1623428"/>
                </a:moveTo>
                <a:lnTo>
                  <a:pt x="3322802" y="1623428"/>
                </a:lnTo>
                <a:lnTo>
                  <a:pt x="3322802" y="0"/>
                </a:lnTo>
                <a:lnTo>
                  <a:pt x="0" y="0"/>
                </a:lnTo>
                <a:lnTo>
                  <a:pt x="0" y="1623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28002" y="1486154"/>
            <a:ext cx="2781935" cy="2682240"/>
          </a:xfrm>
          <a:custGeom>
            <a:avLst/>
            <a:gdLst/>
            <a:ahLst/>
            <a:cxnLst/>
            <a:rect l="l" t="t" r="r" b="b"/>
            <a:pathLst>
              <a:path w="2781934" h="2682240">
                <a:moveTo>
                  <a:pt x="0" y="2681947"/>
                </a:moveTo>
                <a:lnTo>
                  <a:pt x="2781490" y="2681947"/>
                </a:lnTo>
                <a:lnTo>
                  <a:pt x="2781490" y="0"/>
                </a:lnTo>
                <a:lnTo>
                  <a:pt x="0" y="0"/>
                </a:lnTo>
                <a:lnTo>
                  <a:pt x="0" y="26819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8000" y="1483563"/>
            <a:ext cx="2788285" cy="434340"/>
          </a:xfrm>
          <a:custGeom>
            <a:avLst/>
            <a:gdLst/>
            <a:ahLst/>
            <a:cxnLst/>
            <a:rect l="l" t="t" r="r" b="b"/>
            <a:pathLst>
              <a:path w="2788284" h="434339">
                <a:moveTo>
                  <a:pt x="2787878" y="0"/>
                </a:moveTo>
                <a:lnTo>
                  <a:pt x="0" y="0"/>
                </a:lnTo>
                <a:lnTo>
                  <a:pt x="0" y="434225"/>
                </a:lnTo>
                <a:lnTo>
                  <a:pt x="2513330" y="434225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277150" y="1497339"/>
            <a:ext cx="236604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107.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ALL-CAUSE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MORTALITY,</a:t>
            </a:r>
            <a:endParaRPr sz="900" dirty="0">
              <a:latin typeface="Lato"/>
              <a:cs typeface="Lato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AGE-STANDARDISED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100,000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28002" y="4283964"/>
            <a:ext cx="2781935" cy="2557780"/>
          </a:xfrm>
          <a:custGeom>
            <a:avLst/>
            <a:gdLst/>
            <a:ahLst/>
            <a:cxnLst/>
            <a:rect l="l" t="t" r="r" b="b"/>
            <a:pathLst>
              <a:path w="2781934" h="2557779">
                <a:moveTo>
                  <a:pt x="0" y="2557246"/>
                </a:moveTo>
                <a:lnTo>
                  <a:pt x="2781490" y="2557246"/>
                </a:lnTo>
                <a:lnTo>
                  <a:pt x="2781490" y="0"/>
                </a:lnTo>
                <a:lnTo>
                  <a:pt x="0" y="0"/>
                </a:lnTo>
                <a:lnTo>
                  <a:pt x="0" y="2557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1999" y="5217790"/>
            <a:ext cx="2788285" cy="434340"/>
          </a:xfrm>
          <a:custGeom>
            <a:avLst/>
            <a:gdLst/>
            <a:ahLst/>
            <a:cxnLst/>
            <a:rect l="l" t="t" r="r" b="b"/>
            <a:pathLst>
              <a:path w="2788285" h="434339">
                <a:moveTo>
                  <a:pt x="2787878" y="0"/>
                </a:moveTo>
                <a:lnTo>
                  <a:pt x="0" y="0"/>
                </a:lnTo>
                <a:lnTo>
                  <a:pt x="0" y="434225"/>
                </a:lnTo>
                <a:lnTo>
                  <a:pt x="2513330" y="434225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883119" y="5240566"/>
            <a:ext cx="2348230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108.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ALCOHOL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SUBSTANCE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MISUSE 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MORTALITY,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AGE-STANDARDISED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100,000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226917" y="521779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4306229" y="5240565"/>
            <a:ext cx="2548231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109.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SUICIDE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RATE,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AGE-STANDARDISED 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100,000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POPULATION,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2014/16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127311" y="4283974"/>
            <a:ext cx="2788285" cy="434340"/>
          </a:xfrm>
          <a:custGeom>
            <a:avLst/>
            <a:gdLst/>
            <a:ahLst/>
            <a:cxnLst/>
            <a:rect l="l" t="t" r="r" b="b"/>
            <a:pathLst>
              <a:path w="2788284" h="434339">
                <a:moveTo>
                  <a:pt x="2787878" y="0"/>
                </a:moveTo>
                <a:lnTo>
                  <a:pt x="0" y="0"/>
                </a:lnTo>
                <a:lnTo>
                  <a:pt x="0" y="434225"/>
                </a:lnTo>
                <a:lnTo>
                  <a:pt x="2513330" y="434225"/>
                </a:lnTo>
                <a:lnTo>
                  <a:pt x="278787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7233982" y="4336597"/>
            <a:ext cx="2499156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5"/>
              </a:spcBef>
            </a:pP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110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PREMATURE ALL-CAUSE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MORTALITY,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UNDER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75 YEARS,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AGE-STANDARDISED 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100,000</a:t>
            </a:r>
            <a:r>
              <a:rPr sz="900" spc="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25" y="1863737"/>
            <a:ext cx="4992143" cy="318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81" y="1942600"/>
            <a:ext cx="2147866" cy="22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44" y="5674842"/>
            <a:ext cx="3020732" cy="114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44" y="5715256"/>
            <a:ext cx="2638420" cy="96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47" y="4827834"/>
            <a:ext cx="2572569" cy="191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" y="1247813"/>
            <a:ext cx="10688955" cy="5833745"/>
          </a:xfrm>
          <a:custGeom>
            <a:avLst/>
            <a:gdLst/>
            <a:ahLst/>
            <a:cxnLst/>
            <a:rect l="l" t="t" r="r" b="b"/>
            <a:pathLst>
              <a:path w="10688955" h="5833745">
                <a:moveTo>
                  <a:pt x="0" y="5833706"/>
                </a:moveTo>
                <a:lnTo>
                  <a:pt x="10688828" y="5833706"/>
                </a:lnTo>
                <a:lnTo>
                  <a:pt x="10688828" y="0"/>
                </a:lnTo>
                <a:lnTo>
                  <a:pt x="0" y="0"/>
                </a:lnTo>
                <a:lnTo>
                  <a:pt x="0" y="5833706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23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81"/>
                </a:moveTo>
                <a:lnTo>
                  <a:pt x="10692003" y="471881"/>
                </a:lnTo>
                <a:lnTo>
                  <a:pt x="10692003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73178" y="7228333"/>
            <a:ext cx="9309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  <a:tabLst>
                <a:tab pos="770255" algn="l"/>
              </a:tabLst>
            </a:pPr>
            <a:r>
              <a:rPr sz="700" spc="-15" dirty="0">
                <a:solidFill>
                  <a:srgbClr val="FFFFFF"/>
                </a:solidFill>
                <a:latin typeface="Lato"/>
                <a:cs typeface="Lato"/>
              </a:rPr>
              <a:t>H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ealth 2018/19	</a:t>
            </a:r>
            <a:r>
              <a:rPr sz="1650" b="1" baseline="-7575" dirty="0">
                <a:solidFill>
                  <a:srgbClr val="FFFFFF"/>
                </a:solidFill>
                <a:latin typeface="Open Sans"/>
                <a:cs typeface="Open Sans"/>
              </a:rPr>
              <a:t>25</a:t>
            </a:r>
            <a:endParaRPr sz="1650" baseline="-7575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088129"/>
            <a:ext cx="0" cy="472440"/>
          </a:xfrm>
          <a:custGeom>
            <a:avLst/>
            <a:gdLst/>
            <a:ahLst/>
            <a:cxnLst/>
            <a:rect l="l" t="t" r="r" b="b"/>
            <a:pathLst>
              <a:path h="472440">
                <a:moveTo>
                  <a:pt x="0" y="0"/>
                </a:moveTo>
                <a:lnTo>
                  <a:pt x="0" y="471881"/>
                </a:lnTo>
              </a:path>
            </a:pathLst>
          </a:custGeom>
          <a:ln w="3175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344096" y="7228333"/>
            <a:ext cx="160020" cy="190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83080" y="1473835"/>
            <a:ext cx="6101080" cy="1669414"/>
          </a:xfrm>
          <a:custGeom>
            <a:avLst/>
            <a:gdLst/>
            <a:ahLst/>
            <a:cxnLst/>
            <a:rect l="l" t="t" r="r" b="b"/>
            <a:pathLst>
              <a:path w="6101080" h="1669414">
                <a:moveTo>
                  <a:pt x="0" y="1669021"/>
                </a:moveTo>
                <a:lnTo>
                  <a:pt x="6100762" y="1669021"/>
                </a:lnTo>
                <a:lnTo>
                  <a:pt x="6100762" y="0"/>
                </a:lnTo>
                <a:lnTo>
                  <a:pt x="0" y="0"/>
                </a:lnTo>
                <a:lnTo>
                  <a:pt x="0" y="1669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83596" y="147383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3601" y="3250183"/>
            <a:ext cx="6100445" cy="3581400"/>
          </a:xfrm>
          <a:custGeom>
            <a:avLst/>
            <a:gdLst/>
            <a:ahLst/>
            <a:cxnLst/>
            <a:rect l="l" t="t" r="r" b="b"/>
            <a:pathLst>
              <a:path w="6100445" h="3581400">
                <a:moveTo>
                  <a:pt x="0" y="3581311"/>
                </a:moveTo>
                <a:lnTo>
                  <a:pt x="6100241" y="3581311"/>
                </a:lnTo>
                <a:lnTo>
                  <a:pt x="6100241" y="0"/>
                </a:lnTo>
                <a:lnTo>
                  <a:pt x="0" y="0"/>
                </a:lnTo>
                <a:lnTo>
                  <a:pt x="0" y="358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3078" y="3250918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86903" y="3249510"/>
            <a:ext cx="2788920" cy="3581400"/>
          </a:xfrm>
          <a:custGeom>
            <a:avLst/>
            <a:gdLst/>
            <a:ahLst/>
            <a:cxnLst/>
            <a:rect l="l" t="t" r="r" b="b"/>
            <a:pathLst>
              <a:path w="2788920" h="3581400">
                <a:moveTo>
                  <a:pt x="0" y="3581311"/>
                </a:moveTo>
                <a:lnTo>
                  <a:pt x="2788399" y="3581311"/>
                </a:lnTo>
                <a:lnTo>
                  <a:pt x="2788399" y="0"/>
                </a:lnTo>
                <a:lnTo>
                  <a:pt x="0" y="0"/>
                </a:lnTo>
                <a:lnTo>
                  <a:pt x="0" y="358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93102" y="3250181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92059" y="1473835"/>
            <a:ext cx="2788920" cy="1669414"/>
          </a:xfrm>
          <a:custGeom>
            <a:avLst/>
            <a:gdLst/>
            <a:ahLst/>
            <a:cxnLst/>
            <a:rect l="l" t="t" r="r" b="b"/>
            <a:pathLst>
              <a:path w="2788920" h="1669414">
                <a:moveTo>
                  <a:pt x="0" y="1669021"/>
                </a:moveTo>
                <a:lnTo>
                  <a:pt x="2788399" y="1669021"/>
                </a:lnTo>
                <a:lnTo>
                  <a:pt x="2788399" y="0"/>
                </a:lnTo>
                <a:lnTo>
                  <a:pt x="0" y="0"/>
                </a:lnTo>
                <a:lnTo>
                  <a:pt x="0" y="1669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92583" y="147383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7686902" y="3272956"/>
            <a:ext cx="3005227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7640" marR="62801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GOOD EXPERIENCE OF MAKING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GP</a:t>
            </a:r>
            <a:r>
              <a:rPr sz="900" spc="-9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APPOINTMENT</a:t>
            </a:r>
            <a:endParaRPr sz="900" dirty="0" smtClean="0">
              <a:latin typeface="Lato"/>
              <a:cs typeface="La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692058" y="1493714"/>
            <a:ext cx="2824758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2560" marR="96520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113. 20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MINUTES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WALK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TO</a:t>
            </a:r>
            <a:r>
              <a:rPr sz="900" spc="-1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GP,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SEPTEMBER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444499" y="134808"/>
            <a:ext cx="5254139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PRIMARY</a:t>
            </a:r>
            <a:r>
              <a:rPr sz="2200" b="0" spc="-95" dirty="0">
                <a:latin typeface="Lato"/>
                <a:cs typeface="Lato"/>
              </a:rPr>
              <a:t> </a:t>
            </a:r>
            <a:r>
              <a:rPr sz="2200" b="0" dirty="0">
                <a:latin typeface="Lato"/>
                <a:cs typeface="Lato"/>
              </a:rPr>
              <a:t>CARE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45446" y="1532613"/>
            <a:ext cx="251610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AVERAGE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PRACTICE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44929" y="3336694"/>
            <a:ext cx="2241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114.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PRACTICE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POPULATIONS</a:t>
            </a:r>
            <a:endParaRPr sz="900">
              <a:latin typeface="Lato"/>
              <a:cs typeface="Lato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28955" y="1473161"/>
            <a:ext cx="1146175" cy="5368290"/>
          </a:xfrm>
          <a:custGeom>
            <a:avLst/>
            <a:gdLst/>
            <a:ahLst/>
            <a:cxnLst/>
            <a:rect l="l" t="t" r="r" b="b"/>
            <a:pathLst>
              <a:path w="1146175" h="5368290">
                <a:moveTo>
                  <a:pt x="0" y="5368048"/>
                </a:moveTo>
                <a:lnTo>
                  <a:pt x="1145908" y="5368048"/>
                </a:lnTo>
                <a:lnTo>
                  <a:pt x="1145908" y="0"/>
                </a:lnTo>
                <a:lnTo>
                  <a:pt x="0" y="0"/>
                </a:lnTo>
                <a:lnTo>
                  <a:pt x="0" y="5368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7953" y="1473172"/>
            <a:ext cx="1137285" cy="603885"/>
          </a:xfrm>
          <a:custGeom>
            <a:avLst/>
            <a:gdLst/>
            <a:ahLst/>
            <a:cxnLst/>
            <a:rect l="l" t="t" r="r" b="b"/>
            <a:pathLst>
              <a:path w="1137285" h="603885">
                <a:moveTo>
                  <a:pt x="1136904" y="0"/>
                </a:moveTo>
                <a:lnTo>
                  <a:pt x="0" y="0"/>
                </a:lnTo>
                <a:lnTo>
                  <a:pt x="0" y="603529"/>
                </a:lnTo>
                <a:lnTo>
                  <a:pt x="912317" y="603529"/>
                </a:lnTo>
                <a:lnTo>
                  <a:pt x="1136904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93330" y="1493049"/>
            <a:ext cx="1313498" cy="497572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82550" marR="123189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111.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PRIMARY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CARE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PROVISION  PER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1,000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5" y="2137281"/>
            <a:ext cx="1039699" cy="457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82" y="1880189"/>
            <a:ext cx="5970668" cy="116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05" y="3609758"/>
            <a:ext cx="5848595" cy="31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43" y="3725915"/>
            <a:ext cx="2705838" cy="271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89" y="1835738"/>
            <a:ext cx="2512907" cy="12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 dirty="0"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 dirty="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26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134808"/>
            <a:ext cx="5351942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SOCIAL</a:t>
            </a:r>
            <a:r>
              <a:rPr sz="2200" b="0" spc="-70" dirty="0">
                <a:latin typeface="Lato"/>
                <a:cs typeface="Lato"/>
              </a:rPr>
              <a:t> </a:t>
            </a:r>
            <a:r>
              <a:rPr sz="2200" b="0" dirty="0">
                <a:latin typeface="Lato"/>
                <a:cs typeface="Lato"/>
              </a:rPr>
              <a:t>CARE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5904" y="1733880"/>
            <a:ext cx="4888230" cy="2981960"/>
          </a:xfrm>
          <a:custGeom>
            <a:avLst/>
            <a:gdLst/>
            <a:ahLst/>
            <a:cxnLst/>
            <a:rect l="l" t="t" r="r" b="b"/>
            <a:pathLst>
              <a:path w="4888230" h="2981960">
                <a:moveTo>
                  <a:pt x="0" y="2981579"/>
                </a:moveTo>
                <a:lnTo>
                  <a:pt x="4887899" y="2981579"/>
                </a:lnTo>
                <a:lnTo>
                  <a:pt x="4887899" y="0"/>
                </a:lnTo>
                <a:lnTo>
                  <a:pt x="0" y="0"/>
                </a:lnTo>
                <a:lnTo>
                  <a:pt x="0" y="2981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5905" y="1734587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7756" y="1802363"/>
            <a:ext cx="1498600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HOURS SPENT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CARING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PER WEEK,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002" y="1403451"/>
            <a:ext cx="4888865" cy="265430"/>
          </a:xfrm>
          <a:prstGeom prst="rect">
            <a:avLst/>
          </a:prstGeom>
          <a:solidFill>
            <a:srgbClr val="08A4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15"/>
              </a:spcBef>
            </a:pP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CARERS</a:t>
            </a:r>
            <a:endParaRPr sz="110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09408" y="1739529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571258" y="1744305"/>
            <a:ext cx="1662406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117. CARERS</a:t>
            </a:r>
            <a:r>
              <a:rPr sz="900" spc="-1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ALLOWANCE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CLAIMANTS,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16+,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FEBRUARY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02707" y="1733880"/>
            <a:ext cx="4888230" cy="2981960"/>
          </a:xfrm>
          <a:custGeom>
            <a:avLst/>
            <a:gdLst/>
            <a:ahLst/>
            <a:cxnLst/>
            <a:rect l="l" t="t" r="r" b="b"/>
            <a:pathLst>
              <a:path w="4888230" h="2981960">
                <a:moveTo>
                  <a:pt x="0" y="2981579"/>
                </a:moveTo>
                <a:lnTo>
                  <a:pt x="4887899" y="2981579"/>
                </a:lnTo>
                <a:lnTo>
                  <a:pt x="4887899" y="0"/>
                </a:lnTo>
                <a:lnTo>
                  <a:pt x="0" y="0"/>
                </a:lnTo>
                <a:lnTo>
                  <a:pt x="0" y="2981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02705" y="1734587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64555" y="1793363"/>
            <a:ext cx="120459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FIXED TERM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EXCLUSIONS,</a:t>
            </a:r>
            <a:r>
              <a:rPr sz="900" spc="-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1805" y="1403451"/>
            <a:ext cx="4888865" cy="265430"/>
          </a:xfrm>
          <a:prstGeom prst="rect">
            <a:avLst/>
          </a:prstGeom>
          <a:solidFill>
            <a:srgbClr val="08A4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5"/>
              </a:spcBef>
            </a:pPr>
            <a:r>
              <a:rPr sz="1100" b="1" spc="-5" dirty="0">
                <a:solidFill>
                  <a:srgbClr val="FFFFFF"/>
                </a:solidFill>
                <a:latin typeface="Lato"/>
                <a:cs typeface="Lato"/>
              </a:rPr>
              <a:t>CHILDREN</a:t>
            </a:r>
            <a:endParaRPr sz="1100">
              <a:latin typeface="Lato"/>
              <a:cs typeface="La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58207" y="1739529"/>
            <a:ext cx="1927225" cy="422909"/>
          </a:xfrm>
          <a:custGeom>
            <a:avLst/>
            <a:gdLst/>
            <a:ahLst/>
            <a:cxnLst/>
            <a:rect l="l" t="t" r="r" b="b"/>
            <a:pathLst>
              <a:path w="1927225" h="422910">
                <a:moveTo>
                  <a:pt x="1926729" y="0"/>
                </a:moveTo>
                <a:lnTo>
                  <a:pt x="0" y="0"/>
                </a:lnTo>
                <a:lnTo>
                  <a:pt x="0" y="422859"/>
                </a:lnTo>
                <a:lnTo>
                  <a:pt x="1664068" y="422859"/>
                </a:lnTo>
                <a:lnTo>
                  <a:pt x="1926729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20058" y="1798304"/>
            <a:ext cx="134683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119.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LOOKED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AFTER  CHILDREN,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MARCH</a:t>
            </a:r>
            <a:r>
              <a:rPr sz="900" spc="-9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9867" y="5154193"/>
            <a:ext cx="3222625" cy="1760855"/>
          </a:xfrm>
          <a:custGeom>
            <a:avLst/>
            <a:gdLst/>
            <a:ahLst/>
            <a:cxnLst/>
            <a:rect l="l" t="t" r="r" b="b"/>
            <a:pathLst>
              <a:path w="3222625" h="1760854">
                <a:moveTo>
                  <a:pt x="0" y="1760766"/>
                </a:moveTo>
                <a:lnTo>
                  <a:pt x="3222193" y="1760766"/>
                </a:lnTo>
                <a:lnTo>
                  <a:pt x="3222193" y="0"/>
                </a:lnTo>
                <a:lnTo>
                  <a:pt x="0" y="0"/>
                </a:lnTo>
                <a:lnTo>
                  <a:pt x="0" y="176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7700" y="514444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80110" y="5145938"/>
            <a:ext cx="3222625" cy="1769110"/>
          </a:xfrm>
          <a:custGeom>
            <a:avLst/>
            <a:gdLst/>
            <a:ahLst/>
            <a:cxnLst/>
            <a:rect l="l" t="t" r="r" b="b"/>
            <a:pathLst>
              <a:path w="3222625" h="1769109">
                <a:moveTo>
                  <a:pt x="0" y="1769021"/>
                </a:moveTo>
                <a:lnTo>
                  <a:pt x="3222193" y="1769021"/>
                </a:lnTo>
                <a:lnTo>
                  <a:pt x="3222193" y="0"/>
                </a:lnTo>
                <a:lnTo>
                  <a:pt x="0" y="0"/>
                </a:lnTo>
                <a:lnTo>
                  <a:pt x="0" y="1769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83785" y="514519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080110" y="5203973"/>
            <a:ext cx="3222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122.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RECEIVING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LONG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TERM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SUPPORT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32784" y="5154193"/>
            <a:ext cx="3232150" cy="1760855"/>
          </a:xfrm>
          <a:custGeom>
            <a:avLst/>
            <a:gdLst/>
            <a:ahLst/>
            <a:cxnLst/>
            <a:rect l="l" t="t" r="r" b="b"/>
            <a:pathLst>
              <a:path w="3232150" h="1760854">
                <a:moveTo>
                  <a:pt x="0" y="1760766"/>
                </a:moveTo>
                <a:lnTo>
                  <a:pt x="3231718" y="1760766"/>
                </a:lnTo>
                <a:lnTo>
                  <a:pt x="3231718" y="0"/>
                </a:lnTo>
                <a:lnTo>
                  <a:pt x="0" y="0"/>
                </a:lnTo>
                <a:lnTo>
                  <a:pt x="0" y="176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09867" y="4823053"/>
            <a:ext cx="9888220" cy="265430"/>
          </a:xfrm>
          <a:prstGeom prst="rect">
            <a:avLst/>
          </a:prstGeom>
          <a:solidFill>
            <a:srgbClr val="08A4DB"/>
          </a:solidFill>
        </p:spPr>
        <p:txBody>
          <a:bodyPr vert="horz" wrap="square" lIns="0" tIns="4000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315"/>
              </a:spcBef>
            </a:pPr>
            <a:r>
              <a:rPr sz="1100" b="1" spc="-20" dirty="0">
                <a:solidFill>
                  <a:srgbClr val="FFFFFF"/>
                </a:solidFill>
                <a:latin typeface="Lato"/>
                <a:cs typeface="Lato"/>
              </a:rPr>
              <a:t>ADULTS</a:t>
            </a:r>
            <a:endParaRPr sz="1100">
              <a:latin typeface="Lato"/>
              <a:cs typeface="La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30499" y="515419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894514" y="5167972"/>
            <a:ext cx="2018664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SAFEGUARDING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CONTACTS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FOR  PEOPLE 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18+,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2017/18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1714" y="5167222"/>
            <a:ext cx="2513352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120.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SOCIAL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CARE</a:t>
            </a:r>
            <a:r>
              <a:rPr sz="900" spc="-9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CONNECT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(HSCC)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CONTACTS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</a:t>
            </a:r>
            <a:r>
              <a:rPr sz="900" spc="-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 smtClean="0">
                <a:solidFill>
                  <a:srgbClr val="FFFFFF"/>
                </a:solidFill>
                <a:latin typeface="Lato"/>
                <a:cs typeface="Lato"/>
              </a:rPr>
              <a:t>REFERRALS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6" y="2409825"/>
            <a:ext cx="1820124" cy="196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16" y="2368575"/>
            <a:ext cx="2790832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36" y="2232329"/>
            <a:ext cx="1838875" cy="235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84" y="2232329"/>
            <a:ext cx="223981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6" y="5522279"/>
            <a:ext cx="3027424" cy="13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58" y="5607057"/>
            <a:ext cx="3049893" cy="11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37" y="5497046"/>
            <a:ext cx="2208496" cy="14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27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7438" y="1528749"/>
            <a:ext cx="4563745" cy="2583180"/>
          </a:xfrm>
          <a:custGeom>
            <a:avLst/>
            <a:gdLst/>
            <a:ahLst/>
            <a:cxnLst/>
            <a:rect l="l" t="t" r="r" b="b"/>
            <a:pathLst>
              <a:path w="4563745" h="2583179">
                <a:moveTo>
                  <a:pt x="0" y="2582595"/>
                </a:moveTo>
                <a:lnTo>
                  <a:pt x="4563554" y="2582595"/>
                </a:lnTo>
                <a:lnTo>
                  <a:pt x="4563554" y="0"/>
                </a:lnTo>
                <a:lnTo>
                  <a:pt x="0" y="0"/>
                </a:lnTo>
                <a:lnTo>
                  <a:pt x="0" y="2582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7961" y="152874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7438" y="4222115"/>
            <a:ext cx="4563745" cy="2583180"/>
          </a:xfrm>
          <a:custGeom>
            <a:avLst/>
            <a:gdLst/>
            <a:ahLst/>
            <a:cxnLst/>
            <a:rect l="l" t="t" r="r" b="b"/>
            <a:pathLst>
              <a:path w="4563745" h="2583179">
                <a:moveTo>
                  <a:pt x="0" y="2582595"/>
                </a:moveTo>
                <a:lnTo>
                  <a:pt x="4563554" y="2582595"/>
                </a:lnTo>
                <a:lnTo>
                  <a:pt x="4563554" y="0"/>
                </a:lnTo>
                <a:lnTo>
                  <a:pt x="0" y="0"/>
                </a:lnTo>
                <a:lnTo>
                  <a:pt x="0" y="2582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7443" y="4222106"/>
            <a:ext cx="2788285" cy="462915"/>
          </a:xfrm>
          <a:custGeom>
            <a:avLst/>
            <a:gdLst/>
            <a:ahLst/>
            <a:cxnLst/>
            <a:rect l="l" t="t" r="r" b="b"/>
            <a:pathLst>
              <a:path w="2788285" h="462914">
                <a:moveTo>
                  <a:pt x="2787878" y="0"/>
                </a:moveTo>
                <a:lnTo>
                  <a:pt x="0" y="0"/>
                </a:lnTo>
                <a:lnTo>
                  <a:pt x="0" y="462762"/>
                </a:lnTo>
                <a:lnTo>
                  <a:pt x="2407005" y="462762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99810" y="4235883"/>
            <a:ext cx="2389489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EMERGENCY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FOR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INTENTIONAL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SELF-HARM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-</a:t>
            </a:r>
            <a:r>
              <a:rPr sz="900" spc="-1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CHILDREN  AND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YOUNG PEOPLE,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12892" y="1528749"/>
            <a:ext cx="4563745" cy="2583180"/>
          </a:xfrm>
          <a:custGeom>
            <a:avLst/>
            <a:gdLst/>
            <a:ahLst/>
            <a:cxnLst/>
            <a:rect l="l" t="t" r="r" b="b"/>
            <a:pathLst>
              <a:path w="4563745" h="2583179">
                <a:moveTo>
                  <a:pt x="0" y="2582595"/>
                </a:moveTo>
                <a:lnTo>
                  <a:pt x="4563554" y="2582595"/>
                </a:lnTo>
                <a:lnTo>
                  <a:pt x="4563554" y="0"/>
                </a:lnTo>
                <a:lnTo>
                  <a:pt x="0" y="0"/>
                </a:lnTo>
                <a:lnTo>
                  <a:pt x="0" y="2582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13411" y="152874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21820" y="4222115"/>
            <a:ext cx="4554855" cy="2580640"/>
          </a:xfrm>
          <a:custGeom>
            <a:avLst/>
            <a:gdLst/>
            <a:ahLst/>
            <a:cxnLst/>
            <a:rect l="l" t="t" r="r" b="b"/>
            <a:pathLst>
              <a:path w="4554855" h="2580640">
                <a:moveTo>
                  <a:pt x="0" y="2580322"/>
                </a:moveTo>
                <a:lnTo>
                  <a:pt x="4554639" y="2580322"/>
                </a:lnTo>
                <a:lnTo>
                  <a:pt x="4554639" y="0"/>
                </a:lnTo>
                <a:lnTo>
                  <a:pt x="0" y="0"/>
                </a:lnTo>
                <a:lnTo>
                  <a:pt x="0" y="2580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5039251" cy="824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30" dirty="0">
                <a:latin typeface="Lato"/>
                <a:cs typeface="Lato"/>
              </a:rPr>
              <a:t>MENTAL </a:t>
            </a:r>
            <a:r>
              <a:rPr sz="2200" b="0" spc="-40" dirty="0">
                <a:latin typeface="Lato"/>
                <a:cs typeface="Lato"/>
              </a:rPr>
              <a:t>HEALTH</a:t>
            </a:r>
            <a:r>
              <a:rPr sz="2200" b="0" spc="-50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SERVICES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21816" y="4222106"/>
            <a:ext cx="2788285" cy="462915"/>
          </a:xfrm>
          <a:custGeom>
            <a:avLst/>
            <a:gdLst/>
            <a:ahLst/>
            <a:cxnLst/>
            <a:rect l="l" t="t" r="r" b="b"/>
            <a:pathLst>
              <a:path w="2788284" h="462914">
                <a:moveTo>
                  <a:pt x="2787878" y="0"/>
                </a:moveTo>
                <a:lnTo>
                  <a:pt x="0" y="0"/>
                </a:lnTo>
                <a:lnTo>
                  <a:pt x="0" y="462762"/>
                </a:lnTo>
                <a:lnTo>
                  <a:pt x="2407005" y="462762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body" idx="1"/>
          </p:nvPr>
        </p:nvSpPr>
        <p:spPr>
          <a:xfrm>
            <a:off x="737438" y="1542520"/>
            <a:ext cx="4684993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2658110">
              <a:lnSpc>
                <a:spcPts val="900"/>
              </a:lnSpc>
              <a:spcBef>
                <a:spcPts val="280"/>
              </a:spcBef>
            </a:pPr>
            <a:r>
              <a:rPr dirty="0"/>
              <a:t>123. </a:t>
            </a:r>
            <a:r>
              <a:rPr spc="-15" dirty="0"/>
              <a:t>MENTAL </a:t>
            </a:r>
            <a:r>
              <a:rPr spc="-20" dirty="0"/>
              <a:t>HEALTH </a:t>
            </a:r>
            <a:r>
              <a:rPr spc="-15" dirty="0"/>
              <a:t>HOSPITAL  </a:t>
            </a:r>
            <a:r>
              <a:rPr dirty="0"/>
              <a:t>ADMISSIONS, </a:t>
            </a:r>
            <a:r>
              <a:rPr spc="-5" dirty="0"/>
              <a:t>Q4</a:t>
            </a:r>
            <a:r>
              <a:rPr spc="-15" dirty="0"/>
              <a:t> </a:t>
            </a:r>
            <a:r>
              <a:rPr dirty="0" smtClean="0"/>
              <a:t>2018</a:t>
            </a:r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5412892" y="1542520"/>
            <a:ext cx="4805547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263080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124.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ENTERING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TALKING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THERAPIES, MARCH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593602" y="5306644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4" h="1004570">
                <a:moveTo>
                  <a:pt x="0" y="1004163"/>
                </a:moveTo>
                <a:lnTo>
                  <a:pt x="475195" y="1004163"/>
                </a:lnTo>
                <a:lnTo>
                  <a:pt x="475195" y="0"/>
                </a:lnTo>
                <a:lnTo>
                  <a:pt x="0" y="0"/>
                </a:lnTo>
                <a:lnTo>
                  <a:pt x="0" y="1004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421820" y="4253882"/>
            <a:ext cx="4784192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3035" marR="217297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126. ADMISSIONS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TO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CHILD AND  ADOLESCENT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MENTAL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SERVICES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WARDS,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Q2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0" y="1922607"/>
            <a:ext cx="4214851" cy="208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90" y="1908272"/>
            <a:ext cx="4305159" cy="212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10" y="4708659"/>
            <a:ext cx="3686042" cy="207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09" y="4708659"/>
            <a:ext cx="3712791" cy="207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28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7997" y="1530845"/>
            <a:ext cx="4563745" cy="1854200"/>
          </a:xfrm>
          <a:custGeom>
            <a:avLst/>
            <a:gdLst/>
            <a:ahLst/>
            <a:cxnLst/>
            <a:rect l="l" t="t" r="r" b="b"/>
            <a:pathLst>
              <a:path w="4563745" h="1854200">
                <a:moveTo>
                  <a:pt x="0" y="1853971"/>
                </a:moveTo>
                <a:lnTo>
                  <a:pt x="4563554" y="1853971"/>
                </a:lnTo>
                <a:lnTo>
                  <a:pt x="4563554" y="0"/>
                </a:lnTo>
                <a:lnTo>
                  <a:pt x="0" y="0"/>
                </a:lnTo>
                <a:lnTo>
                  <a:pt x="0" y="1853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8518" y="153084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7997" y="1598622"/>
            <a:ext cx="45637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127.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HOSPITAL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ACTIVITY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BY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TYPE,</a:t>
            </a:r>
            <a:r>
              <a:rPr sz="900" spc="-1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2017/18</a:t>
            </a:r>
            <a:endParaRPr sz="900">
              <a:latin typeface="Lato"/>
              <a:cs typeface="La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7997" y="3471849"/>
            <a:ext cx="4563745" cy="3333750"/>
          </a:xfrm>
          <a:custGeom>
            <a:avLst/>
            <a:gdLst/>
            <a:ahLst/>
            <a:cxnLst/>
            <a:rect l="l" t="t" r="r" b="b"/>
            <a:pathLst>
              <a:path w="4563745" h="3333750">
                <a:moveTo>
                  <a:pt x="0" y="3333521"/>
                </a:moveTo>
                <a:lnTo>
                  <a:pt x="4563554" y="3333521"/>
                </a:lnTo>
                <a:lnTo>
                  <a:pt x="4563554" y="0"/>
                </a:lnTo>
                <a:lnTo>
                  <a:pt x="0" y="0"/>
                </a:lnTo>
                <a:lnTo>
                  <a:pt x="0" y="33335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7999" y="3471849"/>
            <a:ext cx="2788285" cy="318770"/>
          </a:xfrm>
          <a:custGeom>
            <a:avLst/>
            <a:gdLst/>
            <a:ahLst/>
            <a:cxnLst/>
            <a:rect l="l" t="t" r="r" b="b"/>
            <a:pathLst>
              <a:path w="2788285" h="318770">
                <a:moveTo>
                  <a:pt x="2787878" y="0"/>
                </a:moveTo>
                <a:lnTo>
                  <a:pt x="0" y="0"/>
                </a:lnTo>
                <a:lnTo>
                  <a:pt x="0" y="318223"/>
                </a:lnTo>
                <a:lnTo>
                  <a:pt x="2513330" y="318223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4071" y="1540268"/>
            <a:ext cx="4563745" cy="2391410"/>
          </a:xfrm>
          <a:custGeom>
            <a:avLst/>
            <a:gdLst/>
            <a:ahLst/>
            <a:cxnLst/>
            <a:rect l="l" t="t" r="r" b="b"/>
            <a:pathLst>
              <a:path w="4563745" h="2391410">
                <a:moveTo>
                  <a:pt x="0" y="2390940"/>
                </a:moveTo>
                <a:lnTo>
                  <a:pt x="4563554" y="2390940"/>
                </a:lnTo>
                <a:lnTo>
                  <a:pt x="4563554" y="0"/>
                </a:lnTo>
                <a:lnTo>
                  <a:pt x="0" y="0"/>
                </a:lnTo>
                <a:lnTo>
                  <a:pt x="0" y="2390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94589" y="1531261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56437" y="1599038"/>
            <a:ext cx="23442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ELECTIVE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</a:t>
            </a:r>
            <a:r>
              <a:rPr sz="900" spc="-1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TYPE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92508" y="4039209"/>
            <a:ext cx="4563745" cy="2766060"/>
          </a:xfrm>
          <a:custGeom>
            <a:avLst/>
            <a:gdLst/>
            <a:ahLst/>
            <a:cxnLst/>
            <a:rect l="l" t="t" r="r" b="b"/>
            <a:pathLst>
              <a:path w="4563745" h="2766059">
                <a:moveTo>
                  <a:pt x="0" y="2765742"/>
                </a:moveTo>
                <a:lnTo>
                  <a:pt x="4563554" y="2765742"/>
                </a:lnTo>
                <a:lnTo>
                  <a:pt x="4563554" y="0"/>
                </a:lnTo>
                <a:lnTo>
                  <a:pt x="0" y="0"/>
                </a:lnTo>
                <a:lnTo>
                  <a:pt x="0" y="2765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92512" y="40392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54362" y="4106981"/>
            <a:ext cx="248175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130.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ELECTIVE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 AGE</a:t>
            </a:r>
            <a:r>
              <a:rPr sz="900" spc="-1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GROUP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5774561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25" dirty="0">
                <a:latin typeface="Lato"/>
                <a:cs typeface="Lato"/>
              </a:rPr>
              <a:t>HOSPITAL</a:t>
            </a:r>
            <a:r>
              <a:rPr sz="2200" b="0" spc="-145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ACTIVITY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87149" y="3481861"/>
            <a:ext cx="2536299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129.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HOSPITAL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ACTIVITY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PROVIDER,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2017/18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85" y="1889440"/>
            <a:ext cx="2745411" cy="15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00" y="2169015"/>
            <a:ext cx="4434151" cy="144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23" y="3841621"/>
            <a:ext cx="2554733" cy="29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00" y="4615720"/>
            <a:ext cx="4343500" cy="179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29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4499" y="134808"/>
            <a:ext cx="6358603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25" dirty="0">
                <a:latin typeface="Lato"/>
                <a:cs typeface="Lato"/>
              </a:rPr>
              <a:t>HOSPITAL</a:t>
            </a:r>
            <a:r>
              <a:rPr sz="2200" b="0" spc="-145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ACTIVITY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717" y="1530121"/>
            <a:ext cx="4563745" cy="1527810"/>
          </a:xfrm>
          <a:custGeom>
            <a:avLst/>
            <a:gdLst/>
            <a:ahLst/>
            <a:cxnLst/>
            <a:rect l="l" t="t" r="r" b="b"/>
            <a:pathLst>
              <a:path w="4563745" h="1527810">
                <a:moveTo>
                  <a:pt x="0" y="1527314"/>
                </a:moveTo>
                <a:lnTo>
                  <a:pt x="4563554" y="1527314"/>
                </a:lnTo>
                <a:lnTo>
                  <a:pt x="4563554" y="0"/>
                </a:lnTo>
                <a:lnTo>
                  <a:pt x="0" y="0"/>
                </a:lnTo>
                <a:lnTo>
                  <a:pt x="0" y="1527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4232" y="153012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3717" y="1597901"/>
            <a:ext cx="45637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131. A&amp;E</a:t>
            </a:r>
            <a:r>
              <a:rPr sz="900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ATTENDANCES</a:t>
            </a:r>
            <a:endParaRPr sz="900">
              <a:latin typeface="Lato"/>
              <a:cs typeface="La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8447" y="1530121"/>
            <a:ext cx="4563745" cy="2484120"/>
          </a:xfrm>
          <a:custGeom>
            <a:avLst/>
            <a:gdLst/>
            <a:ahLst/>
            <a:cxnLst/>
            <a:rect l="l" t="t" r="r" b="b"/>
            <a:pathLst>
              <a:path w="4563745" h="2484120">
                <a:moveTo>
                  <a:pt x="0" y="2483878"/>
                </a:moveTo>
                <a:lnTo>
                  <a:pt x="4563554" y="2483878"/>
                </a:lnTo>
                <a:lnTo>
                  <a:pt x="4563554" y="0"/>
                </a:lnTo>
                <a:lnTo>
                  <a:pt x="0" y="0"/>
                </a:lnTo>
                <a:lnTo>
                  <a:pt x="0" y="2483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08961" y="153012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70810" y="1543900"/>
            <a:ext cx="2257973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132.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PATIENTS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ATTENDING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A&amp;E 5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OR  MORE TIMES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A</a:t>
            </a:r>
            <a:r>
              <a:rPr sz="900" spc="-1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YEAR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3717" y="3171037"/>
            <a:ext cx="4563745" cy="3635375"/>
          </a:xfrm>
          <a:custGeom>
            <a:avLst/>
            <a:gdLst/>
            <a:ahLst/>
            <a:cxnLst/>
            <a:rect l="l" t="t" r="r" b="b"/>
            <a:pathLst>
              <a:path w="4563745" h="3635375">
                <a:moveTo>
                  <a:pt x="0" y="3635057"/>
                </a:moveTo>
                <a:lnTo>
                  <a:pt x="4563554" y="3635057"/>
                </a:lnTo>
                <a:lnTo>
                  <a:pt x="4563554" y="0"/>
                </a:lnTo>
                <a:lnTo>
                  <a:pt x="0" y="0"/>
                </a:lnTo>
                <a:lnTo>
                  <a:pt x="0" y="36350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4232" y="317103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96084" y="3238812"/>
            <a:ext cx="246941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133. A&amp;E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ATTENDANCES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BY</a:t>
            </a:r>
            <a:r>
              <a:rPr sz="900" spc="-17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 GROUP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08447" y="4116895"/>
            <a:ext cx="4563745" cy="2689225"/>
          </a:xfrm>
          <a:custGeom>
            <a:avLst/>
            <a:gdLst/>
            <a:ahLst/>
            <a:cxnLst/>
            <a:rect l="l" t="t" r="r" b="b"/>
            <a:pathLst>
              <a:path w="4563745" h="2689225">
                <a:moveTo>
                  <a:pt x="0" y="2689186"/>
                </a:moveTo>
                <a:lnTo>
                  <a:pt x="4563554" y="2689186"/>
                </a:lnTo>
                <a:lnTo>
                  <a:pt x="4563554" y="0"/>
                </a:lnTo>
                <a:lnTo>
                  <a:pt x="0" y="0"/>
                </a:lnTo>
                <a:lnTo>
                  <a:pt x="0" y="2689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08961" y="4116908"/>
            <a:ext cx="2788285" cy="349885"/>
          </a:xfrm>
          <a:custGeom>
            <a:avLst/>
            <a:gdLst/>
            <a:ahLst/>
            <a:cxnLst/>
            <a:rect l="l" t="t" r="r" b="b"/>
            <a:pathLst>
              <a:path w="2788284" h="349885">
                <a:moveTo>
                  <a:pt x="2787878" y="0"/>
                </a:moveTo>
                <a:lnTo>
                  <a:pt x="0" y="0"/>
                </a:lnTo>
                <a:lnTo>
                  <a:pt x="0" y="349567"/>
                </a:lnTo>
                <a:lnTo>
                  <a:pt x="2513330" y="349567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570811" y="4134715"/>
            <a:ext cx="2257972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134.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EMERGENCY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</a:t>
            </a:r>
            <a:r>
              <a:rPr sz="900" spc="-1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LENGTH OF</a:t>
            </a:r>
            <a:r>
              <a:rPr sz="900" spc="-2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STAY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9" y="1906323"/>
            <a:ext cx="4393191" cy="10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36" y="1962515"/>
            <a:ext cx="4297964" cy="19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24" y="3629025"/>
            <a:ext cx="4406026" cy="30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86" y="4244714"/>
            <a:ext cx="4401381" cy="240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411138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70700" y="7258932"/>
            <a:ext cx="334773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lang="en-GB" sz="700" spc="-65" dirty="0" smtClean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 smtClean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 dirty="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0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50" y="0"/>
            <a:ext cx="9471660" cy="1087755"/>
          </a:xfrm>
          <a:custGeom>
            <a:avLst/>
            <a:gdLst/>
            <a:ahLst/>
            <a:cxnLst/>
            <a:rect l="l" t="t" r="r" b="b"/>
            <a:pathLst>
              <a:path w="9471660" h="1087755">
                <a:moveTo>
                  <a:pt x="9471164" y="0"/>
                </a:moveTo>
                <a:lnTo>
                  <a:pt x="0" y="0"/>
                </a:lnTo>
                <a:lnTo>
                  <a:pt x="0" y="1087602"/>
                </a:lnTo>
                <a:lnTo>
                  <a:pt x="8181835" y="1087602"/>
                </a:lnTo>
                <a:lnTo>
                  <a:pt x="9471164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0" y="5541401"/>
            <a:ext cx="0" cy="1525270"/>
          </a:xfrm>
          <a:custGeom>
            <a:avLst/>
            <a:gdLst/>
            <a:ahLst/>
            <a:cxnLst/>
            <a:rect l="l" t="t" r="r" b="b"/>
            <a:pathLst>
              <a:path h="1525270">
                <a:moveTo>
                  <a:pt x="0" y="0"/>
                </a:moveTo>
                <a:lnTo>
                  <a:pt x="0" y="1524711"/>
                </a:lnTo>
              </a:path>
            </a:pathLst>
          </a:custGeom>
          <a:ln w="9000">
            <a:solidFill>
              <a:srgbClr val="5FB2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326659"/>
            <a:ext cx="27344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C</a:t>
            </a:r>
            <a:r>
              <a:rPr dirty="0"/>
              <a:t>ONTEN</a:t>
            </a:r>
            <a:r>
              <a:rPr spc="-5" dirty="0"/>
              <a:t>T</a:t>
            </a:r>
            <a:r>
              <a:rPr dirty="0"/>
              <a:t>S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910304" y="1806004"/>
          <a:ext cx="2917824" cy="3355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0"/>
                <a:gridCol w="1813560"/>
                <a:gridCol w="874394"/>
              </a:tblGrid>
              <a:tr h="306729">
                <a:tc rowSpan="11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3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HOW 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HEALTHY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ARE WE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PAGE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30859C"/>
                    </a:solidFill>
                  </a:tcPr>
                </a:tc>
              </a:tr>
              <a:tr h="3091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HEALTH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STATUS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15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0ECF0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LIFE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EXPECTANCY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15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3080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START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WELL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17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2975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BETTER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LIVING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033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18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4930" marB="0">
                    <a:solidFill>
                      <a:srgbClr val="E0ECF0"/>
                    </a:solidFill>
                  </a:tcPr>
                </a:tc>
              </a:tr>
              <a:tr h="2962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RISK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CONDITIONS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8265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19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62865" marB="0">
                    <a:solidFill>
                      <a:srgbClr val="E0ECF0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PHYSICAL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ILLNESS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20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3067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MENTAL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ILLNESS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21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SCREENING AND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CANCER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22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BETTER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AGEING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23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E0ECF0"/>
                    </a:solidFill>
                  </a:tcPr>
                </a:tc>
              </a:tr>
              <a:tr h="3043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MORTALITY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0ECF0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24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0EC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983603" y="1806004"/>
          <a:ext cx="2917189" cy="1516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0"/>
                <a:gridCol w="1824355"/>
                <a:gridCol w="862964"/>
              </a:tblGrid>
              <a:tr h="306729">
                <a:tc rowSpan="5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4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HOW WE USE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SERVICES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08A4DB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PAGE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08A4DB"/>
                    </a:solidFill>
                  </a:tcPr>
                </a:tc>
              </a:tr>
              <a:tr h="3264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PRIMARY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CARE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DEEBF8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25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DEEBF8"/>
                    </a:solidFill>
                  </a:tcPr>
                </a:tc>
              </a:tr>
              <a:tr h="3088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SOCIAL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CARE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5725" marB="0">
                    <a:solidFill>
                      <a:srgbClr val="DEEBF8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26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5725" marB="0">
                    <a:solidFill>
                      <a:srgbClr val="DEEBF8"/>
                    </a:solidFill>
                  </a:tcPr>
                </a:tc>
              </a:tr>
              <a:tr h="2809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MENTAL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HEALTH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SERVICES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DEEBF8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27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DEEBF8"/>
                    </a:solidFill>
                  </a:tcPr>
                </a:tc>
              </a:tr>
              <a:tr h="293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HOSPITAL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ACTIVITY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8265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DEEBF8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spc="-5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28-30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62865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DEEBF8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1066965" y="1812353"/>
            <a:ext cx="2112010" cy="307340"/>
          </a:xfrm>
          <a:custGeom>
            <a:avLst/>
            <a:gdLst/>
            <a:ahLst/>
            <a:cxnLst/>
            <a:rect l="l" t="t" r="r" b="b"/>
            <a:pathLst>
              <a:path w="2112010" h="307339">
                <a:moveTo>
                  <a:pt x="2111997" y="0"/>
                </a:moveTo>
                <a:lnTo>
                  <a:pt x="0" y="0"/>
                </a:lnTo>
                <a:lnTo>
                  <a:pt x="0" y="306730"/>
                </a:lnTo>
                <a:lnTo>
                  <a:pt x="2111997" y="306730"/>
                </a:lnTo>
                <a:lnTo>
                  <a:pt x="211199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78962" y="1812353"/>
            <a:ext cx="576580" cy="307340"/>
          </a:xfrm>
          <a:custGeom>
            <a:avLst/>
            <a:gdLst/>
            <a:ahLst/>
            <a:cxnLst/>
            <a:rect l="l" t="t" r="r" b="b"/>
            <a:pathLst>
              <a:path w="576579" h="307339">
                <a:moveTo>
                  <a:pt x="575995" y="0"/>
                </a:moveTo>
                <a:lnTo>
                  <a:pt x="0" y="0"/>
                </a:lnTo>
                <a:lnTo>
                  <a:pt x="0" y="306730"/>
                </a:lnTo>
                <a:lnTo>
                  <a:pt x="575995" y="306730"/>
                </a:lnTo>
                <a:lnTo>
                  <a:pt x="575995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837006" y="1806004"/>
          <a:ext cx="2917190" cy="1226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0"/>
                <a:gridCol w="1582420"/>
                <a:gridCol w="1104900"/>
              </a:tblGrid>
              <a:tr h="306729">
                <a:tc rowSpan="4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1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INTRODUCTION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5FB246"/>
                    </a:solidFill>
                  </a:tcPr>
                </a:tc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PAGE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5FB246"/>
                    </a:solidFill>
                  </a:tcPr>
                </a:tc>
              </a:tr>
              <a:tr h="3243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FOREWORD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4EFDC"/>
                    </a:solidFill>
                  </a:tcPr>
                </a:tc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2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4EFDC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CONTENTS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E4EFDC"/>
                    </a:solidFill>
                  </a:tcPr>
                </a:tc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3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E4EFDC"/>
                    </a:solidFill>
                  </a:tcPr>
                </a:tc>
              </a:tr>
              <a:tr h="2891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INTRODUCTION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4EFDC"/>
                    </a:solidFill>
                  </a:tcPr>
                </a:tc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4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4EFD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837006" y="3173173"/>
          <a:ext cx="2917825" cy="3353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0"/>
                <a:gridCol w="2065020"/>
                <a:gridCol w="622935"/>
              </a:tblGrid>
              <a:tr h="285709">
                <a:tc rowSpan="11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2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WHO WE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ARE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D78D28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PAGE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D78D28"/>
                    </a:solidFill>
                  </a:tcPr>
                </a:tc>
              </a:tr>
              <a:tr h="32436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ABOUT EAST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SUSSEX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5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F7E8D5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HEALTH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AND CARE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ORGANISATIONS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6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</a:tr>
              <a:tr h="3067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PEOPLE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7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</a:tr>
              <a:tr h="2914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BIRTHS AND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DEATHS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8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solidFill>
                      <a:srgbClr val="F7E8D5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DEPRIVATION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9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F7E8D5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BETTER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BEGINNINGS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10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F7E8D5"/>
                    </a:solidFill>
                  </a:tcPr>
                </a:tc>
              </a:tr>
              <a:tr h="3067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FAIR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EMPLOYMENT/WORK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11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F7E8D5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STANDARD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OF</a:t>
                      </a:r>
                      <a:r>
                        <a:rPr sz="800" spc="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LIVING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12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F7E8D5"/>
                    </a:solidFill>
                  </a:tcPr>
                </a:tc>
              </a:tr>
              <a:tr h="3067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HEALTHY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PLACES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13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solidFill>
                      <a:srgbClr val="F7E8D5"/>
                    </a:solidFill>
                  </a:tcPr>
                </a:tc>
              </a:tr>
              <a:tr h="3043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ASSETS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9906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7E8D5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FiraSans-Light"/>
                          <a:cs typeface="FiraSans-Light"/>
                        </a:rPr>
                        <a:t>14</a:t>
                      </a:r>
                      <a:endParaRPr sz="800">
                        <a:latin typeface="FiraSans-Light"/>
                        <a:cs typeface="FiraSans-Light"/>
                      </a:endParaRPr>
                    </a:p>
                  </a:txBody>
                  <a:tcPr marL="0" marR="0" marT="7366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7E8D5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7213562" y="3462350"/>
            <a:ext cx="2112010" cy="307340"/>
          </a:xfrm>
          <a:custGeom>
            <a:avLst/>
            <a:gdLst/>
            <a:ahLst/>
            <a:cxnLst/>
            <a:rect l="l" t="t" r="r" b="b"/>
            <a:pathLst>
              <a:path w="2112009" h="307339">
                <a:moveTo>
                  <a:pt x="2111997" y="0"/>
                </a:moveTo>
                <a:lnTo>
                  <a:pt x="0" y="0"/>
                </a:lnTo>
                <a:lnTo>
                  <a:pt x="0" y="306730"/>
                </a:lnTo>
                <a:lnTo>
                  <a:pt x="2111997" y="306730"/>
                </a:lnTo>
                <a:lnTo>
                  <a:pt x="211199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25559" y="3462350"/>
            <a:ext cx="576580" cy="307340"/>
          </a:xfrm>
          <a:custGeom>
            <a:avLst/>
            <a:gdLst/>
            <a:ahLst/>
            <a:cxnLst/>
            <a:rect l="l" t="t" r="r" b="b"/>
            <a:pathLst>
              <a:path w="576579" h="307339">
                <a:moveTo>
                  <a:pt x="575995" y="0"/>
                </a:moveTo>
                <a:lnTo>
                  <a:pt x="0" y="0"/>
                </a:lnTo>
                <a:lnTo>
                  <a:pt x="0" y="306730"/>
                </a:lnTo>
                <a:lnTo>
                  <a:pt x="575995" y="306730"/>
                </a:lnTo>
                <a:lnTo>
                  <a:pt x="575995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6983603" y="3456005"/>
          <a:ext cx="2917825" cy="920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0"/>
                <a:gridCol w="1529080"/>
                <a:gridCol w="1158875"/>
              </a:tblGrid>
              <a:tr h="306725">
                <a:tc rowSpan="3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5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CONCLUSION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5FB246"/>
                    </a:solidFill>
                  </a:tcPr>
                </a:tc>
                <a:tc>
                  <a:txBody>
                    <a:bodyPr/>
                    <a:lstStyle/>
                    <a:p>
                      <a:pPr marL="709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Avenir"/>
                          <a:cs typeface="Avenir"/>
                        </a:rPr>
                        <a:t>PAGE</a:t>
                      </a:r>
                      <a:endParaRPr sz="800">
                        <a:latin typeface="Avenir"/>
                        <a:cs typeface="Avenir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solidFill>
                      <a:srgbClr val="5FB246"/>
                    </a:solidFill>
                  </a:tcPr>
                </a:tc>
              </a:tr>
              <a:tr h="3243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CONCLUSION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4EFDC"/>
                    </a:solidFill>
                  </a:tcPr>
                </a:tc>
                <a:tc>
                  <a:txBody>
                    <a:bodyPr/>
                    <a:lstStyle/>
                    <a:p>
                      <a:pPr marL="70993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31-34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101600" marB="0">
                    <a:solidFill>
                      <a:srgbClr val="E4EFDC"/>
                    </a:solidFill>
                  </a:tcPr>
                </a:tc>
              </a:tr>
              <a:tr h="2891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0" marB="0"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REFERENCES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4EFDC"/>
                    </a:solidFill>
                  </a:tcPr>
                </a:tc>
                <a:tc>
                  <a:txBody>
                    <a:bodyPr/>
                    <a:lstStyle/>
                    <a:p>
                      <a:pPr marL="70993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Avenir-Light"/>
                          <a:cs typeface="Avenir-Light"/>
                        </a:rPr>
                        <a:t>35</a:t>
                      </a:r>
                      <a:endParaRPr sz="800">
                        <a:latin typeface="Avenir-Light"/>
                        <a:cs typeface="Avenir-Light"/>
                      </a:endParaRPr>
                    </a:p>
                  </a:txBody>
                  <a:tcPr marL="0" marR="0" marT="83820" marB="0"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4EF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9088" y="1251254"/>
            <a:ext cx="0" cy="5833745"/>
          </a:xfrm>
          <a:custGeom>
            <a:avLst/>
            <a:gdLst/>
            <a:ahLst/>
            <a:cxnLst/>
            <a:rect l="l" t="t" r="r" b="b"/>
            <a:pathLst>
              <a:path h="5833745">
                <a:moveTo>
                  <a:pt x="0" y="0"/>
                </a:moveTo>
                <a:lnTo>
                  <a:pt x="0" y="5833706"/>
                </a:lnTo>
              </a:path>
            </a:pathLst>
          </a:custGeom>
          <a:ln w="5829">
            <a:solidFill>
              <a:srgbClr val="5FB2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689" y="7228333"/>
            <a:ext cx="160020" cy="190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30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289050"/>
            <a:ext cx="10688955" cy="5799455"/>
          </a:xfrm>
          <a:custGeom>
            <a:avLst/>
            <a:gdLst/>
            <a:ahLst/>
            <a:cxnLst/>
            <a:rect l="l" t="t" r="r" b="b"/>
            <a:pathLst>
              <a:path w="10688955" h="5799455">
                <a:moveTo>
                  <a:pt x="0" y="5799073"/>
                </a:moveTo>
                <a:lnTo>
                  <a:pt x="10688815" y="5799073"/>
                </a:lnTo>
                <a:lnTo>
                  <a:pt x="10688815" y="0"/>
                </a:lnTo>
                <a:lnTo>
                  <a:pt x="0" y="0"/>
                </a:lnTo>
                <a:lnTo>
                  <a:pt x="0" y="5799073"/>
                </a:lnTo>
                <a:close/>
              </a:path>
            </a:pathLst>
          </a:custGeom>
          <a:solidFill>
            <a:srgbClr val="86C1E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89050"/>
            <a:ext cx="10688955" cy="5833745"/>
          </a:xfrm>
          <a:custGeom>
            <a:avLst/>
            <a:gdLst/>
            <a:ahLst/>
            <a:cxnLst/>
            <a:rect l="l" t="t" r="r" b="b"/>
            <a:pathLst>
              <a:path w="10688955" h="5833745">
                <a:moveTo>
                  <a:pt x="0" y="5833706"/>
                </a:moveTo>
                <a:lnTo>
                  <a:pt x="10688815" y="5833706"/>
                </a:lnTo>
                <a:lnTo>
                  <a:pt x="10688815" y="0"/>
                </a:lnTo>
                <a:lnTo>
                  <a:pt x="0" y="0"/>
                </a:lnTo>
                <a:lnTo>
                  <a:pt x="0" y="5833706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61358" y="7088123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81"/>
                </a:moveTo>
                <a:lnTo>
                  <a:pt x="430644" y="471881"/>
                </a:lnTo>
                <a:lnTo>
                  <a:pt x="430644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088123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81"/>
                </a:moveTo>
                <a:lnTo>
                  <a:pt x="791997" y="471881"/>
                </a:lnTo>
                <a:lnTo>
                  <a:pt x="791997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997" y="7089940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0" y="470065"/>
                </a:moveTo>
                <a:lnTo>
                  <a:pt x="9469361" y="470065"/>
                </a:lnTo>
                <a:lnTo>
                  <a:pt x="9469361" y="0"/>
                </a:lnTo>
                <a:lnTo>
                  <a:pt x="0" y="0"/>
                </a:lnTo>
                <a:lnTo>
                  <a:pt x="0" y="470065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687" y="7270762"/>
            <a:ext cx="898525" cy="289560"/>
          </a:xfrm>
          <a:custGeom>
            <a:avLst/>
            <a:gdLst/>
            <a:ahLst/>
            <a:cxnLst/>
            <a:rect l="l" t="t" r="r" b="b"/>
            <a:pathLst>
              <a:path w="898525" h="289559">
                <a:moveTo>
                  <a:pt x="0" y="289242"/>
                </a:moveTo>
                <a:lnTo>
                  <a:pt x="898499" y="289242"/>
                </a:lnTo>
                <a:lnTo>
                  <a:pt x="898499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30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24068" y="1533768"/>
            <a:ext cx="5911215" cy="1374775"/>
          </a:xfrm>
          <a:custGeom>
            <a:avLst/>
            <a:gdLst/>
            <a:ahLst/>
            <a:cxnLst/>
            <a:rect l="l" t="t" r="r" b="b"/>
            <a:pathLst>
              <a:path w="5911215" h="1374775">
                <a:moveTo>
                  <a:pt x="5910732" y="0"/>
                </a:moveTo>
                <a:lnTo>
                  <a:pt x="0" y="0"/>
                </a:lnTo>
                <a:lnTo>
                  <a:pt x="0" y="1374482"/>
                </a:lnTo>
                <a:lnTo>
                  <a:pt x="5910732" y="1374482"/>
                </a:lnTo>
                <a:lnTo>
                  <a:pt x="5910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9849" y="137659"/>
            <a:ext cx="5561144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HOW </a:t>
            </a:r>
            <a:r>
              <a:rPr dirty="0"/>
              <a:t>WE </a:t>
            </a:r>
            <a:r>
              <a:rPr spc="-5" dirty="0"/>
              <a:t>USE</a:t>
            </a:r>
            <a:r>
              <a:rPr spc="-90" dirty="0"/>
              <a:t> </a:t>
            </a:r>
            <a:r>
              <a:rPr spc="-15" dirty="0"/>
              <a:t>SERVICES</a:t>
            </a:r>
          </a:p>
          <a:p>
            <a:pPr marL="12700">
              <a:lnSpc>
                <a:spcPct val="100000"/>
              </a:lnSpc>
            </a:pPr>
            <a:r>
              <a:rPr sz="2200" b="0" spc="-25" dirty="0">
                <a:latin typeface="Lato"/>
                <a:cs typeface="Lato"/>
              </a:rPr>
              <a:t>HOSPITAL</a:t>
            </a:r>
            <a:r>
              <a:rPr sz="2200" b="0" spc="-145" dirty="0">
                <a:latin typeface="Lato"/>
                <a:cs typeface="Lato"/>
              </a:rPr>
              <a:t> </a:t>
            </a:r>
            <a:r>
              <a:rPr sz="2200" b="0" spc="-10" dirty="0">
                <a:latin typeface="Lato"/>
                <a:cs typeface="Lato"/>
              </a:rPr>
              <a:t>ACTIVITY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7234" y="1525042"/>
            <a:ext cx="3771265" cy="1564005"/>
          </a:xfrm>
          <a:custGeom>
            <a:avLst/>
            <a:gdLst/>
            <a:ahLst/>
            <a:cxnLst/>
            <a:rect l="l" t="t" r="r" b="b"/>
            <a:pathLst>
              <a:path w="3771265" h="1564005">
                <a:moveTo>
                  <a:pt x="3770795" y="0"/>
                </a:moveTo>
                <a:lnTo>
                  <a:pt x="0" y="0"/>
                </a:lnTo>
                <a:lnTo>
                  <a:pt x="0" y="1563941"/>
                </a:lnTo>
                <a:lnTo>
                  <a:pt x="3770795" y="1563941"/>
                </a:lnTo>
                <a:lnTo>
                  <a:pt x="377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310" y="3176590"/>
            <a:ext cx="3771265" cy="1456055"/>
          </a:xfrm>
          <a:custGeom>
            <a:avLst/>
            <a:gdLst/>
            <a:ahLst/>
            <a:cxnLst/>
            <a:rect l="l" t="t" r="r" b="b"/>
            <a:pathLst>
              <a:path w="3771265" h="1456054">
                <a:moveTo>
                  <a:pt x="3770795" y="0"/>
                </a:moveTo>
                <a:lnTo>
                  <a:pt x="0" y="0"/>
                </a:lnTo>
                <a:lnTo>
                  <a:pt x="0" y="1455940"/>
                </a:lnTo>
                <a:lnTo>
                  <a:pt x="3770795" y="1455940"/>
                </a:lnTo>
                <a:lnTo>
                  <a:pt x="377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1441" y="152874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63582" y="2992333"/>
            <a:ext cx="2910205" cy="3813810"/>
          </a:xfrm>
          <a:custGeom>
            <a:avLst/>
            <a:gdLst/>
            <a:ahLst/>
            <a:cxnLst/>
            <a:rect l="l" t="t" r="r" b="b"/>
            <a:pathLst>
              <a:path w="2910204" h="3813809">
                <a:moveTo>
                  <a:pt x="2909912" y="0"/>
                </a:moveTo>
                <a:lnTo>
                  <a:pt x="0" y="0"/>
                </a:lnTo>
                <a:lnTo>
                  <a:pt x="0" y="3813759"/>
                </a:lnTo>
                <a:lnTo>
                  <a:pt x="2909912" y="3813759"/>
                </a:lnTo>
                <a:lnTo>
                  <a:pt x="2909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2261" y="4727952"/>
            <a:ext cx="3771265" cy="2079625"/>
          </a:xfrm>
          <a:custGeom>
            <a:avLst/>
            <a:gdLst/>
            <a:ahLst/>
            <a:cxnLst/>
            <a:rect l="l" t="t" r="r" b="b"/>
            <a:pathLst>
              <a:path w="3771265" h="2079625">
                <a:moveTo>
                  <a:pt x="3770795" y="0"/>
                </a:moveTo>
                <a:lnTo>
                  <a:pt x="0" y="0"/>
                </a:lnTo>
                <a:lnTo>
                  <a:pt x="0" y="2079028"/>
                </a:lnTo>
                <a:lnTo>
                  <a:pt x="3770795" y="2079028"/>
                </a:lnTo>
                <a:lnTo>
                  <a:pt x="377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20918" y="2992333"/>
            <a:ext cx="2910205" cy="3815079"/>
          </a:xfrm>
          <a:custGeom>
            <a:avLst/>
            <a:gdLst/>
            <a:ahLst/>
            <a:cxnLst/>
            <a:rect l="l" t="t" r="r" b="b"/>
            <a:pathLst>
              <a:path w="2910204" h="3815079">
                <a:moveTo>
                  <a:pt x="2909912" y="0"/>
                </a:moveTo>
                <a:lnTo>
                  <a:pt x="0" y="0"/>
                </a:lnTo>
                <a:lnTo>
                  <a:pt x="0" y="3814648"/>
                </a:lnTo>
                <a:lnTo>
                  <a:pt x="2909912" y="3814648"/>
                </a:lnTo>
                <a:lnTo>
                  <a:pt x="2909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21440" y="299233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51439" y="2993713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513290" y="3016489"/>
            <a:ext cx="2329209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139. 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FOR HIP</a:t>
            </a:r>
            <a:r>
              <a:rPr sz="900" spc="-1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FRACTURES,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2266" y="4727952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32261" y="4750728"/>
            <a:ext cx="3891807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2560" marR="139700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140. 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DUE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TO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ALCOHOL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SPECIFIC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CONDITIONS,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UNDER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18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YEARS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14249" y="1533768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476100" y="1547545"/>
            <a:ext cx="223336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136.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HOSPITAL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DUE</a:t>
            </a:r>
            <a:r>
              <a:rPr sz="900" spc="-13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TO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INJURIES, 0-4 YEAR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OLDS,</a:t>
            </a:r>
            <a:r>
              <a:rPr sz="900" spc="-9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2266" y="3176588"/>
            <a:ext cx="2788285" cy="396240"/>
          </a:xfrm>
          <a:custGeom>
            <a:avLst/>
            <a:gdLst/>
            <a:ahLst/>
            <a:cxnLst/>
            <a:rect l="l" t="t" r="r" b="b"/>
            <a:pathLst>
              <a:path w="2788285" h="396239">
                <a:moveTo>
                  <a:pt x="2787878" y="0"/>
                </a:moveTo>
                <a:lnTo>
                  <a:pt x="0" y="0"/>
                </a:lnTo>
                <a:lnTo>
                  <a:pt x="0" y="395998"/>
                </a:lnTo>
                <a:lnTo>
                  <a:pt x="2407005" y="395998"/>
                </a:lnTo>
                <a:lnTo>
                  <a:pt x="2787878" y="0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30310" y="3172364"/>
            <a:ext cx="4045791" cy="38215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925" marR="142367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137.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UNPLANNED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FOR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LONG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TERM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CONDITIONS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NOT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USUALLY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REQUIRING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HOSPITALISATION,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2017/18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37234" y="1542520"/>
            <a:ext cx="3886834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5575" marR="185610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REASONS FOR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EMERGENCY 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ADMISSIONS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83290" y="2972004"/>
            <a:ext cx="2449830" cy="230832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138. ADMISSIONS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DUE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TO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FALLS,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6" y="1879335"/>
            <a:ext cx="3452812" cy="11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95" y="1879828"/>
            <a:ext cx="4187305" cy="10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8" y="3661792"/>
            <a:ext cx="3144508" cy="87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8" y="5075041"/>
            <a:ext cx="3123021" cy="16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05" y="3393666"/>
            <a:ext cx="2449830" cy="329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65" y="3331693"/>
            <a:ext cx="1960188" cy="34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88123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81"/>
                </a:moveTo>
                <a:lnTo>
                  <a:pt x="10692003" y="471881"/>
                </a:lnTo>
                <a:lnTo>
                  <a:pt x="10692003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31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4500" y="139437"/>
            <a:ext cx="513080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 EAST</a:t>
            </a:r>
            <a:r>
              <a:rPr spc="-180" dirty="0"/>
              <a:t> </a:t>
            </a:r>
            <a:r>
              <a:rPr spc="-5" dirty="0"/>
              <a:t>SUSSEX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CONCLUSION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49896" y="5552913"/>
            <a:ext cx="1833245" cy="1525270"/>
          </a:xfrm>
          <a:custGeom>
            <a:avLst/>
            <a:gdLst/>
            <a:ahLst/>
            <a:cxnLst/>
            <a:rect l="l" t="t" r="r" b="b"/>
            <a:pathLst>
              <a:path w="1833245" h="1525270">
                <a:moveTo>
                  <a:pt x="1833105" y="0"/>
                </a:moveTo>
                <a:lnTo>
                  <a:pt x="0" y="1524711"/>
                </a:lnTo>
                <a:lnTo>
                  <a:pt x="1833105" y="1524711"/>
                </a:lnTo>
                <a:lnTo>
                  <a:pt x="1833105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362414"/>
            <a:ext cx="7893050" cy="6068060"/>
          </a:xfrm>
          <a:custGeom>
            <a:avLst/>
            <a:gdLst/>
            <a:ahLst/>
            <a:cxnLst/>
            <a:rect l="l" t="t" r="r" b="b"/>
            <a:pathLst>
              <a:path w="7893050" h="6068059">
                <a:moveTo>
                  <a:pt x="7892999" y="0"/>
                </a:moveTo>
                <a:lnTo>
                  <a:pt x="1701" y="0"/>
                </a:lnTo>
                <a:lnTo>
                  <a:pt x="0" y="6067717"/>
                </a:lnTo>
                <a:lnTo>
                  <a:pt x="835558" y="6067717"/>
                </a:lnTo>
                <a:lnTo>
                  <a:pt x="7892999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5371" y="1474166"/>
            <a:ext cx="4732020" cy="538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684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 </a:t>
            </a:r>
            <a:r>
              <a:rPr sz="1100" spc="-20" dirty="0">
                <a:solidFill>
                  <a:srgbClr val="414042"/>
                </a:solidFill>
                <a:latin typeface="Avenir-Light"/>
                <a:cs typeface="Avenir-Light"/>
              </a:rPr>
              <a:t>person’s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chance of enjoying good health and a longer life is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influenced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by the social and economic conditions in which they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born, </a:t>
            </a:r>
            <a:r>
              <a:rPr sz="1100" spc="-20" dirty="0">
                <a:solidFill>
                  <a:srgbClr val="414042"/>
                </a:solidFill>
                <a:latin typeface="Avenir-Light"/>
                <a:cs typeface="Avenir-Light"/>
              </a:rPr>
              <a:t>grow,</a:t>
            </a:r>
            <a:r>
              <a:rPr sz="1100" spc="-6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work,  live and age. These conditions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affect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way people look after their</a:t>
            </a:r>
            <a:r>
              <a:rPr sz="1100" spc="-7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own</a:t>
            </a:r>
            <a:endParaRPr sz="1100">
              <a:latin typeface="Avenir-Light"/>
              <a:cs typeface="Avenir-Light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 and use services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throughout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their life. The impact of social</a:t>
            </a:r>
            <a:r>
              <a:rPr sz="1100" spc="-6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conditions  can be seen in the continuing and striking gradient in health. That is, the 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poorer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your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circumstances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likely you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to have poor</a:t>
            </a:r>
            <a:r>
              <a:rPr sz="1100" spc="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</a:t>
            </a:r>
            <a:endParaRPr sz="1100">
              <a:latin typeface="Avenir-Light"/>
              <a:cs typeface="Avenir-Light"/>
            </a:endParaRPr>
          </a:p>
          <a:p>
            <a:pPr marL="12700" marR="349250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and wellbeing, spend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your life with life-limiting illness, and</a:t>
            </a:r>
            <a:r>
              <a:rPr sz="1100" spc="-9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die 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prematurely.</a:t>
            </a:r>
            <a:endParaRPr sz="1100">
              <a:latin typeface="Avenir-Light"/>
              <a:cs typeface="Avenir-Light"/>
            </a:endParaRPr>
          </a:p>
          <a:p>
            <a:pPr marL="12700" marR="67310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population and communities within East Sussex have many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strengths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and assets,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reflected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 the generally high levels of health and wellbeing  within the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county. However,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variation does exist, and not all communities  or people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benefit from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same advantage.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Addressing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</a:t>
            </a:r>
            <a:r>
              <a:rPr sz="1100" spc="-4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inequalities  and moving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towards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fairer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distribution of good health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requires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 life  course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approach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and action to be taken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whole of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society.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What  happens in childhood is important as it has an impact on health and  wellbeing in later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life.</a:t>
            </a:r>
            <a:endParaRPr sz="1100">
              <a:latin typeface="Avenir-Light"/>
              <a:cs typeface="Avenir-Light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Actions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required</a:t>
            </a:r>
            <a:r>
              <a:rPr sz="1100" spc="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to:</a:t>
            </a:r>
            <a:endParaRPr sz="1100">
              <a:latin typeface="Avenir-Light"/>
              <a:cs typeface="Avenir-Light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Involve and empower patients to manage their own</a:t>
            </a:r>
            <a:r>
              <a:rPr sz="1100" spc="-2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</a:t>
            </a:r>
            <a:endParaRPr sz="1100">
              <a:latin typeface="Avenir-Light"/>
              <a:cs typeface="Avenir-Light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Address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individual-level lifestyle factors</a:t>
            </a:r>
            <a:endParaRPr sz="1100">
              <a:latin typeface="Avenir-Light"/>
              <a:cs typeface="Avenir-Light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Adopt whole systems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approach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to social determinants of</a:t>
            </a:r>
            <a:r>
              <a:rPr sz="1100" spc="-2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</a:t>
            </a:r>
            <a:endParaRPr sz="1100">
              <a:latin typeface="Avenir-Light"/>
              <a:cs typeface="Avenir-Light"/>
            </a:endParaRPr>
          </a:p>
          <a:p>
            <a:pPr marL="12700" marR="160020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As we continue to transform our health and social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system, it is</a:t>
            </a:r>
            <a:r>
              <a:rPr sz="1100" spc="-9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critical  that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appropriate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attention is given to 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prevention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disease and</a:t>
            </a:r>
            <a:r>
              <a:rPr sz="1100" spc="-2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injury,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along with 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provision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high quality health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care. </a:t>
            </a:r>
            <a:r>
              <a:rPr sz="1100" spc="-65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do this,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increased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understanding of 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root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causes of poor health and the</a:t>
            </a:r>
            <a:r>
              <a:rPr sz="1100" spc="-6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development</a:t>
            </a:r>
            <a:endParaRPr sz="1100">
              <a:latin typeface="Avenir-Light"/>
              <a:cs typeface="Avenir-Light"/>
            </a:endParaRPr>
          </a:p>
          <a:p>
            <a:pPr marL="12700" marR="85090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social, economic and physical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environments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that better support our  collective wellbeing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critical. This health and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profile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East</a:t>
            </a:r>
            <a:r>
              <a:rPr sz="1100" spc="-3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Sussex 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provides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beginnings of a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shared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understanding of the population of  the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county,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way services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currently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used and what demands may be  placed on them in the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future.</a:t>
            </a:r>
            <a:endParaRPr sz="1100">
              <a:latin typeface="Avenir-Light"/>
              <a:cs typeface="Avenir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2734" y="1444956"/>
            <a:ext cx="48892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14042"/>
                </a:solidFill>
                <a:latin typeface="Avenir"/>
                <a:cs typeface="Avenir"/>
              </a:rPr>
              <a:t>Gestation times for </a:t>
            </a:r>
            <a:r>
              <a:rPr sz="1200" b="1" spc="-10" dirty="0">
                <a:solidFill>
                  <a:srgbClr val="414042"/>
                </a:solidFill>
                <a:latin typeface="Avenir"/>
                <a:cs typeface="Avenir"/>
              </a:rPr>
              <a:t>different </a:t>
            </a:r>
            <a:r>
              <a:rPr sz="1200" b="1" spc="-5" dirty="0">
                <a:solidFill>
                  <a:srgbClr val="414042"/>
                </a:solidFill>
                <a:latin typeface="Avenir"/>
                <a:cs typeface="Avenir"/>
              </a:rPr>
              <a:t>preventative </a:t>
            </a:r>
            <a:r>
              <a:rPr sz="1200" b="1" dirty="0">
                <a:solidFill>
                  <a:srgbClr val="414042"/>
                </a:solidFill>
                <a:latin typeface="Avenir"/>
                <a:cs typeface="Avenir"/>
              </a:rPr>
              <a:t>interventions  Adapted </a:t>
            </a:r>
            <a:r>
              <a:rPr sz="1200" b="1" spc="-5" dirty="0">
                <a:solidFill>
                  <a:srgbClr val="414042"/>
                </a:solidFill>
                <a:latin typeface="Avenir"/>
                <a:cs typeface="Avenir"/>
              </a:rPr>
              <a:t>from: </a:t>
            </a:r>
            <a:r>
              <a:rPr sz="1200" i="1" dirty="0">
                <a:solidFill>
                  <a:srgbClr val="414042"/>
                </a:solidFill>
                <a:latin typeface="Avenir-LightOblique"/>
                <a:cs typeface="Avenir-LightOblique"/>
              </a:rPr>
              <a:t>Health Inequalities National Support </a:t>
            </a:r>
            <a:r>
              <a:rPr sz="1200" i="1" spc="-35" dirty="0">
                <a:solidFill>
                  <a:srgbClr val="414042"/>
                </a:solidFill>
                <a:latin typeface="Avenir-LightOblique"/>
                <a:cs typeface="Avenir-LightOblique"/>
              </a:rPr>
              <a:t>Team</a:t>
            </a:r>
            <a:r>
              <a:rPr sz="1200" i="1" spc="-90" dirty="0">
                <a:solidFill>
                  <a:srgbClr val="414042"/>
                </a:solidFill>
                <a:latin typeface="Avenir-LightOblique"/>
                <a:cs typeface="Avenir-LightOblique"/>
              </a:rPr>
              <a:t> </a:t>
            </a:r>
            <a:r>
              <a:rPr sz="1200" i="1" dirty="0">
                <a:solidFill>
                  <a:srgbClr val="414042"/>
                </a:solidFill>
                <a:latin typeface="Avenir-LightOblique"/>
                <a:cs typeface="Avenir-LightOblique"/>
              </a:rPr>
              <a:t>(HINST),  2010</a:t>
            </a:r>
            <a:endParaRPr sz="1200" dirty="0">
              <a:latin typeface="Avenir-LightOblique"/>
              <a:cs typeface="Avenir-LightObliq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02735" y="6502096"/>
            <a:ext cx="44348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Here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ten of the important points this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report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makes about our</a:t>
            </a:r>
            <a:r>
              <a:rPr sz="1100" spc="-6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health  today and what it means for our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future.</a:t>
            </a:r>
            <a:endParaRPr sz="1100">
              <a:latin typeface="Avenir-Light"/>
              <a:cs typeface="Avenir-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0001" y="1845589"/>
            <a:ext cx="4991989" cy="4943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32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195" y="1529283"/>
            <a:ext cx="4225925" cy="375920"/>
          </a:xfrm>
          <a:custGeom>
            <a:avLst/>
            <a:gdLst/>
            <a:ahLst/>
            <a:cxnLst/>
            <a:rect l="l" t="t" r="r" b="b"/>
            <a:pathLst>
              <a:path w="4225925" h="375919">
                <a:moveTo>
                  <a:pt x="0" y="375792"/>
                </a:moveTo>
                <a:lnTo>
                  <a:pt x="4225925" y="375792"/>
                </a:lnTo>
                <a:lnTo>
                  <a:pt x="4225925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5020" y="1602527"/>
            <a:ext cx="42259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OUR </a:t>
            </a:r>
            <a:r>
              <a:rPr sz="1300" spc="-15" dirty="0">
                <a:solidFill>
                  <a:srgbClr val="FFFFFF"/>
                </a:solidFill>
                <a:latin typeface="Lato"/>
                <a:cs typeface="Lato"/>
              </a:rPr>
              <a:t>POPULATION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IS</a:t>
            </a:r>
            <a:r>
              <a:rPr sz="1300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AGEING</a:t>
            </a:r>
            <a:endParaRPr sz="1300">
              <a:latin typeface="Lato"/>
              <a:cs typeface="La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2597" y="1573623"/>
            <a:ext cx="302399" cy="292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5020" y="1908251"/>
            <a:ext cx="4225925" cy="1773562"/>
          </a:xfrm>
          <a:prstGeom prst="rect">
            <a:avLst/>
          </a:prstGeom>
          <a:solidFill>
            <a:srgbClr val="D78D28">
              <a:alpha val="14999"/>
            </a:srgbClr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271145" marR="303530" algn="just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over 65s now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represent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quarter of the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county’s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population and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projected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make up nearly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third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all people by </a:t>
            </a:r>
            <a:r>
              <a:rPr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203</a:t>
            </a:r>
            <a:r>
              <a:rPr lang="en-GB"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5</a:t>
            </a:r>
            <a:r>
              <a:rPr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By </a:t>
            </a:r>
            <a:r>
              <a:rPr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203</a:t>
            </a:r>
            <a:r>
              <a:rPr lang="en-GB"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5</a:t>
            </a:r>
            <a:r>
              <a:rPr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a </a:t>
            </a:r>
            <a:r>
              <a:rPr lang="en-GB"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46</a:t>
            </a:r>
            <a:r>
              <a:rPr sz="900" dirty="0" smtClean="0">
                <a:solidFill>
                  <a:srgbClr val="414042"/>
                </a:solidFill>
                <a:latin typeface="Avenir-Light"/>
                <a:cs typeface="Avenir-Light"/>
              </a:rPr>
              <a:t>%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our 65 and over population. The fastest rate of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growth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seen in the 85 and over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group.</a:t>
            </a:r>
            <a:endParaRPr sz="900" dirty="0">
              <a:latin typeface="Avenir-Light"/>
              <a:cs typeface="Avenir-Light"/>
            </a:endParaRPr>
          </a:p>
          <a:p>
            <a:pPr marL="271145" marR="27432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This ageing population is placing additional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pressures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on social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</a:t>
            </a:r>
            <a:r>
              <a:rPr sz="900" spc="-9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 the NHS, as well as impacting on families, and our workplaces. Those  aged 85 and over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largest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users of health and social</a:t>
            </a:r>
            <a:r>
              <a:rPr sz="900" spc="-3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services.</a:t>
            </a:r>
            <a:endParaRPr sz="900" dirty="0">
              <a:latin typeface="Avenir-Light"/>
              <a:cs typeface="Avenir-Light"/>
            </a:endParaRPr>
          </a:p>
          <a:p>
            <a:pPr marL="271145" marR="22288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Older people have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significant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contribution to make to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society. </a:t>
            </a:r>
            <a:r>
              <a:rPr sz="900" spc="-50" dirty="0">
                <a:solidFill>
                  <a:srgbClr val="414042"/>
                </a:solidFill>
                <a:latin typeface="Avenir-Light"/>
                <a:cs typeface="Avenir-Light"/>
              </a:rPr>
              <a:t>To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maximise these contributions a focus on health and wellbeing</a:t>
            </a:r>
            <a:r>
              <a:rPr sz="900" spc="-7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throughout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life is critical. </a:t>
            </a:r>
            <a:r>
              <a:rPr sz="900" spc="-50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enable older people to achieve their own ambitions,  enjoy good health and maintain independence for as long as</a:t>
            </a:r>
            <a:r>
              <a:rPr sz="900" spc="-7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possible.</a:t>
            </a:r>
            <a:endParaRPr sz="900" dirty="0">
              <a:latin typeface="Avenir-Light"/>
              <a:cs typeface="Avenir-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43195" y="1524266"/>
            <a:ext cx="5389880" cy="375920"/>
          </a:xfrm>
          <a:custGeom>
            <a:avLst/>
            <a:gdLst/>
            <a:ahLst/>
            <a:cxnLst/>
            <a:rect l="l" t="t" r="r" b="b"/>
            <a:pathLst>
              <a:path w="5389880" h="375919">
                <a:moveTo>
                  <a:pt x="0" y="375792"/>
                </a:moveTo>
                <a:lnTo>
                  <a:pt x="5389803" y="375792"/>
                </a:lnTo>
                <a:lnTo>
                  <a:pt x="5389803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50688" y="1900059"/>
            <a:ext cx="5379720" cy="2306955"/>
          </a:xfrm>
          <a:prstGeom prst="rect">
            <a:avLst/>
          </a:prstGeom>
          <a:solidFill>
            <a:srgbClr val="30859C">
              <a:alpha val="14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254000" marR="25146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What happens during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pregnancy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first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few years of life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influences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physical, cognitive and  emotional development in childhood and may have an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effect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on health and wellbeing</a:t>
            </a:r>
            <a:r>
              <a:rPr sz="900" spc="-8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outcomes  in later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life.</a:t>
            </a:r>
            <a:endParaRPr sz="900">
              <a:latin typeface="Avenir-Light"/>
              <a:cs typeface="Avenir-Light"/>
            </a:endParaRPr>
          </a:p>
          <a:p>
            <a:pPr marL="254000">
              <a:lnSpc>
                <a:spcPts val="1040"/>
              </a:lnSpc>
              <a:spcBef>
                <a:spcPts val="5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Although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young people in East Sussex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report increasingly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healthier behaviours,</a:t>
            </a:r>
            <a:endParaRPr sz="900">
              <a:latin typeface="Avenir-Light"/>
              <a:cs typeface="Avenir-Light"/>
            </a:endParaRPr>
          </a:p>
          <a:p>
            <a:pPr marL="254000" marR="280035">
              <a:lnSpc>
                <a:spcPts val="1000"/>
              </a:lnSpc>
              <a:spcBef>
                <a:spcPts val="6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 see some clear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differences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outcomes, such as hospital admissions for alcohol,</a:t>
            </a:r>
            <a:r>
              <a:rPr sz="900" spc="-3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significantly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higher in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Hastings.</a:t>
            </a:r>
            <a:endParaRPr sz="900">
              <a:latin typeface="Avenir-Light"/>
              <a:cs typeface="Avenir-Light"/>
            </a:endParaRPr>
          </a:p>
          <a:p>
            <a:pPr marL="254000" marR="65024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Challenges in emotional health and wellbeing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remain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the level of need for child</a:t>
            </a:r>
            <a:r>
              <a:rPr sz="900" spc="-8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 adolescent mental health services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high.</a:t>
            </a:r>
            <a:endParaRPr sz="900">
              <a:latin typeface="Avenir-Light"/>
              <a:cs typeface="Avenir-Light"/>
            </a:endParaRPr>
          </a:p>
          <a:p>
            <a:pPr marL="254000" marR="37274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Educational achievement is variable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county and exclusion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from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school is above</a:t>
            </a:r>
            <a:r>
              <a:rPr sz="900" spc="15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 England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average.</a:t>
            </a:r>
            <a:endParaRPr sz="900">
              <a:latin typeface="Avenir-Light"/>
              <a:cs typeface="Avenir-Light"/>
            </a:endParaRPr>
          </a:p>
          <a:p>
            <a:pPr marL="254000" marR="61087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Enabling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achieve their full potential and be physically and emotionally</a:t>
            </a:r>
            <a:r>
              <a:rPr sz="900" spc="-7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healthy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provides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cornerstone for a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healthy,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productive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childhood and</a:t>
            </a:r>
            <a:r>
              <a:rPr sz="900" spc="2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adulthood.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0688" y="1595042"/>
            <a:ext cx="53797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4495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CHILDREN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NEED THE BEST </a:t>
            </a:r>
            <a:r>
              <a:rPr sz="1300" spc="-30" dirty="0">
                <a:solidFill>
                  <a:srgbClr val="FFFFFF"/>
                </a:solidFill>
                <a:latin typeface="Lato"/>
                <a:cs typeface="Lato"/>
              </a:rPr>
              <a:t>START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IN</a:t>
            </a:r>
            <a:r>
              <a:rPr sz="13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LIFE</a:t>
            </a:r>
            <a:endParaRPr sz="130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47507" y="1543980"/>
            <a:ext cx="345128" cy="345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575" y="6780428"/>
            <a:ext cx="9761220" cy="3175"/>
          </a:xfrm>
          <a:custGeom>
            <a:avLst/>
            <a:gdLst/>
            <a:ahLst/>
            <a:cxnLst/>
            <a:rect l="l" t="t" r="r" b="b"/>
            <a:pathLst>
              <a:path w="9761220" h="3175">
                <a:moveTo>
                  <a:pt x="0" y="2565"/>
                </a:moveTo>
                <a:lnTo>
                  <a:pt x="9760915" y="2565"/>
                </a:lnTo>
                <a:lnTo>
                  <a:pt x="9760915" y="0"/>
                </a:lnTo>
                <a:lnTo>
                  <a:pt x="0" y="0"/>
                </a:lnTo>
                <a:lnTo>
                  <a:pt x="0" y="2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8909" y="4338040"/>
            <a:ext cx="9764395" cy="375920"/>
          </a:xfrm>
          <a:custGeom>
            <a:avLst/>
            <a:gdLst/>
            <a:ahLst/>
            <a:cxnLst/>
            <a:rect l="l" t="t" r="r" b="b"/>
            <a:pathLst>
              <a:path w="9764395" h="375920">
                <a:moveTo>
                  <a:pt x="0" y="375792"/>
                </a:moveTo>
                <a:lnTo>
                  <a:pt x="9764090" y="375792"/>
                </a:lnTo>
                <a:lnTo>
                  <a:pt x="9764090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7200" y="4717008"/>
            <a:ext cx="9776460" cy="2063750"/>
          </a:xfrm>
          <a:prstGeom prst="rect">
            <a:avLst/>
          </a:prstGeom>
          <a:solidFill>
            <a:srgbClr val="D78D28">
              <a:alpha val="14999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259079" marR="325755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order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improve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health and wellbeing, we need 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remember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that good health is about much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than just good health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services.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number of other factors at play  such as getting a good education, a good job, and a safe place to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live.</a:t>
            </a:r>
            <a:endParaRPr sz="900">
              <a:latin typeface="Avenir-Light"/>
              <a:cs typeface="Avenir-Light"/>
            </a:endParaRPr>
          </a:p>
          <a:p>
            <a:pPr marL="259079" marR="28638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Having enough money for daily living is one of the biggest determinants of health outcomes. In our community survey 8 in 10 felt they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were financially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alright.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However,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East  Sussex 16% of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live in low income families and 13% of older people live in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poverty.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These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figures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hide stark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differences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the county with 1 in 4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1 in 5 older people  living in these conditions in Hastings,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compared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1 in 10 in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Wealden.</a:t>
            </a:r>
            <a:endParaRPr sz="900">
              <a:latin typeface="Avenir-Light"/>
              <a:cs typeface="Avenir-Light"/>
            </a:endParaRPr>
          </a:p>
          <a:p>
            <a:pPr marL="259079" marR="44704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At its most basic, access to safe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secure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housing is a key determinant of health.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county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numbers of people who do not have access to housing or  whose housing is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temporary.</a:t>
            </a:r>
            <a:endParaRPr sz="900">
              <a:latin typeface="Avenir-Light"/>
              <a:cs typeface="Avenir-Light"/>
            </a:endParaRPr>
          </a:p>
          <a:p>
            <a:pPr marL="259079" marR="38735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Poor housing impacts on both physical and mental health and wellbeing. It is estimated that poor housing costs the NHS over £1 billion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annually.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Poor and unsafe housing can</a:t>
            </a:r>
            <a:r>
              <a:rPr sz="900" spc="-8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occur  in all forms of home ownership and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occupancy,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but in general the private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rented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sector has the highest rates of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poorer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housing. Rates of private tenancy vary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county,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accounting for 1 in 3 households in Hastings to 1 in 10 in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Wealden.</a:t>
            </a:r>
            <a:endParaRPr sz="900">
              <a:latin typeface="Avenir-Light"/>
              <a:cs typeface="Avenir-Light"/>
            </a:endParaRPr>
          </a:p>
          <a:p>
            <a:pPr marL="259079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We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cannot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ignore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role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that income and housing play in sustaining good health and maintaining</a:t>
            </a:r>
            <a:r>
              <a:rPr sz="900" spc="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independence.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7200" y="4420163"/>
            <a:ext cx="97764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245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SECURE INCOME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HOUSING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ARE </a:t>
            </a:r>
            <a:r>
              <a:rPr sz="1300" spc="-20" dirty="0">
                <a:solidFill>
                  <a:srgbClr val="FFFFFF"/>
                </a:solidFill>
                <a:latin typeface="Lato"/>
                <a:cs typeface="Lato"/>
              </a:rPr>
              <a:t>UNEVENLY</a:t>
            </a:r>
            <a:r>
              <a:rPr sz="1300" spc="-13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DISTRIBUTED</a:t>
            </a:r>
            <a:endParaRPr sz="1300">
              <a:latin typeface="Lato"/>
              <a:cs typeface="La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4710" y="4383837"/>
            <a:ext cx="314988" cy="310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40893" y="126517"/>
            <a:ext cx="5363007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 EAST</a:t>
            </a:r>
            <a:r>
              <a:rPr spc="-180" dirty="0"/>
              <a:t> </a:t>
            </a:r>
            <a:r>
              <a:rPr spc="-5" dirty="0"/>
              <a:t>SUSSEX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CONCLUSION</a:t>
            </a:r>
            <a:endParaRPr sz="2200" dirty="0"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33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0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50" y="0"/>
            <a:ext cx="9471660" cy="1087755"/>
          </a:xfrm>
          <a:custGeom>
            <a:avLst/>
            <a:gdLst/>
            <a:ahLst/>
            <a:cxnLst/>
            <a:rect l="l" t="t" r="r" b="b"/>
            <a:pathLst>
              <a:path w="9471660" h="1087755">
                <a:moveTo>
                  <a:pt x="9471164" y="0"/>
                </a:moveTo>
                <a:lnTo>
                  <a:pt x="0" y="0"/>
                </a:lnTo>
                <a:lnTo>
                  <a:pt x="0" y="1087602"/>
                </a:lnTo>
                <a:lnTo>
                  <a:pt x="8181835" y="1087602"/>
                </a:lnTo>
                <a:lnTo>
                  <a:pt x="9471164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3764" y="141802"/>
            <a:ext cx="4970397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 EAST</a:t>
            </a:r>
            <a:r>
              <a:rPr spc="-180" dirty="0"/>
              <a:t> </a:t>
            </a:r>
            <a:r>
              <a:rPr spc="-5" dirty="0"/>
              <a:t>SUSSEX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CONCLUSION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2920" y="1525409"/>
            <a:ext cx="4422140" cy="375920"/>
          </a:xfrm>
          <a:custGeom>
            <a:avLst/>
            <a:gdLst/>
            <a:ahLst/>
            <a:cxnLst/>
            <a:rect l="l" t="t" r="r" b="b"/>
            <a:pathLst>
              <a:path w="4422140" h="375919">
                <a:moveTo>
                  <a:pt x="0" y="375792"/>
                </a:moveTo>
                <a:lnTo>
                  <a:pt x="4422076" y="375792"/>
                </a:lnTo>
                <a:lnTo>
                  <a:pt x="4422076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2920" y="1901202"/>
            <a:ext cx="4415155" cy="2620645"/>
          </a:xfrm>
          <a:prstGeom prst="rect">
            <a:avLst/>
          </a:prstGeom>
          <a:solidFill>
            <a:srgbClr val="D78D28">
              <a:alpha val="1499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29235" marR="276225">
              <a:lnSpc>
                <a:spcPts val="1000"/>
              </a:lnSpc>
              <a:spcBef>
                <a:spcPts val="5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Life expectancy continues 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improve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the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county.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girl born in East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Sussex  today can expect to live to 84, and a boy to</a:t>
            </a:r>
            <a:r>
              <a:rPr sz="900" spc="-2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80.</a:t>
            </a:r>
            <a:endParaRPr sz="900" dirty="0">
              <a:latin typeface="Avenir-Light"/>
              <a:cs typeface="Avenir-Light"/>
            </a:endParaRPr>
          </a:p>
          <a:p>
            <a:pPr marL="229235" marR="35433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Although life expectancy has continued to rise, the number of years we can  expect to live in good health has not kept pace. Healthy life expectancy</a:t>
            </a:r>
            <a:r>
              <a:rPr sz="900" spc="-10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has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for males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from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62 to 65 between 2009/11 and 2014/16, but for  females it has fallen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from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65 to 63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years.</a:t>
            </a:r>
            <a:endParaRPr sz="900" dirty="0">
              <a:latin typeface="Avenir-Light"/>
              <a:cs typeface="Avenir-Light"/>
            </a:endParaRPr>
          </a:p>
          <a:p>
            <a:pPr marL="229235" marR="28575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For both indicators health inequalities persist. Those living in our most  deprived communities have the lowest life expectancy and can expect to</a:t>
            </a:r>
            <a:r>
              <a:rPr sz="900" spc="-10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live  fewer years in good health.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is a 16 year gap between those who have  the highest life expectancy and those who have the lowest.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is a 13</a:t>
            </a:r>
            <a:r>
              <a:rPr sz="900" spc="-9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year  gap between those with the longest healthy life expectancy and those have  the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shortest.</a:t>
            </a:r>
            <a:endParaRPr sz="900" dirty="0">
              <a:latin typeface="Avenir-Light"/>
              <a:cs typeface="Avenir-Light"/>
            </a:endParaRPr>
          </a:p>
          <a:p>
            <a:pPr marL="229235" marR="265430">
              <a:lnSpc>
                <a:spcPts val="1000"/>
              </a:lnSpc>
              <a:spcBef>
                <a:spcPts val="600"/>
              </a:spcBef>
            </a:pPr>
            <a:r>
              <a:rPr sz="900" spc="-50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number of years we live in good health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reduce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inequalities we must look beyond just the absence of disease and include</a:t>
            </a:r>
            <a:r>
              <a:rPr sz="900" spc="-10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 conditions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influences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create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good health and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wellbeing.</a:t>
            </a:r>
            <a:endParaRPr sz="900" dirty="0">
              <a:latin typeface="Avenir-Light"/>
              <a:cs typeface="Avenir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920" y="1524817"/>
            <a:ext cx="4415155" cy="3759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03225" marR="841375">
              <a:lnSpc>
                <a:spcPct val="76900"/>
              </a:lnSpc>
              <a:spcBef>
                <a:spcPts val="459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THERE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ARE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DIFFERENCES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HOW</a:t>
            </a:r>
            <a:r>
              <a:rPr sz="1300" spc="-1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Lato"/>
                <a:cs typeface="Lato"/>
              </a:rPr>
              <a:t>LONG 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WE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LIVE</a:t>
            </a:r>
            <a:endParaRPr sz="1300" dirty="0">
              <a:latin typeface="Lato"/>
              <a:cs typeface="La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0" y="1543405"/>
            <a:ext cx="325905" cy="353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3975" y="1519110"/>
            <a:ext cx="5201285" cy="375920"/>
          </a:xfrm>
          <a:custGeom>
            <a:avLst/>
            <a:gdLst/>
            <a:ahLst/>
            <a:cxnLst/>
            <a:rect l="l" t="t" r="r" b="b"/>
            <a:pathLst>
              <a:path w="5201284" h="375919">
                <a:moveTo>
                  <a:pt x="0" y="375792"/>
                </a:moveTo>
                <a:lnTo>
                  <a:pt x="5200815" y="375792"/>
                </a:lnTo>
                <a:lnTo>
                  <a:pt x="5200815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35512" y="1515790"/>
            <a:ext cx="5873788" cy="36702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05130" marR="2056130">
              <a:lnSpc>
                <a:spcPct val="76900"/>
              </a:lnSpc>
              <a:spcBef>
                <a:spcPts val="459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NO SINGLE </a:t>
            </a:r>
            <a:r>
              <a:rPr sz="1300" spc="-15" dirty="0">
                <a:solidFill>
                  <a:srgbClr val="FFFFFF"/>
                </a:solidFill>
                <a:latin typeface="Lato"/>
                <a:cs typeface="Lato"/>
              </a:rPr>
              <a:t>PROJECT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OR </a:t>
            </a:r>
            <a:r>
              <a:rPr lang="en-GB" sz="1300" spc="-5" dirty="0" smtClean="0">
                <a:solidFill>
                  <a:srgbClr val="FFFFFF"/>
                </a:solidFill>
                <a:latin typeface="Lato"/>
                <a:cs typeface="Lato"/>
              </a:rPr>
              <a:t>I</a:t>
            </a:r>
            <a:r>
              <a:rPr sz="1300" spc="-15" dirty="0" smtClean="0">
                <a:solidFill>
                  <a:srgbClr val="FFFFFF"/>
                </a:solidFill>
                <a:latin typeface="Lato"/>
                <a:cs typeface="Lato"/>
              </a:rPr>
              <a:t>NITIATIVE 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CAN </a:t>
            </a:r>
            <a:r>
              <a:rPr sz="1300" spc="-30" dirty="0">
                <a:solidFill>
                  <a:srgbClr val="FFFFFF"/>
                </a:solidFill>
                <a:latin typeface="Lato"/>
                <a:cs typeface="Lato"/>
              </a:rPr>
              <a:t>BEAT</a:t>
            </a:r>
            <a:r>
              <a:rPr sz="13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OBESITY</a:t>
            </a:r>
            <a:endParaRPr sz="1300" dirty="0">
              <a:latin typeface="Lato"/>
              <a:cs typeface="La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35512" y="1894903"/>
            <a:ext cx="5199380" cy="2630170"/>
          </a:xfrm>
          <a:prstGeom prst="rect">
            <a:avLst/>
          </a:prstGeom>
          <a:solidFill>
            <a:srgbClr val="30859C">
              <a:alpha val="14999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265430" marR="38735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East Sussex 2 in 10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reception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age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children;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3 in 10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children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year six; and 6 in 10 adults 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overweight or</a:t>
            </a:r>
            <a:r>
              <a:rPr sz="900" spc="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obese.</a:t>
            </a:r>
            <a:endParaRPr sz="900" dirty="0">
              <a:latin typeface="Avenir-Light"/>
              <a:cs typeface="Avenir-Light"/>
            </a:endParaRPr>
          </a:p>
          <a:p>
            <a:pPr marL="265430" marR="49085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Along with smoking, obesity is among the leading risk factors for poor health. It is  associated with a range of conditions, including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cardiovascular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disease,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musculoskeletal  conditions,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respiratory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disease, diabetes and many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cancers.</a:t>
            </a:r>
            <a:endParaRPr sz="900" dirty="0">
              <a:latin typeface="Avenir-Light"/>
              <a:cs typeface="Avenir-Light"/>
            </a:endParaRPr>
          </a:p>
          <a:p>
            <a:pPr marL="265430" marR="44386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NHS spends over £6 billion each year on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treating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overweight and diabetes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related</a:t>
            </a:r>
            <a:r>
              <a:rPr sz="900" spc="-6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ill  health.</a:t>
            </a:r>
            <a:endParaRPr sz="900" dirty="0">
              <a:latin typeface="Avenir-Light"/>
              <a:cs typeface="Avenir-Light"/>
            </a:endParaRPr>
          </a:p>
          <a:p>
            <a:pPr marL="265430" marR="26797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Obesity is a complex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problem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with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large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number of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different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but often interlinked causes.  No single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measure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is likely to be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effective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on its own in tackling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obesity. </a:t>
            </a:r>
            <a:r>
              <a:rPr sz="900" spc="-50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have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significant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impact on obesity everybody needs to get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involved.</a:t>
            </a:r>
            <a:endParaRPr sz="900" dirty="0">
              <a:latin typeface="Avenir-Light"/>
              <a:cs typeface="Avenir-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920" y="4672406"/>
            <a:ext cx="9782175" cy="375920"/>
          </a:xfrm>
          <a:custGeom>
            <a:avLst/>
            <a:gdLst/>
            <a:ahLst/>
            <a:cxnLst/>
            <a:rect l="l" t="t" r="r" b="b"/>
            <a:pathLst>
              <a:path w="9782175" h="375920">
                <a:moveTo>
                  <a:pt x="0" y="375793"/>
                </a:moveTo>
                <a:lnTo>
                  <a:pt x="9781882" y="375793"/>
                </a:lnTo>
                <a:lnTo>
                  <a:pt x="9781882" y="0"/>
                </a:lnTo>
                <a:lnTo>
                  <a:pt x="0" y="0"/>
                </a:lnTo>
                <a:lnTo>
                  <a:pt x="0" y="375793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2920" y="5048199"/>
            <a:ext cx="9782175" cy="1744980"/>
          </a:xfrm>
          <a:prstGeom prst="rect">
            <a:avLst/>
          </a:prstGeom>
          <a:solidFill>
            <a:srgbClr val="30859C">
              <a:alpha val="14999"/>
            </a:srgbClr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29235" marR="33782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1 in 4 of us will experience mental ill-health at some point in our lives. Mental illnesses constitute 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largest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single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burden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disease nationally at almost a quarter of the total.</a:t>
            </a:r>
            <a:r>
              <a:rPr sz="900" spc="-6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Mental  illness also has a considerable economic cost to our health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system, and also to individuals, families and communities. In East Sussex, the GP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recorded prevalence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severe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mental illness;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depression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dementia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all higher than</a:t>
            </a:r>
            <a:r>
              <a:rPr sz="900" spc="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England.</a:t>
            </a:r>
            <a:endParaRPr sz="900" dirty="0">
              <a:latin typeface="Avenir-Light"/>
              <a:cs typeface="Avenir-Light"/>
            </a:endParaRPr>
          </a:p>
          <a:p>
            <a:pPr marL="229235" marR="34798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Mental ill-health often begins earlier than other causes of disability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is continuity between mental illness in childhood and adulthood; we know that over half of people with</a:t>
            </a:r>
            <a:r>
              <a:rPr sz="900" spc="-9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 lifetime mental illness at the age of 26 will have met the diagnostic criteria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first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by the age of 14. Admissions to acute child and adolescent mental health services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twice as high in  East Sussex as they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nationally.</a:t>
            </a:r>
            <a:endParaRPr sz="900" dirty="0">
              <a:latin typeface="Avenir-Light"/>
              <a:cs typeface="Avenir-Light"/>
            </a:endParaRPr>
          </a:p>
          <a:p>
            <a:pPr marL="229235" marR="80200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Mental health is a lifetime issue,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requiring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joined up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approach 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lifespan.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We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need 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promote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good mental health for all and the importance of early intervention,  particularly in childhood and the teenage years, both 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prevent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mental illness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from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developing and to mitigate its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effects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when it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does.</a:t>
            </a:r>
            <a:endParaRPr sz="900" dirty="0">
              <a:latin typeface="Avenir-Light"/>
              <a:cs typeface="Avenir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2920" y="4743960"/>
            <a:ext cx="97821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IT’S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TIME </a:t>
            </a:r>
            <a:r>
              <a:rPr sz="1300" spc="-25" dirty="0">
                <a:solidFill>
                  <a:srgbClr val="FFFFFF"/>
                </a:solidFill>
                <a:latin typeface="Lato"/>
                <a:cs typeface="Lato"/>
              </a:rPr>
              <a:t>TO TALK </a:t>
            </a:r>
            <a:r>
              <a:rPr sz="1300" spc="-20" dirty="0">
                <a:solidFill>
                  <a:srgbClr val="FFFFFF"/>
                </a:solidFill>
                <a:latin typeface="Lato"/>
                <a:cs typeface="Lato"/>
              </a:rPr>
              <a:t>MENTAL</a:t>
            </a:r>
            <a:r>
              <a:rPr sz="13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Lato"/>
                <a:cs typeface="Lato"/>
              </a:rPr>
              <a:t>HEALTH</a:t>
            </a:r>
            <a:endParaRPr sz="1300">
              <a:latin typeface="Lato"/>
              <a:cs typeface="La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04574" y="1551686"/>
            <a:ext cx="309587" cy="30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2922" y="4669751"/>
            <a:ext cx="406791" cy="400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61345" y="7088136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68"/>
                </a:moveTo>
                <a:lnTo>
                  <a:pt x="430657" y="471868"/>
                </a:lnTo>
                <a:lnTo>
                  <a:pt x="43065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68"/>
                </a:moveTo>
                <a:lnTo>
                  <a:pt x="791997" y="471868"/>
                </a:lnTo>
                <a:lnTo>
                  <a:pt x="791997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1997" y="7089927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9469348" y="470077"/>
                </a:moveTo>
                <a:lnTo>
                  <a:pt x="9469348" y="0"/>
                </a:lnTo>
                <a:lnTo>
                  <a:pt x="0" y="0"/>
                </a:lnTo>
                <a:lnTo>
                  <a:pt x="0" y="470077"/>
                </a:lnTo>
                <a:lnTo>
                  <a:pt x="9469348" y="470077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89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3448" y="1537233"/>
            <a:ext cx="4468495" cy="375920"/>
          </a:xfrm>
          <a:custGeom>
            <a:avLst/>
            <a:gdLst/>
            <a:ahLst/>
            <a:cxnLst/>
            <a:rect l="l" t="t" r="r" b="b"/>
            <a:pathLst>
              <a:path w="4468495" h="375919">
                <a:moveTo>
                  <a:pt x="0" y="375792"/>
                </a:moveTo>
                <a:lnTo>
                  <a:pt x="4468228" y="375792"/>
                </a:lnTo>
                <a:lnTo>
                  <a:pt x="4468228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3555" y="1913026"/>
            <a:ext cx="4481830" cy="1978660"/>
          </a:xfrm>
          <a:prstGeom prst="rect">
            <a:avLst/>
          </a:prstGeom>
          <a:solidFill>
            <a:srgbClr val="30859C">
              <a:alpha val="14999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Times New Roman"/>
              <a:cs typeface="Times New Roman"/>
            </a:endParaRPr>
          </a:p>
          <a:p>
            <a:pPr marL="179705" marR="184785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It is estimated that by 2035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an additional 7500 people with</a:t>
            </a:r>
            <a:r>
              <a:rPr sz="900" spc="-16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dementia  in the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county.</a:t>
            </a:r>
            <a:endParaRPr sz="900">
              <a:latin typeface="Avenir-Light"/>
              <a:cs typeface="Avenir-Light"/>
            </a:endParaRPr>
          </a:p>
          <a:p>
            <a:pPr marL="179705" marR="21971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Dementia is the leading cause of death for women in the county and has risen</a:t>
            </a:r>
            <a:r>
              <a:rPr sz="900" spc="-10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 the second leading cause for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men.</a:t>
            </a:r>
            <a:endParaRPr sz="900">
              <a:latin typeface="Avenir-Light"/>
              <a:cs typeface="Avenir-Light"/>
            </a:endParaRPr>
          </a:p>
          <a:p>
            <a:pPr marL="179705" marR="34734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1 in 3 cases of dementia could be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prevented through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lifestyle and social  changes. The NHS Health Check, for adults in England aged 40 to 74, is an  ideal opportunity for GPs and other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healthcare professionals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offer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advice to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promote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healthier lifestyle.</a:t>
            </a:r>
            <a:endParaRPr sz="900">
              <a:latin typeface="Avenir-Light"/>
              <a:cs typeface="Avenir-Light"/>
            </a:endParaRPr>
          </a:p>
          <a:p>
            <a:pPr marL="179705" marR="34099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It is important that we build dementia-friendly communities,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where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people 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aware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and understand dementia. This will help people with dementia</a:t>
            </a:r>
            <a:r>
              <a:rPr sz="900" spc="-7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 continue to live in the way they want to and in the community they</a:t>
            </a:r>
            <a:r>
              <a:rPr sz="900" spc="-7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choose.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3555" y="4052976"/>
            <a:ext cx="4481830" cy="381000"/>
          </a:xfrm>
          <a:custGeom>
            <a:avLst/>
            <a:gdLst/>
            <a:ahLst/>
            <a:cxnLst/>
            <a:rect l="l" t="t" r="r" b="b"/>
            <a:pathLst>
              <a:path w="4481830" h="381000">
                <a:moveTo>
                  <a:pt x="0" y="380593"/>
                </a:moveTo>
                <a:lnTo>
                  <a:pt x="4481283" y="380593"/>
                </a:lnTo>
                <a:lnTo>
                  <a:pt x="4481283" y="0"/>
                </a:lnTo>
                <a:lnTo>
                  <a:pt x="0" y="0"/>
                </a:lnTo>
                <a:lnTo>
                  <a:pt x="0" y="380593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4710" y="4433570"/>
            <a:ext cx="4480560" cy="2387600"/>
          </a:xfrm>
          <a:prstGeom prst="rect">
            <a:avLst/>
          </a:prstGeom>
          <a:solidFill>
            <a:srgbClr val="30859C">
              <a:alpha val="14999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208915" marR="205740">
              <a:lnSpc>
                <a:spcPts val="1000"/>
              </a:lnSpc>
              <a:spcBef>
                <a:spcPts val="5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Much of the demand for health and social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future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driven by</a:t>
            </a:r>
            <a:r>
              <a:rPr sz="900" spc="-8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increasingly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complex management of people with multiple long term</a:t>
            </a:r>
            <a:r>
              <a:rPr sz="900" spc="-5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conditions  and those who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becoming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progressively 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frail. By 2028 it is estimated  that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an additional 22,000 people with two or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conditions in  East Sussex. Alongside this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increase, there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will be an additional 16,000 people  who will be moderately or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severely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frail in the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county.</a:t>
            </a:r>
            <a:endParaRPr sz="900">
              <a:latin typeface="Avenir-Light"/>
              <a:cs typeface="Avenir-Light"/>
            </a:endParaRPr>
          </a:p>
          <a:p>
            <a:pPr marL="208915" marR="22606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Multi-morbidity is often thought of as a condition that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affects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only older  people.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However,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risk of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exposure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unhealthy lifestyle factors in early life</a:t>
            </a:r>
            <a:r>
              <a:rPr sz="900" spc="-2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is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relatively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high in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deprived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areas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multi-morbidity is known to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develop</a:t>
            </a:r>
            <a:endParaRPr sz="900">
              <a:latin typeface="Avenir-Light"/>
              <a:cs typeface="Avenir-Light"/>
            </a:endParaRPr>
          </a:p>
          <a:p>
            <a:pPr marL="208915" marR="20320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at least 10-15 years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earlier.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the estimated 160,000 people with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than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two  conditions 43%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under the age of 65 in East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Sussex.</a:t>
            </a:r>
            <a:endParaRPr sz="900">
              <a:latin typeface="Avenir-Light"/>
              <a:cs typeface="Avenir-Light"/>
            </a:endParaRPr>
          </a:p>
          <a:p>
            <a:pPr marL="208915" marR="32194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These changes pose major challenges to our health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systems and  highlight the need to invest in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strengthen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timely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prevention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activities.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Proactive, targeted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case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finding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for both multi-morbidity and frailty and use of  risk stratifying tools in can help early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identification.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555" y="1599008"/>
            <a:ext cx="44818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WE NEED </a:t>
            </a:r>
            <a:r>
              <a:rPr sz="1300" spc="-25" dirty="0">
                <a:solidFill>
                  <a:srgbClr val="FFFFFF"/>
                </a:solidFill>
                <a:latin typeface="Lato"/>
                <a:cs typeface="Lato"/>
              </a:rPr>
              <a:t>TO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BE DEMENTIA</a:t>
            </a:r>
            <a:r>
              <a:rPr sz="13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Lato"/>
                <a:cs typeface="Lato"/>
              </a:rPr>
              <a:t>FRIENDLY</a:t>
            </a:r>
            <a:endParaRPr sz="1300">
              <a:latin typeface="Lato"/>
              <a:cs typeface="La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4710" y="4052954"/>
            <a:ext cx="4660824" cy="3806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10845" marR="961390">
              <a:lnSpc>
                <a:spcPct val="76900"/>
              </a:lnSpc>
              <a:spcBef>
                <a:spcPts val="459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THE </a:t>
            </a:r>
            <a:r>
              <a:rPr sz="1300" spc="-30" dirty="0">
                <a:solidFill>
                  <a:srgbClr val="FFFFFF"/>
                </a:solidFill>
                <a:latin typeface="Lato"/>
                <a:cs typeface="Lato"/>
              </a:rPr>
              <a:t>PATTERN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ILLNESS IS 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BECOMING 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MORE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 COMPLEX</a:t>
            </a:r>
            <a:endParaRPr sz="1300" dirty="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8651" y="4081221"/>
            <a:ext cx="315505" cy="311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9560" y="1530007"/>
            <a:ext cx="5116195" cy="375920"/>
          </a:xfrm>
          <a:custGeom>
            <a:avLst/>
            <a:gdLst/>
            <a:ahLst/>
            <a:cxnLst/>
            <a:rect l="l" t="t" r="r" b="b"/>
            <a:pathLst>
              <a:path w="5116195" h="375919">
                <a:moveTo>
                  <a:pt x="0" y="375792"/>
                </a:moveTo>
                <a:lnTo>
                  <a:pt x="5115966" y="375792"/>
                </a:lnTo>
                <a:lnTo>
                  <a:pt x="5115966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08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19801" y="1905800"/>
            <a:ext cx="5116195" cy="1679575"/>
          </a:xfrm>
          <a:prstGeom prst="rect">
            <a:avLst/>
          </a:prstGeom>
          <a:solidFill>
            <a:srgbClr val="1F9BD1">
              <a:alpha val="14999"/>
            </a:srgbClr>
          </a:solidFill>
        </p:spPr>
        <p:txBody>
          <a:bodyPr vert="horz" wrap="square" lIns="0" tIns="111125" rIns="0" bIns="0" rtlCol="0">
            <a:spAutoFit/>
          </a:bodyPr>
          <a:lstStyle/>
          <a:p>
            <a:pPr marL="154940" marR="197485">
              <a:lnSpc>
                <a:spcPts val="1000"/>
              </a:lnSpc>
              <a:spcBef>
                <a:spcPts val="875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demand for services, both health and social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continues to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increase.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This is in part</a:t>
            </a:r>
            <a:r>
              <a:rPr sz="900" spc="-6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due  to our aging population and the challenges it brings.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However,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it is also due to some of the  inbuilt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inefficiencies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within our systems.</a:t>
            </a:r>
            <a:endParaRPr sz="900">
              <a:latin typeface="Avenir-Light"/>
              <a:cs typeface="Avenir-Light"/>
            </a:endParaRPr>
          </a:p>
          <a:p>
            <a:pPr marL="154940" marR="36322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Despite knowing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large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amount about a small part of the health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sector,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hospital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activity,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 know very little about what happens at a population level in other settings and</a:t>
            </a:r>
            <a:r>
              <a:rPr sz="900" spc="-9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sectors.</a:t>
            </a:r>
            <a:endParaRPr sz="900">
              <a:latin typeface="Avenir-Light"/>
              <a:cs typeface="Avenir-Light"/>
            </a:endParaRPr>
          </a:p>
          <a:p>
            <a:pPr marL="154940" marR="30988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Understanding how people move between services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organisations,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identifying how  and when an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individual’s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level of need changes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requires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better information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shared</a:t>
            </a:r>
            <a:r>
              <a:rPr sz="900" spc="-5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data.</a:t>
            </a:r>
            <a:endParaRPr sz="900">
              <a:latin typeface="Avenir-Light"/>
              <a:cs typeface="Avenir-Light"/>
            </a:endParaRPr>
          </a:p>
          <a:p>
            <a:pPr marL="154940" marR="252729" algn="just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Making a shift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towards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population health management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requires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collaboration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across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 range  of sectors and winder communities – between local authorities, the NHS, 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third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sector</a:t>
            </a:r>
            <a:r>
              <a:rPr sz="900" spc="-9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 patients and the public themselves working together as a</a:t>
            </a:r>
            <a:r>
              <a:rPr sz="900" spc="-2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system.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22494" y="3752253"/>
            <a:ext cx="5113655" cy="375920"/>
          </a:xfrm>
          <a:custGeom>
            <a:avLst/>
            <a:gdLst/>
            <a:ahLst/>
            <a:cxnLst/>
            <a:rect l="l" t="t" r="r" b="b"/>
            <a:pathLst>
              <a:path w="5113655" h="375920">
                <a:moveTo>
                  <a:pt x="0" y="375792"/>
                </a:moveTo>
                <a:lnTo>
                  <a:pt x="5113032" y="375792"/>
                </a:lnTo>
                <a:lnTo>
                  <a:pt x="5113032" y="0"/>
                </a:lnTo>
                <a:lnTo>
                  <a:pt x="0" y="0"/>
                </a:lnTo>
                <a:lnTo>
                  <a:pt x="0" y="375792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115534" y="4128046"/>
            <a:ext cx="5116830" cy="2685415"/>
          </a:xfrm>
          <a:prstGeom prst="rect">
            <a:avLst/>
          </a:prstGeom>
          <a:solidFill>
            <a:srgbClr val="D78D28">
              <a:alpha val="14999"/>
            </a:srgbClr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212725" marR="358775">
              <a:lnSpc>
                <a:spcPts val="1000"/>
              </a:lnSpc>
              <a:spcBef>
                <a:spcPts val="5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Many of the communities in East Sussex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already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have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secure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identity with 7 in 10</a:t>
            </a:r>
            <a:r>
              <a:rPr sz="900" spc="-6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people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reporting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they have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strong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sense of belonging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more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than 8 in 10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satisfied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with</a:t>
            </a:r>
            <a:endParaRPr sz="900">
              <a:latin typeface="Avenir-Light"/>
              <a:cs typeface="Avenir-Light"/>
            </a:endParaRPr>
          </a:p>
          <a:p>
            <a:pPr marL="212725" marR="44958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their local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area.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People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engaged and willing to support each other with half of</a:t>
            </a:r>
            <a:r>
              <a:rPr sz="900" spc="-7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those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responding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our community survey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reporting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they have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volunteered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the past</a:t>
            </a:r>
            <a:r>
              <a:rPr sz="900" spc="1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20" dirty="0">
                <a:solidFill>
                  <a:srgbClr val="414042"/>
                </a:solidFill>
                <a:latin typeface="Avenir-Light"/>
                <a:cs typeface="Avenir-Light"/>
              </a:rPr>
              <a:t>year.</a:t>
            </a:r>
            <a:endParaRPr sz="900">
              <a:latin typeface="Avenir-Light"/>
              <a:cs typeface="Avenir-Light"/>
            </a:endParaRPr>
          </a:p>
          <a:p>
            <a:pPr marL="212725" marR="193675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The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growing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demands, in the context of and aging population,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increasing prevalence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of long  term conditions and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multi-morbidity,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highlight the importance of focusing on</a:t>
            </a:r>
            <a:r>
              <a:rPr sz="900" spc="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prevention</a:t>
            </a:r>
            <a:endParaRPr sz="900">
              <a:latin typeface="Avenir-Light"/>
              <a:cs typeface="Avenir-Light"/>
            </a:endParaRPr>
          </a:p>
          <a:p>
            <a:pPr marL="212725" marR="32258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early intervention. </a:t>
            </a:r>
            <a:r>
              <a:rPr sz="900" spc="-15" dirty="0">
                <a:solidFill>
                  <a:srgbClr val="414042"/>
                </a:solidFill>
                <a:latin typeface="Avenir-Light"/>
                <a:cs typeface="Avenir-Light"/>
              </a:rPr>
              <a:t>However,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 also need to concentrate our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efforts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on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improving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 sustaining good health and positive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wellbeing.</a:t>
            </a:r>
            <a:endParaRPr sz="900">
              <a:latin typeface="Avenir-Light"/>
              <a:cs typeface="Avenir-Light"/>
            </a:endParaRPr>
          </a:p>
          <a:p>
            <a:pPr marL="212725" marR="30861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order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to achieve this we must empower individuals and local communities by involving  them in designing and delivering the services they use. This asset based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approach</a:t>
            </a:r>
            <a:r>
              <a:rPr sz="900" spc="-8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involves  building and mobilising the skills and knowledge of individuals, and the connections and 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resources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within communities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organisations.</a:t>
            </a:r>
            <a:endParaRPr sz="900">
              <a:latin typeface="Avenir-Light"/>
              <a:cs typeface="Avenir-Light"/>
            </a:endParaRPr>
          </a:p>
          <a:p>
            <a:pPr marL="212725" marR="458470">
              <a:lnSpc>
                <a:spcPts val="1000"/>
              </a:lnSpc>
              <a:spcBef>
                <a:spcPts val="600"/>
              </a:spcBef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By taking a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strengths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assets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approach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we have a better chance of making a</a:t>
            </a:r>
            <a:r>
              <a:rPr sz="9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positive  impact on the health and wellbeing of our population.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Promoting</a:t>
            </a:r>
            <a:r>
              <a:rPr sz="900" spc="-3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independence</a:t>
            </a:r>
            <a:endParaRPr sz="900">
              <a:latin typeface="Avenir-Light"/>
              <a:cs typeface="Avenir-Light"/>
            </a:endParaRPr>
          </a:p>
          <a:p>
            <a:pPr marL="212725" marR="645160">
              <a:lnSpc>
                <a:spcPts val="1000"/>
              </a:lnSpc>
            </a:pP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and developing a sustainable health and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system </a:t>
            </a:r>
            <a:r>
              <a:rPr sz="900" spc="-5" dirty="0">
                <a:solidFill>
                  <a:srgbClr val="414042"/>
                </a:solidFill>
                <a:latin typeface="Avenir-Light"/>
                <a:cs typeface="Avenir-Light"/>
              </a:rPr>
              <a:t>requires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us to value</a:t>
            </a:r>
            <a:r>
              <a:rPr sz="900" spc="-9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900" spc="-10" dirty="0">
                <a:solidFill>
                  <a:srgbClr val="414042"/>
                </a:solidFill>
                <a:latin typeface="Avenir-Light"/>
                <a:cs typeface="Avenir-Light"/>
              </a:rPr>
              <a:t>everyone’s  </a:t>
            </a:r>
            <a:r>
              <a:rPr sz="900" dirty="0">
                <a:solidFill>
                  <a:srgbClr val="414042"/>
                </a:solidFill>
                <a:latin typeface="Avenir-Light"/>
                <a:cs typeface="Avenir-Light"/>
              </a:rPr>
              <a:t>contributions.</a:t>
            </a:r>
            <a:endParaRPr sz="900">
              <a:latin typeface="Avenir-Light"/>
              <a:cs typeface="Avenir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19801" y="1519787"/>
            <a:ext cx="5116195" cy="3759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574675" marR="86995">
              <a:lnSpc>
                <a:spcPct val="76900"/>
              </a:lnSpc>
              <a:spcBef>
                <a:spcPts val="459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WE NEED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A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SHARED 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UNDERSTANDING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OF DEMAND</a:t>
            </a:r>
            <a:r>
              <a:rPr sz="1300" spc="-1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FOR 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SERVICES</a:t>
            </a:r>
            <a:endParaRPr sz="1300">
              <a:latin typeface="Lato"/>
              <a:cs typeface="La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5534" y="3814663"/>
            <a:ext cx="51168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WE </a:t>
            </a:r>
            <a:r>
              <a:rPr sz="1300" dirty="0">
                <a:solidFill>
                  <a:srgbClr val="FFFFFF"/>
                </a:solidFill>
                <a:latin typeface="Lato"/>
                <a:cs typeface="Lato"/>
              </a:rPr>
              <a:t>CAN </a:t>
            </a:r>
            <a:r>
              <a:rPr sz="1300" spc="-5" dirty="0">
                <a:solidFill>
                  <a:srgbClr val="FFFFFF"/>
                </a:solidFill>
                <a:latin typeface="Lato"/>
                <a:cs typeface="Lato"/>
              </a:rPr>
              <a:t>BUILD ON OUR STRONG</a:t>
            </a:r>
            <a:r>
              <a:rPr sz="13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ato"/>
                <a:cs typeface="Lato"/>
              </a:rPr>
              <a:t>COMMUNITIES</a:t>
            </a:r>
            <a:endParaRPr sz="1300">
              <a:latin typeface="Lato"/>
              <a:cs typeface="La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73176" y="1577035"/>
            <a:ext cx="474856" cy="329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4132" y="3780891"/>
            <a:ext cx="257632" cy="28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0080" y="1566027"/>
            <a:ext cx="282188" cy="296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52716" y="141802"/>
            <a:ext cx="4957888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 EAST</a:t>
            </a:r>
            <a:r>
              <a:rPr spc="-180" dirty="0"/>
              <a:t> </a:t>
            </a:r>
            <a:r>
              <a:rPr spc="-5" dirty="0"/>
              <a:t>SUSSEX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CONCLUSION</a:t>
            </a:r>
            <a:endParaRPr sz="2200" dirty="0"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8985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79" h="289559">
                <a:moveTo>
                  <a:pt x="0" y="289242"/>
                </a:moveTo>
                <a:lnTo>
                  <a:pt x="944587" y="289242"/>
                </a:lnTo>
                <a:lnTo>
                  <a:pt x="944587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1396" y="7225251"/>
            <a:ext cx="18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35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22" y="7093369"/>
            <a:ext cx="9698990" cy="462915"/>
          </a:xfrm>
          <a:custGeom>
            <a:avLst/>
            <a:gdLst/>
            <a:ahLst/>
            <a:cxnLst/>
            <a:rect l="l" t="t" r="r" b="b"/>
            <a:pathLst>
              <a:path w="9698990" h="462915">
                <a:moveTo>
                  <a:pt x="0" y="462762"/>
                </a:moveTo>
                <a:lnTo>
                  <a:pt x="9698977" y="462762"/>
                </a:lnTo>
                <a:lnTo>
                  <a:pt x="9698977" y="0"/>
                </a:lnTo>
                <a:lnTo>
                  <a:pt x="0" y="0"/>
                </a:lnTo>
                <a:lnTo>
                  <a:pt x="0" y="46276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0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50" y="0"/>
            <a:ext cx="9471660" cy="1087755"/>
          </a:xfrm>
          <a:custGeom>
            <a:avLst/>
            <a:gdLst/>
            <a:ahLst/>
            <a:cxnLst/>
            <a:rect l="l" t="t" r="r" b="b"/>
            <a:pathLst>
              <a:path w="9471660" h="1087755">
                <a:moveTo>
                  <a:pt x="9471164" y="0"/>
                </a:moveTo>
                <a:lnTo>
                  <a:pt x="0" y="0"/>
                </a:lnTo>
                <a:lnTo>
                  <a:pt x="0" y="1087602"/>
                </a:lnTo>
                <a:lnTo>
                  <a:pt x="8181835" y="1087602"/>
                </a:lnTo>
                <a:lnTo>
                  <a:pt x="9471164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5498" y="303334"/>
            <a:ext cx="3387201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REFERENCES</a:t>
            </a: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528449"/>
              </p:ext>
            </p:extLst>
          </p:nvPr>
        </p:nvGraphicFramePr>
        <p:xfrm>
          <a:off x="1036066" y="1575757"/>
          <a:ext cx="2844165" cy="5173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/>
                <a:gridCol w="2447925"/>
              </a:tblGrid>
              <a:tr h="1799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00" b="1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Indicator</a:t>
                      </a:r>
                      <a:endParaRPr sz="500" dirty="0">
                        <a:latin typeface="Avenir"/>
                        <a:cs typeface="Avenir"/>
                      </a:endParaRPr>
                    </a:p>
                  </a:txBody>
                  <a:tcPr marL="0" marR="0" marT="59690" marB="0">
                    <a:lnT w="12700">
                      <a:solidFill>
                        <a:srgbClr val="5FB246"/>
                      </a:solidFill>
                      <a:prstDash val="solid"/>
                    </a:lnT>
                    <a:lnB w="6350">
                      <a:solidFill>
                        <a:srgbClr val="E57A3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00" b="1" spc="-5" dirty="0">
                          <a:solidFill>
                            <a:srgbClr val="231F20"/>
                          </a:solidFill>
                          <a:latin typeface="Avenir"/>
                          <a:cs typeface="Avenir"/>
                        </a:rPr>
                        <a:t>Source</a:t>
                      </a:r>
                      <a:endParaRPr sz="500">
                        <a:latin typeface="Avenir"/>
                        <a:cs typeface="Avenir"/>
                      </a:endParaRPr>
                    </a:p>
                  </a:txBody>
                  <a:tcPr marL="0" marR="0" marT="59690" marB="0">
                    <a:lnT w="12700">
                      <a:solidFill>
                        <a:srgbClr val="5FB246"/>
                      </a:solidFill>
                      <a:prstDash val="solid"/>
                    </a:lnT>
                    <a:lnB w="6350">
                      <a:solidFill>
                        <a:srgbClr val="E57A3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4799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36830" marB="0">
                    <a:lnT w="6350">
                      <a:solidFill>
                        <a:srgbClr val="E57A3C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36830" marB="0">
                    <a:lnT w="6350">
                      <a:solidFill>
                        <a:srgbClr val="E57A3C"/>
                      </a:solidFill>
                      <a:prstDash val="solid"/>
                    </a:lnT>
                    <a:solidFill>
                      <a:srgbClr val="FAE9DB"/>
                    </a:solidFill>
                  </a:tcPr>
                </a:tc>
              </a:tr>
              <a:tr h="120812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2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East Sussex Public Health Intelligence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spc="-2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Team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240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248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DCLG, Index of Multiple Deprivation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21831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609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23189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 for 2016 by LSOA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grouped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by</a:t>
                      </a:r>
                      <a:r>
                        <a:rPr sz="550" spc="-7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 rural-urban classifications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from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Census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9050" marB="0">
                    <a:solidFill>
                      <a:srgbClr val="FAE9DB"/>
                    </a:solidFill>
                  </a:tcPr>
                </a:tc>
              </a:tr>
              <a:tr h="1248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905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density estimates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9050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East Sussex Public Health Intelligence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spc="-2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Team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population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projections,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April 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East Sussex Community Survey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vital statistics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vital statistics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and Maternal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248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9735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609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752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mortality statistics, derived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from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Primary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Care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Mortality</a:t>
                      </a:r>
                      <a:r>
                        <a:rPr sz="550" spc="-7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Database  supplied by NHS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Digital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9050" marB="0">
                    <a:solidFill>
                      <a:srgbClr val="FAE9DB"/>
                    </a:solidFill>
                  </a:tcPr>
                </a:tc>
              </a:tr>
              <a:tr h="1458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4000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DCLG, Index of Multiple Deprivation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4000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DCLG, Income Deprivation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Affecting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Older People Index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DCLG, Index of Multiple Deprivation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Wider Determinants of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en-GB" sz="550" dirty="0" smtClean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DWP, Children in low-income families local measure</a:t>
                      </a:r>
                      <a:endParaRPr sz="550" dirty="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and Maternal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and Maternal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30 -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Health Related Behaviour 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Survey,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and Maternal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34 -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NOMIS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38 -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39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Learning Disability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MHCLG, Housing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statistics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ONS, Housing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affordability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MHCLG, Live tables on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homelessness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02424">
                <a:tc>
                  <a:txBody>
                    <a:bodyPr/>
                    <a:lstStyle/>
                    <a:p>
                      <a:pPr marL="71755">
                        <a:lnSpc>
                          <a:spcPts val="63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63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DBEIS,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Sub-regional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fuel poverty data 2016</a:t>
                      </a:r>
                      <a:endParaRPr sz="550" dirty="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939247" y="1575757"/>
          <a:ext cx="2844800" cy="5176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/>
                <a:gridCol w="2448560"/>
              </a:tblGrid>
              <a:tr h="12956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5400" marB="0">
                    <a:lnT w="12700">
                      <a:solidFill>
                        <a:srgbClr val="5FB246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5400" marB="0">
                    <a:lnT w="12700">
                      <a:solidFill>
                        <a:srgbClr val="5FB246"/>
                      </a:solidFill>
                      <a:prstDash val="solid"/>
                    </a:lnT>
                    <a:solidFill>
                      <a:srgbClr val="FAE9DB"/>
                    </a:solidFill>
                  </a:tcPr>
                </a:tc>
              </a:tr>
              <a:tr h="113612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46 -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82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MHCLG, Homelessness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statistics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8255" marB="0">
                    <a:solidFill>
                      <a:srgbClr val="FAE9DB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9DB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MHCLG, Homelessness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statistics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49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East Sussex Air Quality Briefing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Sport England, Active Lives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Survey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52 -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East Sussex Community Survey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ESCC,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Research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and Information </a:t>
                      </a:r>
                      <a:r>
                        <a:rPr sz="550" spc="-2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Team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2160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spc="-2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DfT,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Road lengths in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Great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Britain statistics</a:t>
                      </a:r>
                      <a:r>
                        <a:rPr sz="550" spc="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AE6D8"/>
                    </a:solidFill>
                  </a:tcPr>
                </a:tc>
              </a:tr>
              <a:tr h="124811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56 -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875" marB="0">
                    <a:lnB w="6350">
                      <a:solidFill>
                        <a:srgbClr val="30859C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East Sussex Community Survey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875" marB="0">
                    <a:lnB w="6350">
                      <a:solidFill>
                        <a:srgbClr val="30859C"/>
                      </a:solidFill>
                      <a:prstDash val="solid"/>
                    </a:lnB>
                    <a:solidFill>
                      <a:srgbClr val="FAE6D8"/>
                    </a:solidFill>
                  </a:tcPr>
                </a:tc>
              </a:tr>
              <a:tr h="12877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4130" marB="0">
                    <a:lnT w="6350">
                      <a:solidFill>
                        <a:srgbClr val="30859C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Common Mental Health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Disorders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4130" marB="0">
                    <a:lnT w="6350">
                      <a:solidFill>
                        <a:srgbClr val="30859C"/>
                      </a:solidFill>
                      <a:prstDash val="solid"/>
                    </a:lnT>
                    <a:solidFill>
                      <a:srgbClr val="E0ECF0"/>
                    </a:solidFill>
                  </a:tcPr>
                </a:tc>
              </a:tr>
              <a:tr h="11440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59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88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8890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East Sussex Community Survey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ONS, Annual Population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Survey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NOMIS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21175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968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ONS, Life Expectancy statistics, 2014-16 for East Sussex and</a:t>
                      </a:r>
                      <a:r>
                        <a:rPr sz="550" spc="-10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England,  2009-13 for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wards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21175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603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23622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ONS, Healthy Life Expectancy statistics, 2014-16 for East Sussex</a:t>
                      </a:r>
                      <a:r>
                        <a:rPr sz="550" spc="-10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and  England, 2009-13 for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wards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8415" marB="0">
                    <a:solidFill>
                      <a:srgbClr val="E0ECF0"/>
                    </a:solidFill>
                  </a:tcPr>
                </a:tc>
              </a:tr>
              <a:tr h="11944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66 -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69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Health Related Behaviour 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Survey,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conception statistics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and Maternal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Local 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Tobacco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Control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Local Alcohol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Profiles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for England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Local Alcohol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Profiles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for England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Health Survey for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England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Sexual and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Reproductive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Health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20751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23367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PHE, Estimates of non-diabetic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hyperglycaemia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in local authorities</a:t>
                      </a:r>
                      <a:r>
                        <a:rPr sz="550" spc="-3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in  England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Modelled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Prevalence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Estimates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QOF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2016/17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Modelled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Prevalence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Estimates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National Diabetes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Audit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248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88 -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89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QOF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2016/17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21517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609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247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PHE, Estimating the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prevalence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of multi-morbidity in the South East</a:t>
                      </a:r>
                      <a:r>
                        <a:rPr sz="550" spc="-5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Region  of England, August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9050" marB="0">
                    <a:solidFill>
                      <a:srgbClr val="E0EC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842429" y="1575757"/>
          <a:ext cx="2844165" cy="51731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/>
                <a:gridCol w="2447925"/>
              </a:tblGrid>
              <a:tr h="12481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5400" marB="0">
                    <a:lnT w="12700">
                      <a:solidFill>
                        <a:srgbClr val="5FB246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Kessler RC, et al (2005). Lifetime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Prevalence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25400" marB="0">
                    <a:lnT w="12700">
                      <a:solidFill>
                        <a:srgbClr val="5FB246"/>
                      </a:solidFill>
                      <a:prstDash val="solid"/>
                    </a:lnT>
                    <a:solidFill>
                      <a:srgbClr val="E0ECF0"/>
                    </a:solidFill>
                  </a:tcPr>
                </a:tc>
              </a:tr>
              <a:tr h="187922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4508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860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Children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and 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Young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Peoples Mental Health and 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Wellbeing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3175" marB="0">
                    <a:solidFill>
                      <a:srgbClr val="E0ECF0"/>
                    </a:solidFill>
                  </a:tcPr>
                </a:tc>
              </a:tr>
              <a:tr h="110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population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projections,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April 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080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Common Mental Health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Disorders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QOF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2016/17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Common Mental Health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Disorders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67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QOF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2016/17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20365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Norton, S. et al (2014) Potential for primary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prevention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of 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Alzheimer’s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dis- 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ease: an analysis of population–based data.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Lancet.neurol.13,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788.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1430" marB="0">
                    <a:solidFill>
                      <a:srgbClr val="E0ECF0"/>
                    </a:solidFill>
                  </a:tcPr>
                </a:tc>
              </a:tr>
              <a:tr h="20365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99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46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6343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PHE, National Cancer Registration and</a:t>
                      </a:r>
                      <a:r>
                        <a:rPr sz="550" spc="-8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Analysis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Service,  CancerStats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tool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2700" marB="0">
                    <a:solidFill>
                      <a:srgbClr val="E0ECF0"/>
                    </a:solidFill>
                  </a:tcPr>
                </a:tc>
              </a:tr>
              <a:tr h="1167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143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1430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population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projections,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April 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England, eFI frailty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index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mid year population estimates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1944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End of Life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Care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20750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752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mortality statistics, derived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from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Primary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Care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Mortality</a:t>
                      </a:r>
                      <a:r>
                        <a:rPr sz="550" spc="-7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Database  supplied by NHS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Digital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mortality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statistics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E0ECF0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ONS, Deaths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related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to drug poisoning in England and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Wales</a:t>
                      </a:r>
                      <a:r>
                        <a:rPr sz="550" spc="-3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2160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109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E0ECF0"/>
                    </a:solidFill>
                  </a:tcPr>
                </a:tc>
              </a:tr>
              <a:tr h="124811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875" marB="0">
                    <a:lnB w="6350">
                      <a:solidFill>
                        <a:srgbClr val="1F9BD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Local Authority Health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Profile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5875" marB="0">
                    <a:lnB w="6350">
                      <a:solidFill>
                        <a:srgbClr val="1F9BD1"/>
                      </a:solidFill>
                      <a:prstDash val="solid"/>
                    </a:lnB>
                    <a:solidFill>
                      <a:srgbClr val="E0ECF0"/>
                    </a:solidFill>
                  </a:tcPr>
                </a:tc>
              </a:tr>
              <a:tr h="225331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74295" marB="0">
                    <a:lnT w="6350">
                      <a:solidFill>
                        <a:srgbClr val="1F9BD1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5206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 for GP practice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workforce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data , ESCC Pharmaceutical Needs  Assessment 2017, NHS Dental Services, NHS England for Optical</a:t>
                      </a:r>
                      <a:r>
                        <a:rPr sz="550" spc="-10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services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32384" marB="0">
                    <a:lnT w="6350">
                      <a:solidFill>
                        <a:srgbClr val="1F9BD1"/>
                      </a:solidFill>
                      <a:prstDash val="solid"/>
                    </a:lnT>
                    <a:solidFill>
                      <a:srgbClr val="DEEBF8"/>
                    </a:solidFill>
                  </a:tcPr>
                </a:tc>
              </a:tr>
              <a:tr h="118651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112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33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Patients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registered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at a practice,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March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33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PHE, SHAPE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tool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population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projections,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April 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England, GP Patient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Survey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ONS Census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2011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spc="-2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DWP,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Stats-xplore,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Cases in payment February</a:t>
                      </a:r>
                      <a:r>
                        <a:rPr sz="550" spc="2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2018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118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 Health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2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119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Childrens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Services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120 -</a:t>
                      </a:r>
                      <a:r>
                        <a:rPr sz="550" spc="-6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ESCC Adult Social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Care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Services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51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123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Mental Health and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Wellbeing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JSNA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124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Common Mental Health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Disorders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20750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86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Children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and </a:t>
                      </a:r>
                      <a:r>
                        <a:rPr sz="550" spc="-1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Young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Peoples Mental Health and 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Wellbeing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DEEBF8"/>
                    </a:solidFill>
                  </a:tcPr>
                </a:tc>
              </a:tr>
              <a:tr h="12369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Mental Health and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Wellbeing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JSNA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DEEBF8"/>
                    </a:solidFill>
                  </a:tcPr>
                </a:tc>
              </a:tr>
              <a:tr h="20751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127 -</a:t>
                      </a:r>
                      <a:r>
                        <a:rPr sz="550" spc="-6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135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81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Hospital Episode Statistics, derived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from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HDIS2 database supplied by</a:t>
                      </a:r>
                      <a:r>
                        <a:rPr sz="550" spc="-8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 Digital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DEEBF8"/>
                    </a:solidFill>
                  </a:tcPr>
                </a:tc>
              </a:tr>
              <a:tr h="11944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3970" marB="0">
                    <a:solidFill>
                      <a:srgbClr val="DEEBF8"/>
                    </a:solidFill>
                  </a:tcPr>
                </a:tc>
              </a:tr>
              <a:tr h="116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137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NHS Digital, CCG Outcome Indicator Set - Indicator</a:t>
                      </a:r>
                      <a:r>
                        <a:rPr sz="550" spc="-2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2.6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9525" marB="0">
                    <a:solidFill>
                      <a:srgbClr val="DEEBF8"/>
                    </a:solidFill>
                  </a:tcPr>
                </a:tc>
              </a:tr>
              <a:tr h="1170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138 -</a:t>
                      </a:r>
                      <a:r>
                        <a:rPr sz="550" spc="-6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139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079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Public Health Outcomes</a:t>
                      </a:r>
                      <a:r>
                        <a:rPr sz="550" spc="-1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Framework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0795" marB="0">
                    <a:solidFill>
                      <a:srgbClr val="DEEBF8"/>
                    </a:solidFill>
                  </a:tcPr>
                </a:tc>
              </a:tr>
              <a:tr h="103318">
                <a:tc>
                  <a:txBody>
                    <a:bodyPr/>
                    <a:lstStyle/>
                    <a:p>
                      <a:pPr marL="71755">
                        <a:lnSpc>
                          <a:spcPts val="630"/>
                        </a:lnSpc>
                        <a:spcBef>
                          <a:spcPts val="8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140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079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630"/>
                        </a:lnSpc>
                        <a:spcBef>
                          <a:spcPts val="85"/>
                        </a:spcBef>
                      </a:pP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PHE fingertips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profile,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Local Alcohol </a:t>
                      </a:r>
                      <a:r>
                        <a:rPr sz="550" spc="-5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Profiles </a:t>
                      </a:r>
                      <a:r>
                        <a:rPr sz="550" dirty="0">
                          <a:solidFill>
                            <a:srgbClr val="231F20"/>
                          </a:solidFill>
                          <a:latin typeface="Avenir-Book"/>
                          <a:cs typeface="Avenir-Book"/>
                        </a:rPr>
                        <a:t>for England</a:t>
                      </a:r>
                      <a:endParaRPr sz="550">
                        <a:latin typeface="Avenir-Book"/>
                        <a:cs typeface="Avenir-Book"/>
                      </a:endParaRPr>
                    </a:p>
                  </a:txBody>
                  <a:tcPr marL="0" marR="0" marT="10795" marB="0">
                    <a:solidFill>
                      <a:srgbClr val="DEEB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299" y="2873358"/>
            <a:ext cx="1878330" cy="487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solidFill>
                  <a:schemeClr val="bg1"/>
                </a:solidFill>
                <a:latin typeface="Avenir"/>
                <a:cs typeface="Avenir"/>
                <a:hlinkClick r:id="rId2"/>
              </a:rPr>
              <a:t>www.eastsussex.gov.uk</a:t>
            </a:r>
            <a:endParaRPr sz="1300" dirty="0">
              <a:solidFill>
                <a:schemeClr val="bg1"/>
              </a:solidFill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900" b="1" dirty="0">
                <a:solidFill>
                  <a:schemeClr val="bg1"/>
                </a:solidFill>
                <a:latin typeface="Avenir"/>
                <a:cs typeface="Avenir"/>
              </a:rPr>
              <a:t>EAST SUSSEX COUNTY</a:t>
            </a:r>
            <a:r>
              <a:rPr sz="900" b="1" spc="-100" dirty="0">
                <a:solidFill>
                  <a:schemeClr val="bg1"/>
                </a:solidFill>
                <a:latin typeface="Avenir"/>
                <a:cs typeface="Avenir"/>
              </a:rPr>
              <a:t> </a:t>
            </a:r>
            <a:r>
              <a:rPr sz="900" b="1" dirty="0">
                <a:solidFill>
                  <a:schemeClr val="bg1"/>
                </a:solidFill>
                <a:latin typeface="Avenir"/>
                <a:cs typeface="Avenir"/>
              </a:rPr>
              <a:t>COUNCIL</a:t>
            </a:r>
            <a:endParaRPr sz="900" dirty="0">
              <a:solidFill>
                <a:schemeClr val="bg1"/>
              </a:solidFill>
              <a:latin typeface="Avenir"/>
              <a:cs typeface="Aveni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299" y="3472798"/>
            <a:ext cx="580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Add</a:t>
            </a:r>
            <a:r>
              <a:rPr sz="900" b="1" spc="-20" dirty="0">
                <a:solidFill>
                  <a:srgbClr val="FFFFFF"/>
                </a:solidFill>
                <a:latin typeface="Avenir"/>
                <a:cs typeface="Avenir"/>
              </a:rPr>
              <a:t>r</a:t>
            </a: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ess:</a:t>
            </a:r>
            <a:endParaRPr sz="900" dirty="0">
              <a:latin typeface="Avenir"/>
              <a:cs typeface="Aveni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299" y="3884278"/>
            <a:ext cx="3092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Avenir"/>
                <a:cs typeface="Avenir"/>
              </a:rPr>
              <a:t>Tel:  </a:t>
            </a: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Fax:  </a:t>
            </a:r>
            <a:r>
              <a:rPr sz="900" b="1" spc="-20" dirty="0">
                <a:solidFill>
                  <a:srgbClr val="FFFFFF"/>
                </a:solidFill>
                <a:latin typeface="Avenir"/>
                <a:cs typeface="Avenir"/>
              </a:rPr>
              <a:t>W</a:t>
            </a: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eb:</a:t>
            </a:r>
            <a:endParaRPr sz="900">
              <a:latin typeface="Avenir"/>
              <a:cs typeface="Aveni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299" y="4432918"/>
            <a:ext cx="4987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If you would </a:t>
            </a:r>
            <a:r>
              <a:rPr sz="900" spc="-5" dirty="0">
                <a:solidFill>
                  <a:srgbClr val="FFFFFF"/>
                </a:solidFill>
                <a:latin typeface="Avenir-Book"/>
                <a:cs typeface="Avenir-Book"/>
              </a:rPr>
              <a:t>prefer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this information in an alternative format or language please phone Health</a:t>
            </a:r>
            <a:r>
              <a:rPr sz="900" spc="-4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and  Social </a:t>
            </a:r>
            <a:r>
              <a:rPr sz="900" spc="-5" dirty="0">
                <a:solidFill>
                  <a:srgbClr val="FFFFFF"/>
                </a:solidFill>
                <a:latin typeface="Avenir-Book"/>
                <a:cs typeface="Avenir-Book"/>
              </a:rPr>
              <a:t>Care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Connect on 0345 60 80</a:t>
            </a:r>
            <a:r>
              <a:rPr sz="900" spc="-5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191</a:t>
            </a:r>
            <a:endParaRPr sz="900" dirty="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PUBLISHED DECEMBER</a:t>
            </a:r>
            <a:r>
              <a:rPr sz="9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900" b="1" dirty="0">
                <a:solidFill>
                  <a:srgbClr val="FFFFFF"/>
                </a:solidFill>
                <a:latin typeface="Avenir"/>
                <a:cs typeface="Avenir"/>
              </a:rPr>
              <a:t>2018</a:t>
            </a:r>
            <a:endParaRPr sz="9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Cover and </a:t>
            </a:r>
            <a:r>
              <a:rPr sz="900" spc="-5" dirty="0">
                <a:solidFill>
                  <a:srgbClr val="FFFFFF"/>
                </a:solidFill>
                <a:latin typeface="Avenir-Book"/>
                <a:cs typeface="Avenir-Book"/>
              </a:rPr>
              <a:t>report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design by Rebecca Scambler:</a:t>
            </a:r>
            <a:r>
              <a:rPr sz="900" spc="-5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venir-Book"/>
                <a:cs typeface="Avenir-Book"/>
                <a:hlinkClick r:id="rId3"/>
              </a:rPr>
              <a:t>www.rebeccascambler.com</a:t>
            </a:r>
            <a:endParaRPr sz="900" dirty="0">
              <a:solidFill>
                <a:schemeClr val="bg1"/>
              </a:solidFill>
              <a:latin typeface="Avenir-Book"/>
              <a:cs typeface="Avenir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5499" y="3478848"/>
            <a:ext cx="1217930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COUNTY</a:t>
            </a:r>
            <a:r>
              <a:rPr sz="900" spc="-10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HALL</a:t>
            </a:r>
            <a:endParaRPr sz="900" dirty="0">
              <a:latin typeface="Avenir-Book"/>
              <a:cs typeface="Avenir-Book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ST</a:t>
            </a:r>
            <a:r>
              <a:rPr sz="900" spc="-5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ANNE’S</a:t>
            </a:r>
            <a:r>
              <a:rPr sz="900" spc="-5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CRESCENT  LEWES BN7 1UE  01273</a:t>
            </a:r>
            <a:r>
              <a:rPr sz="900" spc="-1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481932</a:t>
            </a:r>
            <a:endParaRPr sz="900" dirty="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01273</a:t>
            </a:r>
            <a:r>
              <a:rPr sz="900" spc="-100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900" dirty="0">
                <a:solidFill>
                  <a:srgbClr val="FFFFFF"/>
                </a:solidFill>
                <a:latin typeface="Avenir-Book"/>
                <a:cs typeface="Avenir-Book"/>
              </a:rPr>
              <a:t>481261</a:t>
            </a:r>
            <a:endParaRPr sz="900" dirty="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chemeClr val="bg1"/>
                </a:solidFill>
                <a:latin typeface="Avenir-Book"/>
                <a:cs typeface="Avenir-Book"/>
                <a:hlinkClick r:id="rId2"/>
              </a:rPr>
              <a:t>www.eastsussex.gov.uk</a:t>
            </a:r>
            <a:endParaRPr sz="900" dirty="0">
              <a:solidFill>
                <a:schemeClr val="bg1"/>
              </a:solidFill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88955" cy="5833745"/>
          </a:xfrm>
          <a:custGeom>
            <a:avLst/>
            <a:gdLst/>
            <a:ahLst/>
            <a:cxnLst/>
            <a:rect l="l" t="t" r="r" b="b"/>
            <a:pathLst>
              <a:path w="10688955" h="5833745">
                <a:moveTo>
                  <a:pt x="0" y="5833706"/>
                </a:moveTo>
                <a:lnTo>
                  <a:pt x="10688828" y="5833706"/>
                </a:lnTo>
                <a:lnTo>
                  <a:pt x="10688828" y="0"/>
                </a:lnTo>
                <a:lnTo>
                  <a:pt x="0" y="0"/>
                </a:lnTo>
                <a:lnTo>
                  <a:pt x="0" y="5833706"/>
                </a:lnTo>
                <a:close/>
              </a:path>
            </a:pathLst>
          </a:custGeom>
          <a:solidFill>
            <a:srgbClr val="5FB24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1358" y="7088123"/>
            <a:ext cx="431165" cy="472440"/>
          </a:xfrm>
          <a:custGeom>
            <a:avLst/>
            <a:gdLst/>
            <a:ahLst/>
            <a:cxnLst/>
            <a:rect l="l" t="t" r="r" b="b"/>
            <a:pathLst>
              <a:path w="431165" h="472440">
                <a:moveTo>
                  <a:pt x="0" y="471881"/>
                </a:moveTo>
                <a:lnTo>
                  <a:pt x="430644" y="471881"/>
                </a:lnTo>
                <a:lnTo>
                  <a:pt x="430644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23"/>
            <a:ext cx="792480" cy="472440"/>
          </a:xfrm>
          <a:custGeom>
            <a:avLst/>
            <a:gdLst/>
            <a:ahLst/>
            <a:cxnLst/>
            <a:rect l="l" t="t" r="r" b="b"/>
            <a:pathLst>
              <a:path w="792480" h="472440">
                <a:moveTo>
                  <a:pt x="0" y="471881"/>
                </a:moveTo>
                <a:lnTo>
                  <a:pt x="791997" y="471881"/>
                </a:lnTo>
                <a:lnTo>
                  <a:pt x="791997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997" y="7089940"/>
            <a:ext cx="9469755" cy="470534"/>
          </a:xfrm>
          <a:custGeom>
            <a:avLst/>
            <a:gdLst/>
            <a:ahLst/>
            <a:cxnLst/>
            <a:rect l="l" t="t" r="r" b="b"/>
            <a:pathLst>
              <a:path w="9469755" h="470534">
                <a:moveTo>
                  <a:pt x="0" y="470065"/>
                </a:moveTo>
                <a:lnTo>
                  <a:pt x="9469361" y="470065"/>
                </a:lnTo>
                <a:lnTo>
                  <a:pt x="9469361" y="0"/>
                </a:lnTo>
                <a:lnTo>
                  <a:pt x="0" y="0"/>
                </a:lnTo>
                <a:lnTo>
                  <a:pt x="0" y="470065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46900" y="7270714"/>
            <a:ext cx="332688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lang="en-GB" sz="700" spc="-65" dirty="0" smtClean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 smtClean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 dirty="0">
              <a:latin typeface="Lato"/>
              <a:cs typeface="La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687" y="7270762"/>
            <a:ext cx="944880" cy="289560"/>
          </a:xfrm>
          <a:custGeom>
            <a:avLst/>
            <a:gdLst/>
            <a:ahLst/>
            <a:cxnLst/>
            <a:rect l="l" t="t" r="r" b="b"/>
            <a:pathLst>
              <a:path w="944880" h="289559">
                <a:moveTo>
                  <a:pt x="0" y="289242"/>
                </a:moveTo>
                <a:lnTo>
                  <a:pt x="944600" y="289242"/>
                </a:lnTo>
                <a:lnTo>
                  <a:pt x="944600" y="0"/>
                </a:lnTo>
                <a:lnTo>
                  <a:pt x="0" y="0"/>
                </a:lnTo>
                <a:lnTo>
                  <a:pt x="0" y="289242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5FB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7989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58894" y="5558293"/>
            <a:ext cx="1833245" cy="1525270"/>
          </a:xfrm>
          <a:custGeom>
            <a:avLst/>
            <a:gdLst/>
            <a:ahLst/>
            <a:cxnLst/>
            <a:rect l="l" t="t" r="r" b="b"/>
            <a:pathLst>
              <a:path w="1833245" h="1525270">
                <a:moveTo>
                  <a:pt x="1833105" y="0"/>
                </a:moveTo>
                <a:lnTo>
                  <a:pt x="0" y="1524711"/>
                </a:lnTo>
                <a:lnTo>
                  <a:pt x="1833105" y="1524711"/>
                </a:lnTo>
                <a:lnTo>
                  <a:pt x="1833105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367795"/>
            <a:ext cx="7893050" cy="6068060"/>
          </a:xfrm>
          <a:custGeom>
            <a:avLst/>
            <a:gdLst/>
            <a:ahLst/>
            <a:cxnLst/>
            <a:rect l="l" t="t" r="r" b="b"/>
            <a:pathLst>
              <a:path w="7893050" h="6068059">
                <a:moveTo>
                  <a:pt x="7892996" y="0"/>
                </a:moveTo>
                <a:lnTo>
                  <a:pt x="0" y="0"/>
                </a:lnTo>
                <a:lnTo>
                  <a:pt x="0" y="6067717"/>
                </a:lnTo>
                <a:lnTo>
                  <a:pt x="827986" y="6067717"/>
                </a:lnTo>
                <a:lnTo>
                  <a:pt x="7892996" y="0"/>
                </a:lnTo>
                <a:close/>
              </a:path>
            </a:pathLst>
          </a:custGeom>
          <a:solidFill>
            <a:srgbClr val="5FB246">
              <a:alpha val="1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375283"/>
            <a:ext cx="5346065" cy="2675255"/>
          </a:xfrm>
          <a:custGeom>
            <a:avLst/>
            <a:gdLst/>
            <a:ahLst/>
            <a:cxnLst/>
            <a:rect l="l" t="t" r="r" b="b"/>
            <a:pathLst>
              <a:path w="5346065" h="2675254">
                <a:moveTo>
                  <a:pt x="0" y="2674721"/>
                </a:moveTo>
                <a:lnTo>
                  <a:pt x="5346001" y="2674721"/>
                </a:lnTo>
                <a:lnTo>
                  <a:pt x="5346001" y="0"/>
                </a:lnTo>
                <a:lnTo>
                  <a:pt x="0" y="0"/>
                </a:lnTo>
                <a:lnTo>
                  <a:pt x="0" y="2674721"/>
                </a:lnTo>
                <a:close/>
              </a:path>
            </a:pathLst>
          </a:custGeom>
          <a:solidFill>
            <a:srgbClr val="5FB246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44500" y="122373"/>
            <a:ext cx="581660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 EAST</a:t>
            </a:r>
            <a:r>
              <a:rPr spc="-180" dirty="0"/>
              <a:t> </a:t>
            </a:r>
            <a:r>
              <a:rPr spc="-5" dirty="0"/>
              <a:t>SUSSEX</a:t>
            </a:r>
          </a:p>
          <a:p>
            <a:pPr marL="12700">
              <a:lnSpc>
                <a:spcPct val="100000"/>
              </a:lnSpc>
            </a:pPr>
            <a:r>
              <a:rPr sz="2200" b="0" spc="-5" dirty="0">
                <a:latin typeface="Lato"/>
                <a:cs typeface="Lato"/>
              </a:rPr>
              <a:t>INTRODUCTION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369" y="1466703"/>
            <a:ext cx="4790441" cy="2503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This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report presents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a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profile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of the health and wellbeing of East  Sussex using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creative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infographics. It is intended to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provide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a  snapshot, rather than a complete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picture,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of the key factors that  determine our health and collective wellbeing. The indicators and  data included </a:t>
            </a:r>
            <a:r>
              <a:rPr sz="1200" spc="-10" dirty="0">
                <a:solidFill>
                  <a:srgbClr val="FFFFFF"/>
                </a:solidFill>
                <a:latin typeface="Avenir-Book"/>
                <a:cs typeface="Avenir-Book"/>
              </a:rPr>
              <a:t>are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highlights </a:t>
            </a:r>
            <a:r>
              <a:rPr sz="1200" spc="-10" dirty="0">
                <a:solidFill>
                  <a:srgbClr val="FFFFFF"/>
                </a:solidFill>
                <a:latin typeface="Avenir-Book"/>
                <a:cs typeface="Avenir-Book"/>
              </a:rPr>
              <a:t>from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numerous credible sources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of health  information.</a:t>
            </a:r>
            <a:endParaRPr sz="1200" dirty="0">
              <a:latin typeface="Avenir-Book"/>
              <a:cs typeface="Avenir-Book"/>
            </a:endParaRPr>
          </a:p>
          <a:p>
            <a:pPr marL="12700" marR="15113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report profile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includes both determinants of health (the things  that make us healthy or unhealthy) and health status (how healthy  or unhealthy we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are),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as well as information on how we use</a:t>
            </a:r>
            <a:r>
              <a:rPr sz="1200" spc="-75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services.  The aim of the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profile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is to stimulate discussion about health in our  communities, homes and workplaces; contribute to planning and  decision making; and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provide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a new way of 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presenting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health and  </a:t>
            </a:r>
            <a:r>
              <a:rPr sz="1200" spc="-10" dirty="0">
                <a:solidFill>
                  <a:srgbClr val="FFFFFF"/>
                </a:solidFill>
                <a:latin typeface="Avenir-Book"/>
                <a:cs typeface="Avenir-Book"/>
              </a:rPr>
              <a:t>care</a:t>
            </a:r>
            <a:r>
              <a:rPr sz="1200" spc="-5" dirty="0">
                <a:solidFill>
                  <a:srgbClr val="FFFFFF"/>
                </a:solidFill>
                <a:latin typeface="Avenir-Book"/>
                <a:cs typeface="Avenir-Book"/>
              </a:rPr>
              <a:t> </a:t>
            </a:r>
            <a:r>
              <a:rPr sz="1200" dirty="0">
                <a:solidFill>
                  <a:srgbClr val="FFFFFF"/>
                </a:solidFill>
                <a:latin typeface="Avenir-Book"/>
                <a:cs typeface="Avenir-Book"/>
              </a:rPr>
              <a:t>information.</a:t>
            </a:r>
            <a:endParaRPr sz="1200" dirty="0">
              <a:latin typeface="Avenir-Book"/>
              <a:cs typeface="Avenir-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1370" y="4163235"/>
            <a:ext cx="4790440" cy="275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56335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Some things to consider when using information in</a:t>
            </a:r>
            <a:r>
              <a:rPr sz="1100" b="1" spc="-85" dirty="0">
                <a:solidFill>
                  <a:srgbClr val="414042"/>
                </a:solidFill>
                <a:latin typeface="Avenir"/>
                <a:cs typeface="Avenir"/>
              </a:rPr>
              <a:t> </a:t>
            </a: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the  East Sussex</a:t>
            </a:r>
            <a:r>
              <a:rPr sz="1100" b="1" spc="-5" dirty="0">
                <a:solidFill>
                  <a:srgbClr val="414042"/>
                </a:solidFill>
                <a:latin typeface="Avenir"/>
                <a:cs typeface="Avenir"/>
              </a:rPr>
              <a:t> profile</a:t>
            </a:r>
            <a:endParaRPr sz="11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What indicators </a:t>
            </a:r>
            <a:r>
              <a:rPr sz="1100" b="1" spc="-10" dirty="0">
                <a:solidFill>
                  <a:srgbClr val="414042"/>
                </a:solidFill>
                <a:latin typeface="Avenir"/>
                <a:cs typeface="Avenir"/>
              </a:rPr>
              <a:t>are</a:t>
            </a:r>
            <a:r>
              <a:rPr sz="1100" b="1" spc="-5" dirty="0">
                <a:solidFill>
                  <a:srgbClr val="414042"/>
                </a:solidFill>
                <a:latin typeface="Avenir"/>
                <a:cs typeface="Avenir"/>
              </a:rPr>
              <a:t> </a:t>
            </a: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included?</a:t>
            </a:r>
            <a:endParaRPr sz="1100" dirty="0">
              <a:latin typeface="Avenir"/>
              <a:cs typeface="Avenir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Indicators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organised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into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three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sections: who we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are,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how healthy we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are,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and how we use our health and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care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services. Each section includes a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broad 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range of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relevant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topics. 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However,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each individual topic (e.g. physical</a:t>
            </a:r>
            <a:r>
              <a:rPr sz="1100" spc="-4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activity)  is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represented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by a single or small number of</a:t>
            </a:r>
            <a:r>
              <a:rPr sz="1100" spc="-1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indicators.</a:t>
            </a:r>
            <a:endParaRPr sz="1100" dirty="0">
              <a:latin typeface="Avenir-Light"/>
              <a:cs typeface="Avenir-Light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100" b="1" spc="-5" dirty="0">
                <a:solidFill>
                  <a:srgbClr val="414042"/>
                </a:solidFill>
                <a:latin typeface="Avenir"/>
                <a:cs typeface="Avenir"/>
              </a:rPr>
              <a:t>Where </a:t>
            </a:r>
            <a:r>
              <a:rPr sz="1100" b="1" dirty="0">
                <a:solidFill>
                  <a:srgbClr val="414042"/>
                </a:solidFill>
                <a:latin typeface="Avenir"/>
                <a:cs typeface="Avenir"/>
              </a:rPr>
              <a:t>does the indicator data come</a:t>
            </a:r>
            <a:r>
              <a:rPr sz="1100" b="1" spc="-10" dirty="0">
                <a:solidFill>
                  <a:srgbClr val="414042"/>
                </a:solidFill>
                <a:latin typeface="Avenir"/>
                <a:cs typeface="Avenir"/>
              </a:rPr>
              <a:t> </a:t>
            </a:r>
            <a:r>
              <a:rPr sz="1100" b="1" spc="-5" dirty="0">
                <a:solidFill>
                  <a:srgbClr val="414042"/>
                </a:solidFill>
                <a:latin typeface="Avenir"/>
                <a:cs typeface="Avenir"/>
              </a:rPr>
              <a:t>from?</a:t>
            </a:r>
            <a:endParaRPr sz="1100" dirty="0">
              <a:latin typeface="Avenir"/>
              <a:cs typeface="Avenir"/>
            </a:endParaRPr>
          </a:p>
          <a:p>
            <a:pPr marL="12700" marR="50165">
              <a:lnSpc>
                <a:spcPct val="100000"/>
              </a:lnSpc>
            </a:pP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indicator data in the East Sussex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profile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comes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from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a number of 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different sources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such as the Census, Public Health Outcomes Framework,  Hospital Episodes Statistics and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specific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community surveys. The year and 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source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of the indicator data </a:t>
            </a:r>
            <a:r>
              <a:rPr sz="1100" spc="-10" dirty="0">
                <a:solidFill>
                  <a:srgbClr val="414042"/>
                </a:solidFill>
                <a:latin typeface="Avenir-Light"/>
                <a:cs typeface="Avenir-Light"/>
              </a:rPr>
              <a:t>are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identified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in 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reference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section at the</a:t>
            </a:r>
            <a:r>
              <a:rPr sz="1100" spc="-20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end  of the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report.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Priority was given to data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sources where there were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national  comparators and/or 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reporting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the data by factors such as age, sex, and  geography was</a:t>
            </a:r>
            <a:r>
              <a:rPr sz="1100" spc="-5" dirty="0">
                <a:solidFill>
                  <a:srgbClr val="414042"/>
                </a:solidFill>
                <a:latin typeface="Avenir-Light"/>
                <a:cs typeface="Avenir-Light"/>
              </a:rPr>
              <a:t> </a:t>
            </a:r>
            <a:r>
              <a:rPr sz="1100" dirty="0">
                <a:solidFill>
                  <a:srgbClr val="414042"/>
                </a:solidFill>
                <a:latin typeface="Avenir-Light"/>
                <a:cs typeface="Avenir-Light"/>
              </a:rPr>
              <a:t>possible.</a:t>
            </a:r>
            <a:endParaRPr sz="1100" dirty="0">
              <a:latin typeface="Avenir-Light"/>
              <a:cs typeface="Avenir-Ligh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Why does indicator data </a:t>
            </a:r>
            <a:r>
              <a:rPr spc="-5" dirty="0"/>
              <a:t>from different sources differ?</a:t>
            </a:r>
          </a:p>
          <a:p>
            <a:pPr marL="12700" marR="177165">
              <a:lnSpc>
                <a:spcPct val="100000"/>
              </a:lnSpc>
            </a:pPr>
            <a:r>
              <a:rPr b="0" spc="-5" dirty="0">
                <a:latin typeface="Avenir-Light"/>
                <a:cs typeface="Avenir-Light"/>
              </a:rPr>
              <a:t>There </a:t>
            </a:r>
            <a:r>
              <a:rPr b="0" spc="-10" dirty="0">
                <a:latin typeface="Avenir-Light"/>
                <a:cs typeface="Avenir-Light"/>
              </a:rPr>
              <a:t>are </a:t>
            </a:r>
            <a:r>
              <a:rPr b="0" dirty="0">
                <a:latin typeface="Avenir-Light"/>
                <a:cs typeface="Avenir-Light"/>
              </a:rPr>
              <a:t>several </a:t>
            </a:r>
            <a:r>
              <a:rPr b="0" spc="-5" dirty="0">
                <a:latin typeface="Avenir-Light"/>
                <a:cs typeface="Avenir-Light"/>
              </a:rPr>
              <a:t>reasons </a:t>
            </a:r>
            <a:r>
              <a:rPr b="0" dirty="0">
                <a:latin typeface="Avenir-Light"/>
                <a:cs typeface="Avenir-Light"/>
              </a:rPr>
              <a:t>why the statistics </a:t>
            </a:r>
            <a:r>
              <a:rPr b="0" spc="-5" dirty="0">
                <a:latin typeface="Avenir-Light"/>
                <a:cs typeface="Avenir-Light"/>
              </a:rPr>
              <a:t>presented </a:t>
            </a:r>
            <a:r>
              <a:rPr b="0" dirty="0">
                <a:latin typeface="Avenir-Light"/>
                <a:cs typeface="Avenir-Light"/>
              </a:rPr>
              <a:t>in the </a:t>
            </a:r>
            <a:r>
              <a:rPr b="0" spc="-10" dirty="0">
                <a:latin typeface="Avenir-Light"/>
                <a:cs typeface="Avenir-Light"/>
              </a:rPr>
              <a:t>profile </a:t>
            </a:r>
            <a:r>
              <a:rPr b="0" dirty="0">
                <a:latin typeface="Avenir-Light"/>
                <a:cs typeface="Avenir-Light"/>
              </a:rPr>
              <a:t>may  </a:t>
            </a:r>
            <a:r>
              <a:rPr b="0" spc="-5" dirty="0">
                <a:latin typeface="Avenir-Light"/>
                <a:cs typeface="Avenir-Light"/>
              </a:rPr>
              <a:t>differ from </a:t>
            </a:r>
            <a:r>
              <a:rPr b="0" dirty="0">
                <a:latin typeface="Avenir-Light"/>
                <a:cs typeface="Avenir-Light"/>
              </a:rPr>
              <a:t>similar statistics generated </a:t>
            </a:r>
            <a:r>
              <a:rPr b="0" spc="-5" dirty="0">
                <a:latin typeface="Avenir-Light"/>
                <a:cs typeface="Avenir-Light"/>
              </a:rPr>
              <a:t>from </a:t>
            </a:r>
            <a:r>
              <a:rPr b="0" dirty="0">
                <a:latin typeface="Avenir-Light"/>
                <a:cs typeface="Avenir-Light"/>
              </a:rPr>
              <a:t>other data </a:t>
            </a:r>
            <a:r>
              <a:rPr b="0" spc="-5" dirty="0">
                <a:latin typeface="Avenir-Light"/>
                <a:cs typeface="Avenir-Light"/>
              </a:rPr>
              <a:t>sources. </a:t>
            </a:r>
            <a:r>
              <a:rPr b="0" dirty="0">
                <a:latin typeface="Avenir-Light"/>
                <a:cs typeface="Avenir-Light"/>
              </a:rPr>
              <a:t>Data that  was collected using </a:t>
            </a:r>
            <a:r>
              <a:rPr b="0" spc="-5" dirty="0">
                <a:latin typeface="Avenir-Light"/>
                <a:cs typeface="Avenir-Light"/>
              </a:rPr>
              <a:t>different </a:t>
            </a:r>
            <a:r>
              <a:rPr b="0" dirty="0">
                <a:latin typeface="Avenir-Light"/>
                <a:cs typeface="Avenir-Light"/>
              </a:rPr>
              <a:t>methodology will yield </a:t>
            </a:r>
            <a:r>
              <a:rPr b="0" spc="-5" dirty="0">
                <a:latin typeface="Avenir-Light"/>
                <a:cs typeface="Avenir-Light"/>
              </a:rPr>
              <a:t>different results. </a:t>
            </a:r>
            <a:r>
              <a:rPr b="0" dirty="0">
                <a:latin typeface="Avenir-Light"/>
                <a:cs typeface="Avenir-Light"/>
              </a:rPr>
              <a:t>This  is particularly true for data that has been </a:t>
            </a:r>
            <a:r>
              <a:rPr b="0" spc="-5" dirty="0">
                <a:latin typeface="Avenir-Light"/>
                <a:cs typeface="Avenir-Light"/>
              </a:rPr>
              <a:t>self-reported </a:t>
            </a:r>
            <a:r>
              <a:rPr b="0" dirty="0">
                <a:latin typeface="Avenir-Light"/>
                <a:cs typeface="Avenir-Light"/>
              </a:rPr>
              <a:t>versus data that</a:t>
            </a:r>
            <a:r>
              <a:rPr b="0" spc="-50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has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Avenir-Light"/>
                <a:cs typeface="Avenir-Light"/>
              </a:rPr>
              <a:t>been objectively </a:t>
            </a:r>
            <a:r>
              <a:rPr b="0" spc="-5" dirty="0">
                <a:latin typeface="Avenir-Light"/>
                <a:cs typeface="Avenir-Light"/>
              </a:rPr>
              <a:t>measured </a:t>
            </a:r>
            <a:r>
              <a:rPr b="0" dirty="0">
                <a:latin typeface="Avenir-Light"/>
                <a:cs typeface="Avenir-Light"/>
              </a:rPr>
              <a:t>(e.g. physical activity levels or height and</a:t>
            </a:r>
            <a:r>
              <a:rPr b="0" spc="-75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weight).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dirty="0"/>
              <a:t>Why </a:t>
            </a:r>
            <a:r>
              <a:rPr spc="-10" dirty="0"/>
              <a:t>are </a:t>
            </a:r>
            <a:r>
              <a:rPr dirty="0"/>
              <a:t>the statistics </a:t>
            </a:r>
            <a:r>
              <a:rPr spc="-5" dirty="0"/>
              <a:t>presented </a:t>
            </a:r>
            <a:r>
              <a:rPr dirty="0"/>
              <a:t>a few years old?</a:t>
            </a:r>
          </a:p>
          <a:p>
            <a:pPr marL="12700" marR="5080">
              <a:lnSpc>
                <a:spcPct val="100000"/>
              </a:lnSpc>
            </a:pPr>
            <a:r>
              <a:rPr b="0" dirty="0">
                <a:latin typeface="Avenir-Light"/>
                <a:cs typeface="Avenir-Light"/>
              </a:rPr>
              <a:t>The statistics </a:t>
            </a:r>
            <a:r>
              <a:rPr b="0" spc="-5" dirty="0">
                <a:latin typeface="Avenir-Light"/>
                <a:cs typeface="Avenir-Light"/>
              </a:rPr>
              <a:t>presented </a:t>
            </a:r>
            <a:r>
              <a:rPr b="0" dirty="0">
                <a:latin typeface="Avenir-Light"/>
                <a:cs typeface="Avenir-Light"/>
              </a:rPr>
              <a:t>in the health </a:t>
            </a:r>
            <a:r>
              <a:rPr b="0" spc="-10" dirty="0">
                <a:latin typeface="Avenir-Light"/>
                <a:cs typeface="Avenir-Light"/>
              </a:rPr>
              <a:t>profile are </a:t>
            </a:r>
            <a:r>
              <a:rPr b="0" dirty="0">
                <a:latin typeface="Avenir-Light"/>
                <a:cs typeface="Avenir-Light"/>
              </a:rPr>
              <a:t>based on the most </a:t>
            </a:r>
            <a:r>
              <a:rPr b="0" spc="-5" dirty="0">
                <a:latin typeface="Avenir-Light"/>
                <a:cs typeface="Avenir-Light"/>
              </a:rPr>
              <a:t>current  </a:t>
            </a:r>
            <a:r>
              <a:rPr b="0" dirty="0">
                <a:latin typeface="Avenir-Light"/>
                <a:cs typeface="Avenir-Light"/>
              </a:rPr>
              <a:t>data available at the time that the data was analysed. The data </a:t>
            </a:r>
            <a:r>
              <a:rPr b="0" spc="-5" dirty="0">
                <a:latin typeface="Avenir-Light"/>
                <a:cs typeface="Avenir-Light"/>
              </a:rPr>
              <a:t>sources </a:t>
            </a:r>
            <a:r>
              <a:rPr b="0" dirty="0">
                <a:latin typeface="Avenir-Light"/>
                <a:cs typeface="Avenir-Light"/>
              </a:rPr>
              <a:t>used  in the health </a:t>
            </a:r>
            <a:r>
              <a:rPr b="0" spc="-10" dirty="0">
                <a:latin typeface="Avenir-Light"/>
                <a:cs typeface="Avenir-Light"/>
              </a:rPr>
              <a:t>profile are </a:t>
            </a:r>
            <a:r>
              <a:rPr b="0" spc="-5" dirty="0">
                <a:latin typeface="Avenir-Light"/>
                <a:cs typeface="Avenir-Light"/>
              </a:rPr>
              <a:t>routinely </a:t>
            </a:r>
            <a:r>
              <a:rPr b="0" dirty="0">
                <a:latin typeface="Avenir-Light"/>
                <a:cs typeface="Avenir-Light"/>
              </a:rPr>
              <a:t>updated, </a:t>
            </a:r>
            <a:r>
              <a:rPr b="0" spc="-5" dirty="0">
                <a:latin typeface="Avenir-Light"/>
                <a:cs typeface="Avenir-Light"/>
              </a:rPr>
              <a:t>therefore </a:t>
            </a:r>
            <a:r>
              <a:rPr b="0" dirty="0">
                <a:latin typeface="Avenir-Light"/>
                <a:cs typeface="Avenir-Light"/>
              </a:rPr>
              <a:t>for some indicators, new  data may have become available </a:t>
            </a:r>
            <a:r>
              <a:rPr b="0" spc="-5" dirty="0">
                <a:latin typeface="Avenir-Light"/>
                <a:cs typeface="Avenir-Light"/>
              </a:rPr>
              <a:t>before </a:t>
            </a:r>
            <a:r>
              <a:rPr b="0" dirty="0">
                <a:latin typeface="Avenir-Light"/>
                <a:cs typeface="Avenir-Light"/>
              </a:rPr>
              <a:t>the </a:t>
            </a:r>
            <a:r>
              <a:rPr b="0" spc="-5" dirty="0">
                <a:latin typeface="Avenir-Light"/>
                <a:cs typeface="Avenir-Light"/>
              </a:rPr>
              <a:t>release </a:t>
            </a:r>
            <a:r>
              <a:rPr b="0" dirty="0">
                <a:latin typeface="Avenir-Light"/>
                <a:cs typeface="Avenir-Light"/>
              </a:rPr>
              <a:t>of the </a:t>
            </a:r>
            <a:r>
              <a:rPr b="0" spc="-5" dirty="0">
                <a:latin typeface="Avenir-Light"/>
                <a:cs typeface="Avenir-Light"/>
              </a:rPr>
              <a:t>profile. </a:t>
            </a:r>
            <a:r>
              <a:rPr b="0" spc="-15" dirty="0">
                <a:latin typeface="Avenir-Light"/>
                <a:cs typeface="Avenir-Light"/>
              </a:rPr>
              <a:t>However,  </a:t>
            </a:r>
            <a:r>
              <a:rPr b="0" dirty="0">
                <a:latin typeface="Avenir-Light"/>
                <a:cs typeface="Avenir-Light"/>
              </a:rPr>
              <a:t>population health issues change slowly over time and big changes </a:t>
            </a:r>
            <a:r>
              <a:rPr b="0" spc="-10" dirty="0">
                <a:latin typeface="Avenir-Light"/>
                <a:cs typeface="Avenir-Light"/>
              </a:rPr>
              <a:t>are </a:t>
            </a:r>
            <a:r>
              <a:rPr b="0" dirty="0">
                <a:latin typeface="Avenir-Light"/>
                <a:cs typeface="Avenir-Light"/>
              </a:rPr>
              <a:t>not  usually observed </a:t>
            </a:r>
            <a:r>
              <a:rPr b="0" spc="-5" dirty="0">
                <a:latin typeface="Avenir-Light"/>
                <a:cs typeface="Avenir-Light"/>
              </a:rPr>
              <a:t>from </a:t>
            </a:r>
            <a:r>
              <a:rPr b="0" dirty="0">
                <a:latin typeface="Avenir-Light"/>
                <a:cs typeface="Avenir-Light"/>
              </a:rPr>
              <a:t>one </a:t>
            </a:r>
            <a:r>
              <a:rPr b="0" spc="-5" dirty="0">
                <a:latin typeface="Avenir-Light"/>
                <a:cs typeface="Avenir-Light"/>
              </a:rPr>
              <a:t>release </a:t>
            </a:r>
            <a:r>
              <a:rPr b="0" dirty="0">
                <a:latin typeface="Avenir-Light"/>
                <a:cs typeface="Avenir-Light"/>
              </a:rPr>
              <a:t>to the next.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dirty="0"/>
              <a:t>What does statistical significance</a:t>
            </a:r>
            <a:r>
              <a:rPr spc="-10" dirty="0"/>
              <a:t> </a:t>
            </a:r>
            <a:r>
              <a:rPr dirty="0"/>
              <a:t>mean?</a:t>
            </a:r>
          </a:p>
          <a:p>
            <a:pPr marL="12700" marR="156210" algn="just">
              <a:lnSpc>
                <a:spcPct val="100000"/>
              </a:lnSpc>
            </a:pPr>
            <a:r>
              <a:rPr b="0" dirty="0">
                <a:latin typeface="Avenir-Light"/>
                <a:cs typeface="Avenir-Light"/>
              </a:rPr>
              <a:t>A statistically </a:t>
            </a:r>
            <a:r>
              <a:rPr b="0" spc="-5" dirty="0">
                <a:latin typeface="Avenir-Light"/>
                <a:cs typeface="Avenir-Light"/>
              </a:rPr>
              <a:t>significant result </a:t>
            </a:r>
            <a:r>
              <a:rPr b="0" dirty="0">
                <a:latin typeface="Avenir-Light"/>
                <a:cs typeface="Avenir-Light"/>
              </a:rPr>
              <a:t>is one that is not likely due to chance. When  </a:t>
            </a:r>
            <a:r>
              <a:rPr b="0" spc="-5" dirty="0">
                <a:latin typeface="Avenir-Light"/>
                <a:cs typeface="Avenir-Light"/>
              </a:rPr>
              <a:t>results </a:t>
            </a:r>
            <a:r>
              <a:rPr b="0" spc="-10" dirty="0">
                <a:latin typeface="Avenir-Light"/>
                <a:cs typeface="Avenir-Light"/>
              </a:rPr>
              <a:t>are </a:t>
            </a:r>
            <a:r>
              <a:rPr b="0" dirty="0">
                <a:latin typeface="Avenir-Light"/>
                <a:cs typeface="Avenir-Light"/>
              </a:rPr>
              <a:t>not statistically </a:t>
            </a:r>
            <a:r>
              <a:rPr b="0" spc="-5" dirty="0">
                <a:latin typeface="Avenir-Light"/>
                <a:cs typeface="Avenir-Light"/>
              </a:rPr>
              <a:t>significant, </a:t>
            </a:r>
            <a:r>
              <a:rPr b="0" dirty="0">
                <a:latin typeface="Avenir-Light"/>
                <a:cs typeface="Avenir-Light"/>
              </a:rPr>
              <a:t>the possibility of the </a:t>
            </a:r>
            <a:r>
              <a:rPr b="0" spc="-5" dirty="0">
                <a:latin typeface="Avenir-Light"/>
                <a:cs typeface="Avenir-Light"/>
              </a:rPr>
              <a:t>result </a:t>
            </a:r>
            <a:r>
              <a:rPr b="0" dirty="0">
                <a:latin typeface="Avenir-Light"/>
                <a:cs typeface="Avenir-Light"/>
              </a:rPr>
              <a:t>being due  to chance cannot be ruled</a:t>
            </a:r>
            <a:r>
              <a:rPr b="0" spc="-10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out.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dirty="0"/>
              <a:t>What is an </a:t>
            </a:r>
            <a:r>
              <a:rPr spc="-5" dirty="0"/>
              <a:t>age-standardised </a:t>
            </a:r>
            <a:r>
              <a:rPr dirty="0"/>
              <a:t>rate?</a:t>
            </a:r>
          </a:p>
          <a:p>
            <a:pPr marL="12700" marR="234315">
              <a:lnSpc>
                <a:spcPct val="100000"/>
              </a:lnSpc>
            </a:pPr>
            <a:r>
              <a:rPr b="0" dirty="0">
                <a:latin typeface="Avenir-Light"/>
                <a:cs typeface="Avenir-Light"/>
              </a:rPr>
              <a:t>An </a:t>
            </a:r>
            <a:r>
              <a:rPr b="0" spc="-5" dirty="0">
                <a:latin typeface="Avenir-Light"/>
                <a:cs typeface="Avenir-Light"/>
              </a:rPr>
              <a:t>age-standardised </a:t>
            </a:r>
            <a:r>
              <a:rPr b="0" dirty="0">
                <a:latin typeface="Avenir-Light"/>
                <a:cs typeface="Avenir-Light"/>
              </a:rPr>
              <a:t>rate is a rate that has been adjusted to </a:t>
            </a:r>
            <a:r>
              <a:rPr b="0" spc="-5" dirty="0">
                <a:latin typeface="Avenir-Light"/>
                <a:cs typeface="Avenir-Light"/>
              </a:rPr>
              <a:t>remove </a:t>
            </a:r>
            <a:r>
              <a:rPr b="0" dirty="0">
                <a:latin typeface="Avenir-Light"/>
                <a:cs typeface="Avenir-Light"/>
              </a:rPr>
              <a:t>the  </a:t>
            </a:r>
            <a:r>
              <a:rPr b="0" spc="-5" dirty="0">
                <a:latin typeface="Avenir-Light"/>
                <a:cs typeface="Avenir-Light"/>
              </a:rPr>
              <a:t>effect </a:t>
            </a:r>
            <a:r>
              <a:rPr b="0" dirty="0">
                <a:latin typeface="Avenir-Light"/>
                <a:cs typeface="Avenir-Light"/>
              </a:rPr>
              <a:t>of age so that </a:t>
            </a:r>
            <a:r>
              <a:rPr b="0" spc="-5" dirty="0">
                <a:latin typeface="Avenir-Light"/>
                <a:cs typeface="Avenir-Light"/>
              </a:rPr>
              <a:t>groups </a:t>
            </a:r>
            <a:r>
              <a:rPr b="0" dirty="0">
                <a:latin typeface="Avenir-Light"/>
                <a:cs typeface="Avenir-Light"/>
              </a:rPr>
              <a:t>(e.g. males and females, local authorities)  with </a:t>
            </a:r>
            <a:r>
              <a:rPr b="0" spc="-5" dirty="0">
                <a:latin typeface="Avenir-Light"/>
                <a:cs typeface="Avenir-Light"/>
              </a:rPr>
              <a:t>different </a:t>
            </a:r>
            <a:r>
              <a:rPr b="0" dirty="0">
                <a:latin typeface="Avenir-Light"/>
                <a:cs typeface="Avenir-Light"/>
              </a:rPr>
              <a:t>age distributions can be </a:t>
            </a:r>
            <a:r>
              <a:rPr b="0" spc="-5" dirty="0">
                <a:latin typeface="Avenir-Light"/>
                <a:cs typeface="Avenir-Light"/>
              </a:rPr>
              <a:t>compared. </a:t>
            </a:r>
            <a:r>
              <a:rPr b="0" dirty="0">
                <a:latin typeface="Avenir-Light"/>
                <a:cs typeface="Avenir-Light"/>
              </a:rPr>
              <a:t>When </a:t>
            </a:r>
            <a:r>
              <a:rPr b="0" spc="-5" dirty="0">
                <a:latin typeface="Avenir-Light"/>
                <a:cs typeface="Avenir-Light"/>
              </a:rPr>
              <a:t>interpreting</a:t>
            </a:r>
            <a:r>
              <a:rPr b="0" spc="-20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age-</a:t>
            </a:r>
          </a:p>
          <a:p>
            <a:pPr marL="12700" marR="43815">
              <a:lnSpc>
                <a:spcPct val="100000"/>
              </a:lnSpc>
            </a:pPr>
            <a:r>
              <a:rPr b="0" spc="-5" dirty="0">
                <a:latin typeface="Avenir-Light"/>
                <a:cs typeface="Avenir-Light"/>
              </a:rPr>
              <a:t>standardised </a:t>
            </a:r>
            <a:r>
              <a:rPr b="0" dirty="0">
                <a:latin typeface="Avenir-Light"/>
                <a:cs typeface="Avenir-Light"/>
              </a:rPr>
              <a:t>rates, the focus should be on the </a:t>
            </a:r>
            <a:r>
              <a:rPr b="0" spc="-5" dirty="0">
                <a:latin typeface="Avenir-Light"/>
                <a:cs typeface="Avenir-Light"/>
              </a:rPr>
              <a:t>trend </a:t>
            </a:r>
            <a:r>
              <a:rPr b="0" dirty="0">
                <a:latin typeface="Avenir-Light"/>
                <a:cs typeface="Avenir-Light"/>
              </a:rPr>
              <a:t>(e.g. East Sussex</a:t>
            </a:r>
            <a:r>
              <a:rPr b="0" spc="-45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higher  than England) rather than the value of the</a:t>
            </a:r>
            <a:r>
              <a:rPr b="0" spc="-15" dirty="0">
                <a:latin typeface="Avenir-Light"/>
                <a:cs typeface="Avenir-Light"/>
              </a:rPr>
              <a:t> </a:t>
            </a:r>
            <a:r>
              <a:rPr b="0" dirty="0">
                <a:latin typeface="Avenir-Light"/>
                <a:cs typeface="Avenir-Light"/>
              </a:rPr>
              <a:t>rate.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dirty="0"/>
              <a:t>What </a:t>
            </a:r>
            <a:r>
              <a:rPr spc="-10" dirty="0"/>
              <a:t>are </a:t>
            </a:r>
            <a:r>
              <a:rPr dirty="0"/>
              <a:t>income</a:t>
            </a:r>
            <a:r>
              <a:rPr spc="5" dirty="0"/>
              <a:t> </a:t>
            </a:r>
            <a:r>
              <a:rPr dirty="0"/>
              <a:t>quintiles?</a:t>
            </a:r>
          </a:p>
          <a:p>
            <a:pPr marL="12700" marR="285115">
              <a:lnSpc>
                <a:spcPct val="100000"/>
              </a:lnSpc>
            </a:pPr>
            <a:r>
              <a:rPr b="0" dirty="0">
                <a:latin typeface="Avenir-Light"/>
                <a:cs typeface="Avenir-Light"/>
              </a:rPr>
              <a:t>Income quintiles </a:t>
            </a:r>
            <a:r>
              <a:rPr b="0" spc="-5" dirty="0">
                <a:latin typeface="Avenir-Light"/>
                <a:cs typeface="Avenir-Light"/>
              </a:rPr>
              <a:t>refer </a:t>
            </a:r>
            <a:r>
              <a:rPr b="0" dirty="0">
                <a:latin typeface="Avenir-Light"/>
                <a:cs typeface="Avenir-Light"/>
              </a:rPr>
              <a:t>to data on income that has been divided into </a:t>
            </a:r>
            <a:r>
              <a:rPr b="0" spc="-5" dirty="0">
                <a:latin typeface="Avenir-Light"/>
                <a:cs typeface="Avenir-Light"/>
              </a:rPr>
              <a:t>five  </a:t>
            </a:r>
            <a:r>
              <a:rPr b="0" dirty="0">
                <a:latin typeface="Avenir-Light"/>
                <a:cs typeface="Avenir-Light"/>
              </a:rPr>
              <a:t>equally sized </a:t>
            </a:r>
            <a:r>
              <a:rPr b="0" spc="-5" dirty="0">
                <a:latin typeface="Avenir-Light"/>
                <a:cs typeface="Avenir-Light"/>
              </a:rPr>
              <a:t>groups. </a:t>
            </a:r>
            <a:r>
              <a:rPr b="0" dirty="0">
                <a:latin typeface="Avenir-Light"/>
                <a:cs typeface="Avenir-Light"/>
              </a:rPr>
              <a:t>In the </a:t>
            </a:r>
            <a:r>
              <a:rPr b="0" spc="-5" dirty="0">
                <a:latin typeface="Avenir-Light"/>
                <a:cs typeface="Avenir-Light"/>
              </a:rPr>
              <a:t>profile, </a:t>
            </a:r>
            <a:r>
              <a:rPr b="0" dirty="0">
                <a:latin typeface="Avenir-Light"/>
                <a:cs typeface="Avenir-Light"/>
              </a:rPr>
              <a:t>comparisons for a given indicator</a:t>
            </a:r>
            <a:r>
              <a:rPr b="0" spc="-65" dirty="0">
                <a:latin typeface="Avenir-Light"/>
                <a:cs typeface="Avenir-Light"/>
              </a:rPr>
              <a:t> </a:t>
            </a:r>
            <a:r>
              <a:rPr b="0" spc="-10" dirty="0">
                <a:latin typeface="Avenir-Light"/>
                <a:cs typeface="Avenir-Light"/>
              </a:rPr>
              <a:t>are  </a:t>
            </a:r>
            <a:r>
              <a:rPr b="0" dirty="0">
                <a:latin typeface="Avenir-Light"/>
                <a:cs typeface="Avenir-Light"/>
              </a:rPr>
              <a:t>made </a:t>
            </a:r>
            <a:r>
              <a:rPr b="0" spc="-5" dirty="0">
                <a:latin typeface="Avenir-Light"/>
                <a:cs typeface="Avenir-Light"/>
              </a:rPr>
              <a:t>across </a:t>
            </a:r>
            <a:r>
              <a:rPr b="0" dirty="0">
                <a:latin typeface="Avenir-Light"/>
                <a:cs typeface="Avenir-Light"/>
              </a:rPr>
              <a:t>these income </a:t>
            </a:r>
            <a:r>
              <a:rPr b="0" spc="-5" dirty="0">
                <a:latin typeface="Avenir-Light"/>
                <a:cs typeface="Avenir-Light"/>
              </a:rPr>
              <a:t>groups.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3838" y="7228333"/>
            <a:ext cx="80010" cy="190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5" y="1251254"/>
            <a:ext cx="10688955" cy="5833745"/>
          </a:xfrm>
          <a:custGeom>
            <a:avLst/>
            <a:gdLst/>
            <a:ahLst/>
            <a:cxnLst/>
            <a:rect l="l" t="t" r="r" b="b"/>
            <a:pathLst>
              <a:path w="10688955" h="5833745">
                <a:moveTo>
                  <a:pt x="0" y="5833706"/>
                </a:moveTo>
                <a:lnTo>
                  <a:pt x="10688828" y="5833706"/>
                </a:lnTo>
                <a:lnTo>
                  <a:pt x="10688828" y="0"/>
                </a:lnTo>
                <a:lnTo>
                  <a:pt x="0" y="0"/>
                </a:lnTo>
                <a:lnTo>
                  <a:pt x="0" y="5833706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88123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81"/>
                </a:moveTo>
                <a:lnTo>
                  <a:pt x="10692003" y="471881"/>
                </a:lnTo>
                <a:lnTo>
                  <a:pt x="10692003" y="0"/>
                </a:lnTo>
                <a:lnTo>
                  <a:pt x="0" y="0"/>
                </a:lnTo>
                <a:lnTo>
                  <a:pt x="0" y="471881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411138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9198" y="1512277"/>
            <a:ext cx="2909570" cy="1341120"/>
          </a:xfrm>
          <a:custGeom>
            <a:avLst/>
            <a:gdLst/>
            <a:ahLst/>
            <a:cxnLst/>
            <a:rect l="l" t="t" r="r" b="b"/>
            <a:pathLst>
              <a:path w="2909570" h="1341120">
                <a:moveTo>
                  <a:pt x="0" y="1340726"/>
                </a:moveTo>
                <a:lnTo>
                  <a:pt x="2909392" y="1340726"/>
                </a:lnTo>
                <a:lnTo>
                  <a:pt x="2909392" y="0"/>
                </a:lnTo>
                <a:lnTo>
                  <a:pt x="0" y="0"/>
                </a:lnTo>
                <a:lnTo>
                  <a:pt x="0" y="1340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9199" y="151227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404059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9198" y="3011881"/>
            <a:ext cx="2909570" cy="1798320"/>
          </a:xfrm>
          <a:custGeom>
            <a:avLst/>
            <a:gdLst/>
            <a:ahLst/>
            <a:cxnLst/>
            <a:rect l="l" t="t" r="r" b="b"/>
            <a:pathLst>
              <a:path w="2909570" h="1798320">
                <a:moveTo>
                  <a:pt x="0" y="1798142"/>
                </a:moveTo>
                <a:lnTo>
                  <a:pt x="2909392" y="1798142"/>
                </a:lnTo>
                <a:lnTo>
                  <a:pt x="2909392" y="0"/>
                </a:lnTo>
                <a:lnTo>
                  <a:pt x="0" y="0"/>
                </a:lnTo>
                <a:lnTo>
                  <a:pt x="0" y="17981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198" y="4976748"/>
            <a:ext cx="2909570" cy="1854835"/>
          </a:xfrm>
          <a:custGeom>
            <a:avLst/>
            <a:gdLst/>
            <a:ahLst/>
            <a:cxnLst/>
            <a:rect l="l" t="t" r="r" b="b"/>
            <a:pathLst>
              <a:path w="2909570" h="1854834">
                <a:moveTo>
                  <a:pt x="0" y="1854250"/>
                </a:moveTo>
                <a:lnTo>
                  <a:pt x="2909392" y="1854250"/>
                </a:lnTo>
                <a:lnTo>
                  <a:pt x="2909392" y="0"/>
                </a:lnTo>
                <a:lnTo>
                  <a:pt x="0" y="0"/>
                </a:lnTo>
                <a:lnTo>
                  <a:pt x="0" y="1854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8003" y="4976748"/>
            <a:ext cx="2909570" cy="359410"/>
          </a:xfrm>
          <a:custGeom>
            <a:avLst/>
            <a:gdLst/>
            <a:ahLst/>
            <a:cxnLst/>
            <a:rect l="l" t="t" r="r" b="b"/>
            <a:pathLst>
              <a:path w="2909570" h="359410">
                <a:moveTo>
                  <a:pt x="0" y="358863"/>
                </a:moveTo>
                <a:lnTo>
                  <a:pt x="2909392" y="358863"/>
                </a:lnTo>
                <a:lnTo>
                  <a:pt x="2909392" y="0"/>
                </a:lnTo>
                <a:lnTo>
                  <a:pt x="0" y="0"/>
                </a:lnTo>
                <a:lnTo>
                  <a:pt x="0" y="358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607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64703" y="138679"/>
            <a:ext cx="3594147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65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dirty="0">
                <a:latin typeface="Lato"/>
                <a:cs typeface="Lato"/>
              </a:rPr>
              <a:t>ABOUT </a:t>
            </a:r>
            <a:r>
              <a:rPr sz="2200" b="0" spc="-5" dirty="0">
                <a:latin typeface="Lato"/>
                <a:cs typeface="Lato"/>
              </a:rPr>
              <a:t>EAST</a:t>
            </a:r>
            <a:r>
              <a:rPr sz="2200" b="0" spc="-215" dirty="0">
                <a:latin typeface="Lato"/>
                <a:cs typeface="Lato"/>
              </a:rPr>
              <a:t> </a:t>
            </a:r>
            <a:r>
              <a:rPr sz="2200" b="0" spc="-5" dirty="0">
                <a:latin typeface="Lato"/>
                <a:cs typeface="Lato"/>
              </a:rPr>
              <a:t>SUSSEX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0942" y="1509623"/>
            <a:ext cx="6012180" cy="3300729"/>
          </a:xfrm>
          <a:custGeom>
            <a:avLst/>
            <a:gdLst/>
            <a:ahLst/>
            <a:cxnLst/>
            <a:rect l="l" t="t" r="r" b="b"/>
            <a:pathLst>
              <a:path w="6012180" h="3300729">
                <a:moveTo>
                  <a:pt x="0" y="3300399"/>
                </a:moveTo>
                <a:lnTo>
                  <a:pt x="6011595" y="3300399"/>
                </a:lnTo>
                <a:lnTo>
                  <a:pt x="6011595" y="0"/>
                </a:lnTo>
                <a:lnTo>
                  <a:pt x="0" y="0"/>
                </a:lnTo>
                <a:lnTo>
                  <a:pt x="0" y="3300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5799" y="4976748"/>
            <a:ext cx="2907030" cy="1848485"/>
          </a:xfrm>
          <a:custGeom>
            <a:avLst/>
            <a:gdLst/>
            <a:ahLst/>
            <a:cxnLst/>
            <a:rect l="l" t="t" r="r" b="b"/>
            <a:pathLst>
              <a:path w="2907029" h="1848484">
                <a:moveTo>
                  <a:pt x="0" y="1848192"/>
                </a:moveTo>
                <a:lnTo>
                  <a:pt x="2906737" y="1848192"/>
                </a:lnTo>
                <a:lnTo>
                  <a:pt x="2906737" y="0"/>
                </a:lnTo>
                <a:lnTo>
                  <a:pt x="0" y="0"/>
                </a:lnTo>
                <a:lnTo>
                  <a:pt x="0" y="1848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9199" y="3011887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9199" y="497675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90648" y="497675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85799" y="497675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058850" y="5050365"/>
            <a:ext cx="121429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WHERE WE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LIVE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61050" y="4996365"/>
            <a:ext cx="2444534" cy="2667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4.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DEPRIVATION,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INDEX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MULTIPLE  DEPRIVATION,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99198" y="3033409"/>
            <a:ext cx="2909570" cy="21608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605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WE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ARE CHANGING</a:t>
            </a:r>
            <a:r>
              <a:rPr sz="900" spc="-5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(2017</a:t>
            </a:r>
            <a:r>
              <a:rPr sz="900" spc="-5" dirty="0" smtClean="0">
                <a:solidFill>
                  <a:srgbClr val="FFFFFF"/>
                </a:solidFill>
                <a:latin typeface="Lato"/>
                <a:cs typeface="Lato"/>
              </a:rPr>
              <a:t>)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879000" y="1514688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3880942" y="1534304"/>
            <a:ext cx="6012180" cy="436017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9385" marR="395351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HEALTH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LOCAL</a:t>
            </a:r>
            <a:r>
              <a:rPr sz="900" spc="-1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AUTHORITY  GEOGRAPHIES</a:t>
            </a:r>
            <a:endParaRPr sz="900" dirty="0">
              <a:latin typeface="Lato"/>
              <a:cs typeface="Lato"/>
            </a:endParaRPr>
          </a:p>
          <a:p>
            <a:pPr>
              <a:lnSpc>
                <a:spcPct val="100000"/>
              </a:lnSpc>
            </a:pP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99198" y="1525848"/>
            <a:ext cx="2909570" cy="21800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62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OUR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 smtClean="0">
                <a:solidFill>
                  <a:srgbClr val="FFFFFF"/>
                </a:solidFill>
                <a:latin typeface="Lato"/>
                <a:cs typeface="Lato"/>
              </a:rPr>
              <a:t>POPULATION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890645" y="5335613"/>
            <a:ext cx="2891790" cy="1471930"/>
          </a:xfrm>
          <a:custGeom>
            <a:avLst/>
            <a:gdLst/>
            <a:ahLst/>
            <a:cxnLst/>
            <a:rect l="l" t="t" r="r" b="b"/>
            <a:pathLst>
              <a:path w="2891790" h="1471929">
                <a:moveTo>
                  <a:pt x="0" y="1471320"/>
                </a:moveTo>
                <a:lnTo>
                  <a:pt x="2891510" y="1471320"/>
                </a:lnTo>
                <a:lnTo>
                  <a:pt x="2891510" y="0"/>
                </a:lnTo>
                <a:lnTo>
                  <a:pt x="0" y="0"/>
                </a:lnTo>
                <a:lnTo>
                  <a:pt x="0" y="1471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6985799" y="5041365"/>
            <a:ext cx="29070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OUR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COUNTY</a:t>
            </a:r>
            <a:endParaRPr sz="900" dirty="0">
              <a:latin typeface="Lato"/>
              <a:cs typeface="Lato"/>
            </a:endParaRPr>
          </a:p>
          <a:p>
            <a:pPr>
              <a:lnSpc>
                <a:spcPct val="100000"/>
              </a:lnSpc>
            </a:pPr>
            <a:endParaRPr sz="1100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" y="1855558"/>
            <a:ext cx="2703574" cy="88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91" y="1855558"/>
            <a:ext cx="4939763" cy="27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0" y="3396044"/>
            <a:ext cx="2590612" cy="130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8" y="5395577"/>
            <a:ext cx="2690355" cy="13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5" y="5395577"/>
            <a:ext cx="2672458" cy="12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76" y="5361966"/>
            <a:ext cx="2233279" cy="14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89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6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480051" y="141531"/>
            <a:ext cx="660476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35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40" dirty="0">
                <a:latin typeface="Lato"/>
                <a:cs typeface="Lato"/>
              </a:rPr>
              <a:t>HEALTH </a:t>
            </a:r>
            <a:r>
              <a:rPr sz="2200" b="0" dirty="0">
                <a:latin typeface="Lato"/>
                <a:cs typeface="Lato"/>
              </a:rPr>
              <a:t>AND CARE</a:t>
            </a:r>
            <a:r>
              <a:rPr sz="2200" b="0" spc="-105" dirty="0">
                <a:latin typeface="Lato"/>
                <a:cs typeface="Lato"/>
              </a:rPr>
              <a:t> </a:t>
            </a:r>
            <a:r>
              <a:rPr sz="2200" b="0" spc="-20" dirty="0">
                <a:latin typeface="Lato"/>
                <a:cs typeface="Lato"/>
              </a:rPr>
              <a:t>ORGANISATIONS</a:t>
            </a:r>
            <a:endParaRPr sz="2200" dirty="0">
              <a:latin typeface="Lato"/>
              <a:cs typeface="Lat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5" y="1419224"/>
            <a:ext cx="8839200" cy="54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1138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34808"/>
            <a:ext cx="25450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220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10" dirty="0">
                <a:latin typeface="Lato"/>
                <a:cs typeface="Lato"/>
              </a:rPr>
              <a:t>PEOPLE</a:t>
            </a:r>
            <a:endParaRPr sz="22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4194" y="1529156"/>
            <a:ext cx="2788285" cy="2559050"/>
          </a:xfrm>
          <a:custGeom>
            <a:avLst/>
            <a:gdLst/>
            <a:ahLst/>
            <a:cxnLst/>
            <a:rect l="l" t="t" r="r" b="b"/>
            <a:pathLst>
              <a:path w="2788285" h="2559050">
                <a:moveTo>
                  <a:pt x="0" y="2558999"/>
                </a:moveTo>
                <a:lnTo>
                  <a:pt x="2787878" y="2558999"/>
                </a:lnTo>
                <a:lnTo>
                  <a:pt x="2787878" y="0"/>
                </a:lnTo>
                <a:lnTo>
                  <a:pt x="0" y="0"/>
                </a:lnTo>
                <a:lnTo>
                  <a:pt x="0" y="255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4199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6050" y="1612781"/>
            <a:ext cx="1033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8.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ETHNICITY,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8595" y="1527009"/>
            <a:ext cx="3017520" cy="2559050"/>
          </a:xfrm>
          <a:custGeom>
            <a:avLst/>
            <a:gdLst/>
            <a:ahLst/>
            <a:cxnLst/>
            <a:rect l="l" t="t" r="r" b="b"/>
            <a:pathLst>
              <a:path w="3017520" h="2559050">
                <a:moveTo>
                  <a:pt x="0" y="2558999"/>
                </a:moveTo>
                <a:lnTo>
                  <a:pt x="3017405" y="2558999"/>
                </a:lnTo>
                <a:lnTo>
                  <a:pt x="3017405" y="0"/>
                </a:lnTo>
                <a:lnTo>
                  <a:pt x="0" y="0"/>
                </a:lnTo>
                <a:lnTo>
                  <a:pt x="0" y="255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8591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0441" y="1549782"/>
            <a:ext cx="206057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9.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POPULATION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STRUCTURE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PREDICTED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CHANGE</a:t>
            </a:r>
            <a:endParaRPr sz="90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81799" y="1527009"/>
            <a:ext cx="2909570" cy="3151505"/>
          </a:xfrm>
          <a:custGeom>
            <a:avLst/>
            <a:gdLst/>
            <a:ahLst/>
            <a:cxnLst/>
            <a:rect l="l" t="t" r="r" b="b"/>
            <a:pathLst>
              <a:path w="2909570" h="3151504">
                <a:moveTo>
                  <a:pt x="0" y="3151339"/>
                </a:moveTo>
                <a:lnTo>
                  <a:pt x="2909392" y="3151339"/>
                </a:lnTo>
                <a:lnTo>
                  <a:pt x="2909392" y="0"/>
                </a:lnTo>
                <a:lnTo>
                  <a:pt x="0" y="0"/>
                </a:lnTo>
                <a:lnTo>
                  <a:pt x="0" y="3151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1797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81799" y="1549782"/>
            <a:ext cx="3236640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61290" marR="91376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10.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LONG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TERM LIMITING</a:t>
            </a:r>
            <a:r>
              <a:rPr sz="900" spc="-9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ILLNESS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OR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DISABILITY,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4194" y="4253458"/>
            <a:ext cx="1796414" cy="2566670"/>
          </a:xfrm>
          <a:custGeom>
            <a:avLst/>
            <a:gdLst/>
            <a:ahLst/>
            <a:cxnLst/>
            <a:rect l="l" t="t" r="r" b="b"/>
            <a:pathLst>
              <a:path w="1796414" h="2566670">
                <a:moveTo>
                  <a:pt x="0" y="2566606"/>
                </a:moveTo>
                <a:lnTo>
                  <a:pt x="1796249" y="2566606"/>
                </a:lnTo>
                <a:lnTo>
                  <a:pt x="1796249" y="0"/>
                </a:lnTo>
                <a:lnTo>
                  <a:pt x="0" y="0"/>
                </a:lnTo>
                <a:lnTo>
                  <a:pt x="0" y="2566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4199" y="4253466"/>
            <a:ext cx="1791970" cy="323215"/>
          </a:xfrm>
          <a:custGeom>
            <a:avLst/>
            <a:gdLst/>
            <a:ahLst/>
            <a:cxnLst/>
            <a:rect l="l" t="t" r="r" b="b"/>
            <a:pathLst>
              <a:path w="1791970" h="323214">
                <a:moveTo>
                  <a:pt x="1791893" y="0"/>
                </a:moveTo>
                <a:lnTo>
                  <a:pt x="0" y="0"/>
                </a:lnTo>
                <a:lnTo>
                  <a:pt x="0" y="322884"/>
                </a:lnTo>
                <a:lnTo>
                  <a:pt x="1496110" y="322884"/>
                </a:lnTo>
                <a:lnTo>
                  <a:pt x="1791893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05595" y="4253458"/>
            <a:ext cx="4010660" cy="2566670"/>
          </a:xfrm>
          <a:custGeom>
            <a:avLst/>
            <a:gdLst/>
            <a:ahLst/>
            <a:cxnLst/>
            <a:rect l="l" t="t" r="r" b="b"/>
            <a:pathLst>
              <a:path w="4010659" h="2566670">
                <a:moveTo>
                  <a:pt x="0" y="2566606"/>
                </a:moveTo>
                <a:lnTo>
                  <a:pt x="4010405" y="2566606"/>
                </a:lnTo>
                <a:lnTo>
                  <a:pt x="4010405" y="0"/>
                </a:lnTo>
                <a:lnTo>
                  <a:pt x="0" y="0"/>
                </a:lnTo>
                <a:lnTo>
                  <a:pt x="0" y="2566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05591" y="425346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67440" y="4339243"/>
            <a:ext cx="202328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12.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RELIGIOUS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BELIEF,</a:t>
            </a:r>
            <a:r>
              <a:rPr sz="900" spc="-8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2011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90791" y="4869002"/>
            <a:ext cx="2909570" cy="1951355"/>
          </a:xfrm>
          <a:custGeom>
            <a:avLst/>
            <a:gdLst/>
            <a:ahLst/>
            <a:cxnLst/>
            <a:rect l="l" t="t" r="r" b="b"/>
            <a:pathLst>
              <a:path w="2909570" h="1951354">
                <a:moveTo>
                  <a:pt x="0" y="1951062"/>
                </a:moveTo>
                <a:lnTo>
                  <a:pt x="2909392" y="1951062"/>
                </a:lnTo>
                <a:lnTo>
                  <a:pt x="2909392" y="0"/>
                </a:lnTo>
                <a:lnTo>
                  <a:pt x="0" y="0"/>
                </a:lnTo>
                <a:lnTo>
                  <a:pt x="0" y="1951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90796" y="4869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6990791" y="4891782"/>
            <a:ext cx="3227648" cy="264638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2400" marR="1081405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13.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SEXUAL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ORIENTATION</a:t>
            </a:r>
            <a:r>
              <a:rPr sz="900" spc="-10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AND 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GENDER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IDENTITY,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44194" y="4339243"/>
            <a:ext cx="17964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11.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GENDER,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2017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08" y="1952623"/>
            <a:ext cx="2289456" cy="208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73" y="2242056"/>
            <a:ext cx="2852564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38" y="1972907"/>
            <a:ext cx="2362200" cy="25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7" y="4622325"/>
            <a:ext cx="1710187" cy="21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12" y="4646075"/>
            <a:ext cx="3775100" cy="202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22" y="5269800"/>
            <a:ext cx="2580978" cy="143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84817" y="7270714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89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3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465945" cy="1083310"/>
          </a:xfrm>
          <a:custGeom>
            <a:avLst/>
            <a:gdLst/>
            <a:ahLst/>
            <a:cxnLst/>
            <a:rect l="l" t="t" r="r" b="b"/>
            <a:pathLst>
              <a:path w="9465945" h="1083310">
                <a:moveTo>
                  <a:pt x="9465437" y="0"/>
                </a:moveTo>
                <a:lnTo>
                  <a:pt x="0" y="0"/>
                </a:lnTo>
                <a:lnTo>
                  <a:pt x="0" y="1082771"/>
                </a:lnTo>
                <a:lnTo>
                  <a:pt x="8181835" y="1082771"/>
                </a:lnTo>
                <a:lnTo>
                  <a:pt x="9465437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9848" y="137659"/>
            <a:ext cx="4242237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165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15" dirty="0">
                <a:latin typeface="Lato"/>
                <a:cs typeface="Lato"/>
              </a:rPr>
              <a:t>BIRTHS </a:t>
            </a:r>
            <a:r>
              <a:rPr sz="2200" b="0" dirty="0">
                <a:latin typeface="Lato"/>
                <a:cs typeface="Lato"/>
              </a:rPr>
              <a:t>AND</a:t>
            </a:r>
            <a:r>
              <a:rPr sz="2200" b="0" spc="-135" dirty="0">
                <a:latin typeface="Lato"/>
                <a:cs typeface="Lato"/>
              </a:rPr>
              <a:t> </a:t>
            </a:r>
            <a:r>
              <a:rPr sz="2200" b="0" spc="-30" dirty="0">
                <a:latin typeface="Lato"/>
                <a:cs typeface="Lato"/>
              </a:rPr>
              <a:t>DEATHS</a:t>
            </a:r>
            <a:endParaRPr sz="2200" dirty="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8997" y="1527009"/>
            <a:ext cx="5982970" cy="3583940"/>
          </a:xfrm>
          <a:custGeom>
            <a:avLst/>
            <a:gdLst/>
            <a:ahLst/>
            <a:cxnLst/>
            <a:rect l="l" t="t" r="r" b="b"/>
            <a:pathLst>
              <a:path w="5982970" h="3583940">
                <a:moveTo>
                  <a:pt x="0" y="3583419"/>
                </a:moveTo>
                <a:lnTo>
                  <a:pt x="5982690" y="3583419"/>
                </a:lnTo>
                <a:lnTo>
                  <a:pt x="5982690" y="0"/>
                </a:lnTo>
                <a:lnTo>
                  <a:pt x="0" y="0"/>
                </a:lnTo>
                <a:lnTo>
                  <a:pt x="0" y="3583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000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80849" y="1612781"/>
            <a:ext cx="18370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14.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NUMBER OF</a:t>
            </a:r>
            <a:r>
              <a:rPr sz="900" spc="-8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BIRTHS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92298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65594" y="1527009"/>
            <a:ext cx="2909570" cy="2141855"/>
          </a:xfrm>
          <a:custGeom>
            <a:avLst/>
            <a:gdLst/>
            <a:ahLst/>
            <a:cxnLst/>
            <a:rect l="l" t="t" r="r" b="b"/>
            <a:pathLst>
              <a:path w="2909570" h="2141854">
                <a:moveTo>
                  <a:pt x="0" y="2141715"/>
                </a:moveTo>
                <a:lnTo>
                  <a:pt x="2909392" y="2141715"/>
                </a:lnTo>
                <a:lnTo>
                  <a:pt x="2909392" y="0"/>
                </a:lnTo>
                <a:lnTo>
                  <a:pt x="0" y="0"/>
                </a:lnTo>
                <a:lnTo>
                  <a:pt x="0" y="2141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54148" y="1594782"/>
            <a:ext cx="22377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15.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BREASTFEEDING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INITIATION,</a:t>
            </a:r>
            <a:r>
              <a:rPr sz="900" spc="-6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2016/17</a:t>
            </a:r>
            <a:endParaRPr sz="90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65597" y="152700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27446" y="1612781"/>
            <a:ext cx="164825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16.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NUMBER OF</a:t>
            </a:r>
            <a:r>
              <a:rPr sz="900" spc="-9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DEATHS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18997" y="5110429"/>
            <a:ext cx="5982970" cy="1703070"/>
          </a:xfrm>
          <a:custGeom>
            <a:avLst/>
            <a:gdLst/>
            <a:ahLst/>
            <a:cxnLst/>
            <a:rect l="l" t="t" r="r" b="b"/>
            <a:pathLst>
              <a:path w="5982970" h="1703070">
                <a:moveTo>
                  <a:pt x="0" y="1702574"/>
                </a:moveTo>
                <a:lnTo>
                  <a:pt x="5982690" y="1702574"/>
                </a:lnTo>
                <a:lnTo>
                  <a:pt x="5982690" y="0"/>
                </a:lnTo>
                <a:lnTo>
                  <a:pt x="0" y="0"/>
                </a:lnTo>
                <a:lnTo>
                  <a:pt x="0" y="1702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9000" y="511042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0850" y="5196201"/>
            <a:ext cx="226078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17.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RATE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STILLBIRTHS</a:t>
            </a:r>
            <a:r>
              <a:rPr sz="900" spc="-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2014/16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91303" y="4495345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53154" y="4581121"/>
            <a:ext cx="24365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18.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SMOKING </a:t>
            </a:r>
            <a:r>
              <a:rPr sz="900" spc="-35" dirty="0">
                <a:solidFill>
                  <a:srgbClr val="FFFFFF"/>
                </a:solidFill>
                <a:latin typeface="Lato"/>
                <a:cs typeface="Lato"/>
              </a:rPr>
              <a:t>AT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TIME OF</a:t>
            </a:r>
            <a:r>
              <a:rPr sz="900" spc="-114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DELIVERY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65594" y="3668725"/>
            <a:ext cx="2909570" cy="3151505"/>
          </a:xfrm>
          <a:custGeom>
            <a:avLst/>
            <a:gdLst/>
            <a:ahLst/>
            <a:cxnLst/>
            <a:rect l="l" t="t" r="r" b="b"/>
            <a:pathLst>
              <a:path w="2909570" h="3151504">
                <a:moveTo>
                  <a:pt x="0" y="3151339"/>
                </a:moveTo>
                <a:lnTo>
                  <a:pt x="2909392" y="3151339"/>
                </a:lnTo>
                <a:lnTo>
                  <a:pt x="2909392" y="0"/>
                </a:lnTo>
                <a:lnTo>
                  <a:pt x="0" y="0"/>
                </a:lnTo>
                <a:lnTo>
                  <a:pt x="0" y="3151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65597" y="366872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45" y="1888983"/>
            <a:ext cx="2626435" cy="29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65" y="1944663"/>
            <a:ext cx="1828800" cy="2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08" y="5460688"/>
            <a:ext cx="2244157" cy="134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75" y="4865947"/>
            <a:ext cx="1943189" cy="186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29" y="4168126"/>
            <a:ext cx="1859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bject 16"/>
          <p:cNvSpPr txBox="1"/>
          <p:nvPr/>
        </p:nvSpPr>
        <p:spPr>
          <a:xfrm>
            <a:off x="7084817" y="3754674"/>
            <a:ext cx="164825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1</a:t>
            </a:r>
            <a:r>
              <a:rPr lang="en-GB" sz="900" dirty="0" smtClean="0">
                <a:solidFill>
                  <a:srgbClr val="FFFFFF"/>
                </a:solidFill>
                <a:latin typeface="Lato"/>
                <a:cs typeface="Lato"/>
              </a:rPr>
              <a:t>9</a:t>
            </a:r>
            <a:r>
              <a:rPr sz="900" dirty="0" smtClean="0">
                <a:solidFill>
                  <a:srgbClr val="FFFFFF"/>
                </a:solidFill>
                <a:latin typeface="Lato"/>
                <a:cs typeface="Lato"/>
              </a:rPr>
              <a:t>. </a:t>
            </a:r>
            <a:r>
              <a:rPr lang="en-GB" sz="900" spc="-5" dirty="0" smtClean="0">
                <a:solidFill>
                  <a:srgbClr val="FFFFFF"/>
                </a:solidFill>
                <a:latin typeface="Lato"/>
                <a:cs typeface="Lato"/>
              </a:rPr>
              <a:t>AGE AT DEATH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55" y="1930028"/>
            <a:ext cx="1940247" cy="163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1254"/>
            <a:ext cx="10692130" cy="5833745"/>
          </a:xfrm>
          <a:custGeom>
            <a:avLst/>
            <a:gdLst/>
            <a:ahLst/>
            <a:cxnLst/>
            <a:rect l="l" t="t" r="r" b="b"/>
            <a:pathLst>
              <a:path w="10692130" h="5833745">
                <a:moveTo>
                  <a:pt x="0" y="0"/>
                </a:moveTo>
                <a:lnTo>
                  <a:pt x="0" y="5833706"/>
                </a:lnTo>
                <a:lnTo>
                  <a:pt x="10692003" y="5833706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78D2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88136"/>
            <a:ext cx="10692130" cy="472440"/>
          </a:xfrm>
          <a:custGeom>
            <a:avLst/>
            <a:gdLst/>
            <a:ahLst/>
            <a:cxnLst/>
            <a:rect l="l" t="t" r="r" b="b"/>
            <a:pathLst>
              <a:path w="10692130" h="472440">
                <a:moveTo>
                  <a:pt x="0" y="471868"/>
                </a:moveTo>
                <a:lnTo>
                  <a:pt x="10692003" y="471868"/>
                </a:lnTo>
                <a:lnTo>
                  <a:pt x="10692003" y="0"/>
                </a:lnTo>
                <a:lnTo>
                  <a:pt x="0" y="0"/>
                </a:lnTo>
                <a:lnTo>
                  <a:pt x="0" y="471868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1138" y="7225251"/>
            <a:ext cx="105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9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469" y="7258932"/>
            <a:ext cx="3188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PICTURE EAST SUSSEX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- </a:t>
            </a:r>
            <a:r>
              <a:rPr sz="700" spc="-5" dirty="0">
                <a:solidFill>
                  <a:srgbClr val="FFFFFF"/>
                </a:solidFill>
                <a:latin typeface="Lato"/>
                <a:cs typeface="Lato"/>
              </a:rPr>
              <a:t>Annual report of the Director of Public Health</a:t>
            </a:r>
            <a:r>
              <a:rPr sz="700" spc="-6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700" dirty="0">
                <a:solidFill>
                  <a:srgbClr val="FFFFFF"/>
                </a:solidFill>
                <a:latin typeface="Lato"/>
                <a:cs typeface="Lato"/>
              </a:rPr>
              <a:t>2018/19</a:t>
            </a:r>
            <a:endParaRPr sz="700">
              <a:latin typeface="Lato"/>
              <a:cs typeface="La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5525" y="3585"/>
            <a:ext cx="9469755" cy="1241425"/>
          </a:xfrm>
          <a:custGeom>
            <a:avLst/>
            <a:gdLst/>
            <a:ahLst/>
            <a:cxnLst/>
            <a:rect l="l" t="t" r="r" b="b"/>
            <a:pathLst>
              <a:path w="9469755" h="1241425">
                <a:moveTo>
                  <a:pt x="9469348" y="0"/>
                </a:moveTo>
                <a:lnTo>
                  <a:pt x="0" y="0"/>
                </a:lnTo>
                <a:lnTo>
                  <a:pt x="0" y="1241056"/>
                </a:lnTo>
                <a:lnTo>
                  <a:pt x="7987538" y="1241056"/>
                </a:lnTo>
                <a:lnTo>
                  <a:pt x="946934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38008"/>
            <a:ext cx="25450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 WE</a:t>
            </a:r>
            <a:r>
              <a:rPr spc="-220" dirty="0"/>
              <a:t> </a:t>
            </a:r>
            <a:r>
              <a:rPr spc="-5" dirty="0"/>
              <a:t>ARE</a:t>
            </a:r>
          </a:p>
          <a:p>
            <a:pPr marL="12700">
              <a:lnSpc>
                <a:spcPct val="100000"/>
              </a:lnSpc>
            </a:pPr>
            <a:r>
              <a:rPr sz="2200" b="0" spc="-30" dirty="0">
                <a:latin typeface="Lato"/>
                <a:cs typeface="Lato"/>
              </a:rPr>
              <a:t>DEPRIVATION</a:t>
            </a:r>
            <a:endParaRPr sz="22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54404" y="1494243"/>
            <a:ext cx="2788285" cy="2507615"/>
          </a:xfrm>
          <a:custGeom>
            <a:avLst/>
            <a:gdLst/>
            <a:ahLst/>
            <a:cxnLst/>
            <a:rect l="l" t="t" r="r" b="b"/>
            <a:pathLst>
              <a:path w="2788284" h="2507615">
                <a:moveTo>
                  <a:pt x="0" y="2507500"/>
                </a:moveTo>
                <a:lnTo>
                  <a:pt x="2787878" y="2507500"/>
                </a:lnTo>
                <a:lnTo>
                  <a:pt x="2787878" y="0"/>
                </a:lnTo>
                <a:lnTo>
                  <a:pt x="0" y="0"/>
                </a:lnTo>
                <a:lnTo>
                  <a:pt x="0" y="2507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4408" y="1494246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03558" y="1580023"/>
            <a:ext cx="1479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23.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UNEMPLOYMENT,</a:t>
            </a:r>
            <a:r>
              <a:rPr sz="900" spc="-5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2016</a:t>
            </a:r>
            <a:endParaRPr sz="900">
              <a:latin typeface="Lato"/>
              <a:cs typeface="La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54404" y="4154741"/>
            <a:ext cx="2788285" cy="2691130"/>
          </a:xfrm>
          <a:custGeom>
            <a:avLst/>
            <a:gdLst/>
            <a:ahLst/>
            <a:cxnLst/>
            <a:rect l="l" t="t" r="r" b="b"/>
            <a:pathLst>
              <a:path w="2788284" h="2691129">
                <a:moveTo>
                  <a:pt x="0" y="2691003"/>
                </a:moveTo>
                <a:lnTo>
                  <a:pt x="2787878" y="2691003"/>
                </a:lnTo>
                <a:lnTo>
                  <a:pt x="2787878" y="0"/>
                </a:lnTo>
                <a:lnTo>
                  <a:pt x="0" y="0"/>
                </a:lnTo>
                <a:lnTo>
                  <a:pt x="0" y="2691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4408" y="4154749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4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09499" y="4177525"/>
            <a:ext cx="2320364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24. CHILDREN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16 AND</a:t>
            </a:r>
            <a:r>
              <a:rPr sz="900" spc="-14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UNDER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LOW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INCOME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FAMILIES,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636" y="5508917"/>
            <a:ext cx="4409440" cy="1335405"/>
          </a:xfrm>
          <a:custGeom>
            <a:avLst/>
            <a:gdLst/>
            <a:ahLst/>
            <a:cxnLst/>
            <a:rect l="l" t="t" r="r" b="b"/>
            <a:pathLst>
              <a:path w="4409440" h="1335404">
                <a:moveTo>
                  <a:pt x="0" y="1335011"/>
                </a:moveTo>
                <a:lnTo>
                  <a:pt x="4408995" y="1335011"/>
                </a:lnTo>
                <a:lnTo>
                  <a:pt x="4408995" y="0"/>
                </a:lnTo>
                <a:lnTo>
                  <a:pt x="0" y="0"/>
                </a:lnTo>
                <a:lnTo>
                  <a:pt x="0" y="1335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640" y="5502610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8490" y="5531691"/>
            <a:ext cx="2526993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21.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PEOPLE AGED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65 AND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OVER</a:t>
            </a:r>
            <a:r>
              <a:rPr sz="900" spc="-11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LIVING 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POVERTY,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5640" y="1496606"/>
            <a:ext cx="4392295" cy="3857625"/>
          </a:xfrm>
          <a:custGeom>
            <a:avLst/>
            <a:gdLst/>
            <a:ahLst/>
            <a:cxnLst/>
            <a:rect l="l" t="t" r="r" b="b"/>
            <a:pathLst>
              <a:path w="4392295" h="3857625">
                <a:moveTo>
                  <a:pt x="0" y="3857498"/>
                </a:moveTo>
                <a:lnTo>
                  <a:pt x="4392002" y="3857498"/>
                </a:lnTo>
                <a:lnTo>
                  <a:pt x="4392002" y="0"/>
                </a:lnTo>
                <a:lnTo>
                  <a:pt x="0" y="0"/>
                </a:lnTo>
                <a:lnTo>
                  <a:pt x="0" y="3857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639" y="1496964"/>
            <a:ext cx="2788285" cy="323215"/>
          </a:xfrm>
          <a:custGeom>
            <a:avLst/>
            <a:gdLst/>
            <a:ahLst/>
            <a:cxnLst/>
            <a:rect l="l" t="t" r="r" b="b"/>
            <a:pathLst>
              <a:path w="2788285" h="323214">
                <a:moveTo>
                  <a:pt x="2787878" y="0"/>
                </a:moveTo>
                <a:lnTo>
                  <a:pt x="0" y="0"/>
                </a:lnTo>
                <a:lnTo>
                  <a:pt x="0" y="322884"/>
                </a:lnTo>
                <a:lnTo>
                  <a:pt x="2513330" y="322884"/>
                </a:lnTo>
                <a:lnTo>
                  <a:pt x="2787878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25640" y="1582740"/>
            <a:ext cx="4392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DEPRIVATION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EAST</a:t>
            </a:r>
            <a:r>
              <a:rPr sz="900" spc="-2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SUSSEX</a:t>
            </a:r>
            <a:endParaRPr sz="900">
              <a:latin typeface="Lato"/>
              <a:cs typeface="Lato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989004" y="1499387"/>
            <a:ext cx="2307590" cy="5347335"/>
          </a:xfrm>
          <a:custGeom>
            <a:avLst/>
            <a:gdLst/>
            <a:ahLst/>
            <a:cxnLst/>
            <a:rect l="l" t="t" r="r" b="b"/>
            <a:pathLst>
              <a:path w="2307590" h="5347334">
                <a:moveTo>
                  <a:pt x="0" y="5347322"/>
                </a:moveTo>
                <a:lnTo>
                  <a:pt x="2307043" y="5347322"/>
                </a:lnTo>
                <a:lnTo>
                  <a:pt x="2307043" y="0"/>
                </a:lnTo>
                <a:lnTo>
                  <a:pt x="0" y="0"/>
                </a:lnTo>
                <a:lnTo>
                  <a:pt x="0" y="5347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86535" y="1499349"/>
            <a:ext cx="2310130" cy="478155"/>
          </a:xfrm>
          <a:custGeom>
            <a:avLst/>
            <a:gdLst/>
            <a:ahLst/>
            <a:cxnLst/>
            <a:rect l="l" t="t" r="r" b="b"/>
            <a:pathLst>
              <a:path w="2310129" h="478155">
                <a:moveTo>
                  <a:pt x="2309507" y="0"/>
                </a:moveTo>
                <a:lnTo>
                  <a:pt x="723" y="0"/>
                </a:lnTo>
                <a:lnTo>
                  <a:pt x="0" y="478027"/>
                </a:lnTo>
                <a:lnTo>
                  <a:pt x="2034959" y="478027"/>
                </a:lnTo>
                <a:lnTo>
                  <a:pt x="2309507" y="0"/>
                </a:lnTo>
                <a:close/>
              </a:path>
            </a:pathLst>
          </a:custGeom>
          <a:solidFill>
            <a:srgbClr val="D78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4989004" y="1537426"/>
            <a:ext cx="2465400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3670" marR="35306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22.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DEPRIVATION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BY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LOWER</a:t>
            </a:r>
            <a:r>
              <a:rPr sz="900" spc="-114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TIER  </a:t>
            </a:r>
            <a:r>
              <a:rPr sz="900" spc="-10" dirty="0">
                <a:solidFill>
                  <a:srgbClr val="FFFFFF"/>
                </a:solidFill>
                <a:latin typeface="Lato"/>
                <a:cs typeface="Lato"/>
              </a:rPr>
              <a:t>LOCAL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AUTHORITY,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INDEX </a:t>
            </a:r>
            <a:r>
              <a:rPr sz="900" spc="-5" dirty="0">
                <a:solidFill>
                  <a:srgbClr val="FFFFFF"/>
                </a:solidFill>
                <a:latin typeface="Lato"/>
                <a:cs typeface="Lato"/>
              </a:rPr>
              <a:t>OF  </a:t>
            </a:r>
            <a:r>
              <a:rPr sz="900" spc="-15" dirty="0">
                <a:solidFill>
                  <a:srgbClr val="FFFFFF"/>
                </a:solidFill>
                <a:latin typeface="Lato"/>
                <a:cs typeface="Lato"/>
              </a:rPr>
              <a:t>MULTIPLE DEPRIVATION, </a:t>
            </a:r>
            <a:r>
              <a:rPr sz="900" dirty="0">
                <a:solidFill>
                  <a:srgbClr val="FFFFFF"/>
                </a:solidFill>
                <a:latin typeface="Lato"/>
                <a:cs typeface="Lato"/>
              </a:rPr>
              <a:t>2015</a:t>
            </a:r>
            <a:endParaRPr sz="900" dirty="0">
              <a:latin typeface="Lato"/>
              <a:cs typeface="Lato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0" y="1984760"/>
            <a:ext cx="4150862" cy="325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79" y="2178035"/>
            <a:ext cx="215648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4" y="5888372"/>
            <a:ext cx="3885956" cy="8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27" y="2019180"/>
            <a:ext cx="263068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58" y="4606884"/>
            <a:ext cx="2644418" cy="201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dministration" ma:contentTypeID="0x010100D0E410EB176E0C49978577D0663BF567010085236B440CA55B4EAE3B181C662AF5B0" ma:contentTypeVersion="44" ma:contentTypeDescription="General documents used in the administration of a service" ma:contentTypeScope="" ma:versionID="52d8a1a8d902df3d0629df5989616cf2">
  <xsd:schema xmlns:xsd="http://www.w3.org/2001/XMLSchema" xmlns:xs="http://www.w3.org/2001/XMLSchema" xmlns:p="http://schemas.microsoft.com/office/2006/metadata/properties" xmlns:ns1="http://schemas.microsoft.com/sharepoint/v3" xmlns:ns2="0edbdf58-cbf2-428a-80ab-aedffcd2a497" xmlns:ns3="c7cd3d30-c7a6-4139-8360-fc9cf5eb35a0" xmlns:ns4="2f4a4a6a-a66e-4d91-a41e-d2c26dba8552" targetNamespace="http://schemas.microsoft.com/office/2006/metadata/properties" ma:root="true" ma:fieldsID="0ad563e7e96291ea530459666e06983b" ns1:_="" ns2:_="" ns3:_="" ns4:_="">
    <xsd:import namespace="http://schemas.microsoft.com/sharepoint/v3"/>
    <xsd:import namespace="0edbdf58-cbf2-428a-80ab-aedffcd2a497"/>
    <xsd:import namespace="c7cd3d30-c7a6-4139-8360-fc9cf5eb35a0"/>
    <xsd:import namespace="2f4a4a6a-a66e-4d91-a41e-d2c26dba8552"/>
    <xsd:element name="properties">
      <xsd:complexType>
        <xsd:sequence>
          <xsd:element name="documentManagement">
            <xsd:complexType>
              <xsd:all>
                <xsd:element ref="ns2:Document_x0020_Owner"/>
                <xsd:element ref="ns2:Document_x0020_Date"/>
                <xsd:element ref="ns2:Protective_x0020_Marking"/>
                <xsd:element ref="ns2:ia40b914e86141268670d7c54bc5df15" minOccurs="0"/>
                <xsd:element ref="ns2:TaxCatchAll" minOccurs="0"/>
                <xsd:element ref="ns2:TaxCatchAllLabel" minOccurs="0"/>
                <xsd:element ref="ns3:PHLSA" minOccurs="0"/>
                <xsd:element ref="ns3:Provider" minOccurs="0"/>
                <xsd:element ref="ns2:Financial_x0020_Year" minOccurs="0"/>
                <xsd:element ref="ns3:_dlc_DocId" minOccurs="0"/>
                <xsd:element ref="ns3:_dlc_DocIdUrl" minOccurs="0"/>
                <xsd:element ref="ns3:_dlc_DocIdPersistId" minOccurs="0"/>
                <xsd:element ref="ns3:Log" minOccurs="0"/>
                <xsd:element ref="ns4:Meeting_x0020_Date" minOccurs="0"/>
                <xsd:element ref="ns3:State" minOccurs="0"/>
                <xsd:element ref="ns3:SourceLibrary" minOccurs="0"/>
                <xsd:element ref="ns3:SourceUrl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6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7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8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dbdf58-cbf2-428a-80ab-aedffcd2a497" elementFormDefault="qualified">
    <xsd:import namespace="http://schemas.microsoft.com/office/2006/documentManagement/types"/>
    <xsd:import namespace="http://schemas.microsoft.com/office/infopath/2007/PartnerControls"/>
    <xsd:element name="Document_x0020_Owner" ma:index="1" ma:displayName="Document Owner" ma:description="Normally the author" ma:list="UserInfo" ma:SharePointGroup="0" ma:internalName="Docum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Date" ma:index="3" ma:displayName="Document Date" ma:default="[today]" ma:description="Date held on/in the document or date the document was created" ma:format="DateOnly" ma:internalName="Document_x0020_Date" ma:readOnly="false">
      <xsd:simpleType>
        <xsd:restriction base="dms:DateTime"/>
      </xsd:simpleType>
    </xsd:element>
    <xsd:element name="Protective_x0020_Marking" ma:index="4" ma:displayName="Protective Marking" ma:default="OFFICIAL – DISCLOSABLE" ma:description="All Council documents should be marked as OFFICIAL - DISCLOSABLE unless they hold personal or commercially sensitive information.&#10;Private information is NOT CLASSIFIED" ma:format="Dropdown" ma:internalName="Protective_x0020_Marking" ma:readOnly="false">
      <xsd:simpleType>
        <xsd:restriction base="dms:Choice">
          <xsd:enumeration value="OFFICIAL – DISCLOSABLE"/>
          <xsd:enumeration value="OFFICIAL – SENSITIVE (PERSONAL)"/>
          <xsd:enumeration value="OFFICIAL – SENSITIVE (COMMERCIAL)"/>
          <xsd:enumeration value="NOT CLASSIFIED"/>
        </xsd:restriction>
      </xsd:simpleType>
    </xsd:element>
    <xsd:element name="ia40b914e86141268670d7c54bc5df15" ma:index="11" ma:taxonomy="true" ma:internalName="ia40b914e86141268670d7c54bc5df15" ma:taxonomyFieldName="Administration_x0020_Document_x0020_Type" ma:displayName="Administration Document Type" ma:default="" ma:fieldId="{2a40b914-e861-4126-8670-d7c54bc5df15}" ma:sspId="691f71b9-b64f-4844-8bf8-0e85b55a74e6" ma:termSetId="f4e4120c-d6b0-4a38-a803-66280fff655a" ma:anchorId="a121c30a-a01e-4315-90aa-f7de4a505851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bccc7027-2c35-4763-a314-59fcd17b1469}" ma:internalName="TaxCatchAll" ma:showField="CatchAllData" ma:web="c7cd3d30-c7a6-4139-8360-fc9cf5eb35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bccc7027-2c35-4763-a314-59fcd17b1469}" ma:internalName="TaxCatchAllLabel" ma:readOnly="true" ma:showField="CatchAllDataLabel" ma:web="c7cd3d30-c7a6-4139-8360-fc9cf5eb35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inancial_x0020_Year" ma:index="17" nillable="true" ma:displayName="Financial Year" ma:format="Dropdown" ma:internalName="Financial_x0020_Year">
      <xsd:simpleType>
        <xsd:restriction base="dms:Choice">
          <xsd:enumeration value="2010/11"/>
          <xsd:enumeration value="2011/12"/>
          <xsd:enumeration value="2012/13"/>
          <xsd:enumeration value="2013/14"/>
          <xsd:enumeration value="2014/15"/>
          <xsd:enumeration value="2015/16"/>
          <xsd:enumeration value="2016/17"/>
          <xsd:enumeration value="2017/18"/>
          <xsd:enumeration value="2018/19"/>
          <xsd:enumeration value="2019/20"/>
          <xsd:enumeration value="2020/21"/>
          <xsd:enumeration value="2021/22"/>
          <xsd:enumeration value="2022/2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3d30-c7a6-4139-8360-fc9cf5eb35a0" elementFormDefault="qualified">
    <xsd:import namespace="http://schemas.microsoft.com/office/2006/documentManagement/types"/>
    <xsd:import namespace="http://schemas.microsoft.com/office/infopath/2007/PartnerControls"/>
    <xsd:element name="PHLSA" ma:index="15" nillable="true" ma:displayName="PHLSA" ma:list="{e4684ddf-b876-4bc6-9d15-7576d692f547}" ma:internalName="PHLSA" ma:showField="Title" ma:web="c7cd3d30-c7a6-4139-8360-fc9cf5eb35a0">
      <xsd:simpleType>
        <xsd:restriction base="dms:Lookup"/>
      </xsd:simpleType>
    </xsd:element>
    <xsd:element name="Provider" ma:index="16" nillable="true" ma:displayName="Provider" ma:list="{e37605e1-4e26-4a7a-9b15-b7bdd7ccbb44}" ma:internalName="Provider" ma:showField="Title" ma:web="c7cd3d30-c7a6-4139-8360-fc9cf5eb35a0">
      <xsd:simpleType>
        <xsd:restriction base="dms:Lookup"/>
      </xsd:simpleType>
    </xsd:element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og" ma:index="21" nillable="true" ma:displayName="Log" ma:list="{3f290623-583a-4964-9fca-cd14e94dc3c2}" ma:internalName="Log" ma:showField="Title" ma:web="c7cd3d30-c7a6-4139-8360-fc9cf5eb35a0">
      <xsd:simpleType>
        <xsd:restriction base="dms:Lookup"/>
      </xsd:simpleType>
    </xsd:element>
    <xsd:element name="State" ma:index="23" nillable="true" ma:displayName="State" ma:list="{c889a540-2eb7-4cff-b7ba-99838b1dc43f}" ma:internalName="State" ma:showField="Title" ma:web="c7cd3d30-c7a6-4139-8360-fc9cf5eb35a0">
      <xsd:simpleType>
        <xsd:restriction base="dms:Lookup"/>
      </xsd:simpleType>
    </xsd:element>
    <xsd:element name="SourceLibrary" ma:index="24" nillable="true" ma:displayName="SourceLibrary" ma:internalName="SourceLibrary">
      <xsd:simpleType>
        <xsd:restriction base="dms:Text"/>
      </xsd:simpleType>
    </xsd:element>
    <xsd:element name="SourceUrl" ma:index="25" nillable="true" ma:displayName="SourceUrl" ma:internalName="Source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a4a6a-a66e-4d91-a41e-d2c26dba8552" elementFormDefault="qualified">
    <xsd:import namespace="http://schemas.microsoft.com/office/2006/documentManagement/types"/>
    <xsd:import namespace="http://schemas.microsoft.com/office/infopath/2007/PartnerControls"/>
    <xsd:element name="Meeting_x0020_Date" ma:index="22" nillable="true" ma:displayName="Meeting Date" ma:format="DateOnly" ma:internalName="Meeting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Document Category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Library xmlns="c7cd3d30-c7a6-4139-8360-fc9cf5eb35a0">Business</SourceLibrary>
    <_dlc_DocId xmlns="c7cd3d30-c7a6-4139-8360-fc9cf5eb35a0">ASCPUBH-11-3778</_dlc_DocId>
    <_dlc_DocIdUrl xmlns="c7cd3d30-c7a6-4139-8360-fc9cf5eb35a0">
      <Url>https://services.escc.gov.uk/sites/ASCPUBH/_layouts/15/DocIdRedir.aspx?ID=ASCPUBH-11-3778</Url>
      <Description>ASCPUBH-11-3778</Description>
    </_dlc_DocIdUrl>
    <_dlc_ExpireDateSaved xmlns="http://schemas.microsoft.com/sharepoint/v3" xsi:nil="true"/>
    <_dlc_ExpireDate xmlns="http://schemas.microsoft.com/sharepoint/v3">2020-02-05T11:10:37+00:00</_dlc_ExpireDate>
    <SourceUrl xmlns="c7cd3d30-c7a6-4139-8360-fc9cf5eb35a0">
      <Url>https://services.escc.gov.uk/sites/ASCPUBH/Business</Url>
      <Description>https://services.escc.gov.uk/sites/ASCPUBH/Business</Description>
    </SourceUrl>
    <TaxCatchAll xmlns="0edbdf58-cbf2-428a-80ab-aedffcd2a497">
      <Value>35</Value>
    </TaxCatchAll>
    <PHLSA xmlns="c7cd3d30-c7a6-4139-8360-fc9cf5eb35a0" xsi:nil="true"/>
    <Protective_x0020_Marking xmlns="0edbdf58-cbf2-428a-80ab-aedffcd2a497">OFFICIAL – DISCLOSABLE</Protective_x0020_Marking>
    <ia40b914e86141268670d7c54bc5df15 xmlns="0edbdf58-cbf2-428a-80ab-aedffcd2a497">
      <Terms xmlns="http://schemas.microsoft.com/office/infopath/2007/PartnerControls">
        <TermInfo xmlns="http://schemas.microsoft.com/office/infopath/2007/PartnerControls">
          <TermName>Briefing</TermName>
          <TermId>19c9d4f4-dc26-4b82-bdb5-36879eae187a</TermId>
        </TermInfo>
      </Terms>
    </ia40b914e86141268670d7c54bc5df15>
    <Log xmlns="c7cd3d30-c7a6-4139-8360-fc9cf5eb35a0" xsi:nil="true"/>
    <Meeting_x0020_Date xmlns="2f4a4a6a-a66e-4d91-a41e-d2c26dba8552" xsi:nil="true"/>
    <State xmlns="c7cd3d30-c7a6-4139-8360-fc9cf5eb35a0" xsi:nil="true"/>
    <Financial_x0020_Year xmlns="0edbdf58-cbf2-428a-80ab-aedffcd2a497" xsi:nil="true"/>
    <Document_x0020_Date xmlns="0edbdf58-cbf2-428a-80ab-aedffcd2a497">2018-12-19T14:25:27+00:00</Document_x0020_Date>
    <Provider xmlns="c7cd3d30-c7a6-4139-8360-fc9cf5eb35a0" xsi:nil="true"/>
    <Document_x0020_Owner xmlns="0edbdf58-cbf2-428a-80ab-aedffcd2a497">
      <UserInfo>
        <DisplayName>Miranda Scambler</DisplayName>
        <AccountId>130</AccountId>
        <AccountType/>
      </UserInfo>
    </Document_x0020_Own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p:Policy xmlns:p="office.server.policy" id="" local="true">
  <p:Name>Administration</p:Name>
  <p:Description/>
  <p:Statement/>
  <p:PolicyItems>
    <p:PolicyItem featureId="Microsoft.Office.RecordsManagement.PolicyFeatures.Expiration" staticId="0x010100D0E410EB176E0C49978577D0663BF567010085236B440CA55B4EAE3B181C662AF5B0|1910775152" UniqueId="44d2b087-586c-4bf2-b8e4-ec05f1587336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SubmitFileMove" destnExplanation="Transferred due to organizational policy" destnId="36670c8c-6b4d-4de7-94d6-6c84d37dfe10" destnName="ASCPUBHRecords" destnUrl="https://records.escc.gov.uk/sites/ASCPUBH/_vti_bin/officialfile.asmx"/>
              </data>
            </stages>
          </Schedule>
        </Schedules>
      </p:CustomData>
    </p:PolicyItem>
  </p:PolicyItems>
</p:Policy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?mso-contentType ?>
<SharedContentType xmlns="Microsoft.SharePoint.Taxonomy.ContentTypeSync" SourceId="691f71b9-b64f-4844-8bf8-0e85b55a74e6" ContentTypeId="0x010100D0E410EB176E0C49978577D0663BF56701" PreviousValue="false"/>
</file>

<file path=customXml/itemProps1.xml><?xml version="1.0" encoding="utf-8"?>
<ds:datastoreItem xmlns:ds="http://schemas.openxmlformats.org/officeDocument/2006/customXml" ds:itemID="{B0A125AB-4CAA-4E72-9240-1C10AF0CA6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dbdf58-cbf2-428a-80ab-aedffcd2a497"/>
    <ds:schemaRef ds:uri="c7cd3d30-c7a6-4139-8360-fc9cf5eb35a0"/>
    <ds:schemaRef ds:uri="2f4a4a6a-a66e-4d91-a41e-d2c26dba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5C1CBF-1734-4091-AEF0-4BF21372A7F3}">
  <ds:schemaRefs>
    <ds:schemaRef ds:uri="2f4a4a6a-a66e-4d91-a41e-d2c26dba8552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0edbdf58-cbf2-428a-80ab-aedffcd2a497"/>
    <ds:schemaRef ds:uri="http://schemas.openxmlformats.org/package/2006/metadata/core-properties"/>
    <ds:schemaRef ds:uri="c7cd3d30-c7a6-4139-8360-fc9cf5eb35a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B2F8F9-AB49-44CD-85FE-133DF23E55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935D1FB-FDB0-445E-A658-5819FA75E831}">
  <ds:schemaRefs>
    <ds:schemaRef ds:uri="office.server.policy"/>
  </ds:schemaRefs>
</ds:datastoreItem>
</file>

<file path=customXml/itemProps5.xml><?xml version="1.0" encoding="utf-8"?>
<ds:datastoreItem xmlns:ds="http://schemas.openxmlformats.org/officeDocument/2006/customXml" ds:itemID="{5C5B23C0-933A-4403-8B28-A46C56C7FF74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46C8C68B-E8CD-4ACA-A740-C6BC3867FA0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6513</Words>
  <Application>Microsoft Office PowerPoint</Application>
  <PresentationFormat>Custom</PresentationFormat>
  <Paragraphs>738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FOREWORD</vt:lpstr>
      <vt:lpstr>CONTENTS</vt:lpstr>
      <vt:lpstr>PICTURE EAST SUSSEX INTRODUCTION</vt:lpstr>
      <vt:lpstr>WHO WE ARE ABOUT EAST SUSSEX</vt:lpstr>
      <vt:lpstr>WHO WE ARE HEALTH AND CARE ORGANISATIONS</vt:lpstr>
      <vt:lpstr>WHO WE ARE PEOPLE</vt:lpstr>
      <vt:lpstr>WHO WE ARE BIRTHS AND DEATHS</vt:lpstr>
      <vt:lpstr>WHO WE ARE DEPRIVATION</vt:lpstr>
      <vt:lpstr>WHO WE ARE BETTER BEGINNINGS</vt:lpstr>
      <vt:lpstr>WHO WE ARE FAIR EMPLOYMENT/WORK</vt:lpstr>
      <vt:lpstr>WHO WE ARE STANDARD OF LIVING</vt:lpstr>
      <vt:lpstr>WHO WE ARE HEALTHY PLACES</vt:lpstr>
      <vt:lpstr>WHO WE ARE ASSETS</vt:lpstr>
      <vt:lpstr>HOW HEALTHY ARE WE HEALTH STATUS</vt:lpstr>
      <vt:lpstr>HOW HEALTHY ARE WE LIFE EXPECTANCY</vt:lpstr>
      <vt:lpstr>HOW HEALTHY ARE WE START WELL</vt:lpstr>
      <vt:lpstr>HOW HEALTHY ARE WE BETTER LIVING</vt:lpstr>
      <vt:lpstr>HOW HEALTHY ARE WE RISK CONDITIONS</vt:lpstr>
      <vt:lpstr>HOW HEALTHY ARE WE PHYSICAL ILLNESS</vt:lpstr>
      <vt:lpstr>HOW HEALTHY ARE WE MENTAL ILLNESS</vt:lpstr>
      <vt:lpstr>HOW HEALTHY ARE WE SCREENING AND CANCER</vt:lpstr>
      <vt:lpstr>HOW HEALTHY ARE WE BETTER AGEING</vt:lpstr>
      <vt:lpstr>HOW HEALTHY ARE WE MORTALITY</vt:lpstr>
      <vt:lpstr>HOW WE USE SERVICES PRIMARY CARE</vt:lpstr>
      <vt:lpstr>HOW WE USE SERVICES SOCIAL CARE</vt:lpstr>
      <vt:lpstr>HOW WE USE SERVICES MENTAL HEALTH SERVICES</vt:lpstr>
      <vt:lpstr>HOW WE USE SERVICES HOSPITAL ACTIVITY</vt:lpstr>
      <vt:lpstr>HOW WE USE SERVICES HOSPITAL ACTIVITY</vt:lpstr>
      <vt:lpstr>HOW WE USE SERVICES HOSPITAL ACTIVITY</vt:lpstr>
      <vt:lpstr>PICTURE EAST SUSSEX CONCLUSION</vt:lpstr>
      <vt:lpstr>PICTURE EAST SUSSEX CONCLUSION</vt:lpstr>
      <vt:lpstr>PICTURE EAST SUSSEX CONCLUSION</vt:lpstr>
      <vt:lpstr>PICTURE EAST SUSSEX CONCLUSION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Evans</dc:creator>
  <cp:lastModifiedBy>Graham Evans</cp:lastModifiedBy>
  <cp:revision>24</cp:revision>
  <dcterms:created xsi:type="dcterms:W3CDTF">2018-12-19T11:34:15Z</dcterms:created>
  <dcterms:modified xsi:type="dcterms:W3CDTF">2019-02-05T16:21:47Z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2018-12-19T00:00:00Z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2018-12-19T00:00:00Z</vt:filetime>
  </property>
  <property fmtid="{D5CDD505-2E9C-101B-9397-08002B2CF9AE}" pid="5" name="_dlc_policyId">
    <vt:lpwstr>0x010100D0E410EB176E0C49978577D0663BF567010085236B440CA55B4EAE3B181C662AF5B0|1910775152</vt:lpwstr>
  </property>
  <property fmtid="{D5CDD505-2E9C-101B-9397-08002B2CF9AE}" pid="6" name="ContentTypeId">
    <vt:lpwstr>0x010100D0E410EB176E0C49978577D0663BF567010085236B440CA55B4EAE3B181C662AF5B0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8" name="_dlc_DocIdItemGuid">
    <vt:lpwstr>84690095-b136-45ce-b426-96601ed0ec47</vt:lpwstr>
  </property>
  <property fmtid="{D5CDD505-2E9C-101B-9397-08002B2CF9AE}" pid="9" name="Administration Document Type">
    <vt:lpwstr>35;#Briefing|19c9d4f4-dc26-4b82-bdb5-36879eae187a</vt:lpwstr>
  </property>
</Properties>
</file>