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906000" cy="6858000" type="A4"/>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AF08B-274C-4180-9C3D-95913A716F83}" type="datetimeFigureOut">
              <a:rPr lang="en-GB" smtClean="0"/>
              <a:t>30/09/2021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D3842-4FAC-4A43-9635-02F149433242}" type="slidenum">
              <a:rPr lang="en-GB" smtClean="0"/>
              <a:t>‹#›</a:t>
            </a:fld>
            <a:endParaRPr lang="en-GB"/>
          </a:p>
        </p:txBody>
      </p:sp>
    </p:spTree>
    <p:extLst>
      <p:ext uri="{BB962C8B-B14F-4D97-AF65-F5344CB8AC3E}">
        <p14:creationId xmlns:p14="http://schemas.microsoft.com/office/powerpoint/2010/main" val="498615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set has been produced by PHE's Local Knowledge &amp; Intelligence Service
Indicator data is taken from Local Health 2019: www.localhealth.org.uk
English indices of deprivation 2019: https://www.gov.uk/government/statistics/english-indices-of-deprivation-2019
Global Burden of Disease Study 2017: http://www.healthdata.org/gbd
You may re-use the information (not including logos) free of charge in any format or medium, under the terms of the Open Government Licence. To view this licence, visit www.nationalarchives.gov.uk/doc/open-government-licence/version/3/</a:t>
            </a:r>
          </a:p>
        </p:txBody>
      </p:sp>
      <p:sp>
        <p:nvSpPr>
          <p:cNvPr id="4" name="Slide Number Placeholder 3"/>
          <p:cNvSpPr>
            <a:spLocks noGrp="1"/>
          </p:cNvSpPr>
          <p:nvPr>
            <p:ph type="sldNum" sz="quarter" idx="10"/>
          </p:nvPr>
        </p:nvSpPr>
        <p:spPr/>
        <p:txBody>
          <a:bodyPr/>
          <a:lstStyle/>
          <a:p>
            <a:fld id="{E60D3842-4FAC-4A43-9635-02F149433242}" type="slidenum">
              <a:rPr lang="en-GB" smtClean="0"/>
              <a:t>3</a:t>
            </a:fld>
            <a:endParaRPr lang="en-GB"/>
          </a:p>
        </p:txBody>
      </p:sp>
    </p:spTree>
    <p:extLst>
      <p:ext uri="{BB962C8B-B14F-4D97-AF65-F5344CB8AC3E}">
        <p14:creationId xmlns:p14="http://schemas.microsoft.com/office/powerpoint/2010/main" val="1571925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(GBD) is a tool which can be used to quantify health loss from hundreds of diseases, injuries, and risk factors, so that health systems can be improved and disparities can be eliminated.See http://www.healthdata.org/gbd/about. 
This slide lists the top 8 conditions in this unitary authority (or the top 8 conditions in the county for county districts) as measured by disability-adjusted life years (DALYs).
DALYs is a measure that includes the burden of both deaths (years of life lost) and illness (years lived with a disability). See http://www.healthdata.org/gbd/data-visualizations.</a:t>
            </a:r>
          </a:p>
        </p:txBody>
      </p:sp>
      <p:sp>
        <p:nvSpPr>
          <p:cNvPr id="4" name="Slide Number Placeholder 3"/>
          <p:cNvSpPr>
            <a:spLocks noGrp="1"/>
          </p:cNvSpPr>
          <p:nvPr>
            <p:ph type="sldNum" sz="quarter" idx="10"/>
          </p:nvPr>
        </p:nvSpPr>
        <p:spPr/>
        <p:txBody>
          <a:bodyPr/>
          <a:lstStyle/>
          <a:p>
            <a:fld id="{E60D3842-4FAC-4A43-9635-02F149433242}" type="slidenum">
              <a:rPr lang="en-GB" smtClean="0"/>
              <a:t>13</a:t>
            </a:fld>
            <a:endParaRPr lang="en-GB"/>
          </a:p>
        </p:txBody>
      </p:sp>
    </p:spTree>
    <p:extLst>
      <p:ext uri="{BB962C8B-B14F-4D97-AF65-F5344CB8AC3E}">
        <p14:creationId xmlns:p14="http://schemas.microsoft.com/office/powerpoint/2010/main" val="2681247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the 496,310 deaths in England in 2017, 13.7% male deaths and 8.1% female deaths had an underlying cause of death recorded as Ischaemic heart disease (ICD10 I20-I25) in 2017.
Source: ONS Annual Death registration extracts, 2017.
£7.9 billion IHD costs for UK in 2015. Non healthcare costs include production losses due to mortality/morbidity and informal care costs.
Source: European Cardiovascular Disease Statistics, 2017 edition.
http://www.ehnheart.org/images/CVD-statistics-report-August-2017.pdf</a:t>
            </a:r>
          </a:p>
        </p:txBody>
      </p:sp>
      <p:sp>
        <p:nvSpPr>
          <p:cNvPr id="4" name="Slide Number Placeholder 3"/>
          <p:cNvSpPr>
            <a:spLocks noGrp="1"/>
          </p:cNvSpPr>
          <p:nvPr>
            <p:ph type="sldNum" sz="quarter" idx="10"/>
          </p:nvPr>
        </p:nvSpPr>
        <p:spPr/>
        <p:txBody>
          <a:bodyPr/>
          <a:lstStyle/>
          <a:p>
            <a:fld id="{E60D3842-4FAC-4A43-9635-02F149433242}" type="slidenum">
              <a:rPr lang="en-GB" smtClean="0"/>
              <a:t>15</a:t>
            </a:fld>
            <a:endParaRPr lang="en-GB"/>
          </a:p>
        </p:txBody>
      </p:sp>
    </p:spTree>
    <p:extLst>
      <p:ext uri="{BB962C8B-B14F-4D97-AF65-F5344CB8AC3E}">
        <p14:creationId xmlns:p14="http://schemas.microsoft.com/office/powerpoint/2010/main" val="334451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16</a:t>
            </a:fld>
            <a:endParaRPr lang="en-GB"/>
          </a:p>
        </p:txBody>
      </p:sp>
    </p:spTree>
    <p:extLst>
      <p:ext uri="{BB962C8B-B14F-4D97-AF65-F5344CB8AC3E}">
        <p14:creationId xmlns:p14="http://schemas.microsoft.com/office/powerpoint/2010/main" val="302160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17</a:t>
            </a:fld>
            <a:endParaRPr lang="en-GB"/>
          </a:p>
        </p:txBody>
      </p:sp>
    </p:spTree>
    <p:extLst>
      <p:ext uri="{BB962C8B-B14F-4D97-AF65-F5344CB8AC3E}">
        <p14:creationId xmlns:p14="http://schemas.microsoft.com/office/powerpoint/2010/main" val="147389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10.5 million people live with low back pain in the UK. That's around 15.7% of the total population. (UK, 2017; Global Burden of Disease Collaborative Network. 'Global Burden of Disease Study 2017 (GBD 2017) Results'. Institute for Health Metrics and Evaluation (IHME). Seattle, 2019).
In 2017 over 28.2 million working days are lost due to MSK conditions (UK, 2017; Source: ONS Labour Force Survey).
That accounts for 21% of sickness absence (UK, 2017; Source: ONS Labour Force Survey).
MSK 2nd biggest cause of days lost in work after coughs and colds (UK, 2017; Source: ONS Labour Force Survey).</a:t>
            </a:r>
          </a:p>
        </p:txBody>
      </p:sp>
      <p:sp>
        <p:nvSpPr>
          <p:cNvPr id="4" name="Slide Number Placeholder 3"/>
          <p:cNvSpPr>
            <a:spLocks noGrp="1"/>
          </p:cNvSpPr>
          <p:nvPr>
            <p:ph type="sldNum" sz="quarter" idx="10"/>
          </p:nvPr>
        </p:nvSpPr>
        <p:spPr/>
        <p:txBody>
          <a:bodyPr/>
          <a:lstStyle/>
          <a:p>
            <a:fld id="{E60D3842-4FAC-4A43-9635-02F149433242}" type="slidenum">
              <a:rPr lang="en-GB" smtClean="0"/>
              <a:t>19</a:t>
            </a:fld>
            <a:endParaRPr lang="en-GB"/>
          </a:p>
        </p:txBody>
      </p:sp>
    </p:spTree>
    <p:extLst>
      <p:ext uri="{BB962C8B-B14F-4D97-AF65-F5344CB8AC3E}">
        <p14:creationId xmlns:p14="http://schemas.microsoft.com/office/powerpoint/2010/main" val="75071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20</a:t>
            </a:fld>
            <a:endParaRPr lang="en-GB"/>
          </a:p>
        </p:txBody>
      </p:sp>
    </p:spTree>
    <p:extLst>
      <p:ext uri="{BB962C8B-B14F-4D97-AF65-F5344CB8AC3E}">
        <p14:creationId xmlns:p14="http://schemas.microsoft.com/office/powerpoint/2010/main" val="230031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21</a:t>
            </a:fld>
            <a:endParaRPr lang="en-GB"/>
          </a:p>
        </p:txBody>
      </p:sp>
    </p:spTree>
    <p:extLst>
      <p:ext uri="{BB962C8B-B14F-4D97-AF65-F5344CB8AC3E}">
        <p14:creationId xmlns:p14="http://schemas.microsoft.com/office/powerpoint/2010/main" val="3967604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5.5 million people live with COPD in the UK. That's around 8.2% of the total population. (UK, 2017; Global Burden of Disease Collaborative Network. 'Global Burden of Disease Study 2017 (GBD 2017) Results'. Institute for Health Metrics and Evaluation (IHME). Seattle, 2019)).
There were an estimated 39,726 deaths from COPD in the UK (UK, 2017; Global Burden of Disease Collaborative Network. 'Global Burden of Disease Study 2017 (GBD 2017) Results'. Institute for Health Metrics and Evaluation (IHME).
Seattle, 2019)).
Deaths due to COPD are higher in men (32.67 per 100,000 population) than in women (23.89 per 100,000) (UK, age standardised, 2017; Global Burden of Disease Collaborative Network. 'Global Burden of Disease Study 2017 (GBD 2017)
Results'. Institute for Health Metrics and Evaluation (IHME). Seattle, 2019)).</a:t>
            </a:r>
          </a:p>
        </p:txBody>
      </p:sp>
      <p:sp>
        <p:nvSpPr>
          <p:cNvPr id="4" name="Slide Number Placeholder 3"/>
          <p:cNvSpPr>
            <a:spLocks noGrp="1"/>
          </p:cNvSpPr>
          <p:nvPr>
            <p:ph type="sldNum" sz="quarter" idx="10"/>
          </p:nvPr>
        </p:nvSpPr>
        <p:spPr/>
        <p:txBody>
          <a:bodyPr/>
          <a:lstStyle/>
          <a:p>
            <a:fld id="{E60D3842-4FAC-4A43-9635-02F149433242}" type="slidenum">
              <a:rPr lang="en-GB" smtClean="0"/>
              <a:t>23</a:t>
            </a:fld>
            <a:endParaRPr lang="en-GB"/>
          </a:p>
        </p:txBody>
      </p:sp>
    </p:spTree>
    <p:extLst>
      <p:ext uri="{BB962C8B-B14F-4D97-AF65-F5344CB8AC3E}">
        <p14:creationId xmlns:p14="http://schemas.microsoft.com/office/powerpoint/2010/main" val="2043623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24</a:t>
            </a:fld>
            <a:endParaRPr lang="en-GB"/>
          </a:p>
        </p:txBody>
      </p:sp>
    </p:spTree>
    <p:extLst>
      <p:ext uri="{BB962C8B-B14F-4D97-AF65-F5344CB8AC3E}">
        <p14:creationId xmlns:p14="http://schemas.microsoft.com/office/powerpoint/2010/main" val="3996966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25</a:t>
            </a:fld>
            <a:endParaRPr lang="en-GB"/>
          </a:p>
        </p:txBody>
      </p:sp>
    </p:spTree>
    <p:extLst>
      <p:ext uri="{BB962C8B-B14F-4D97-AF65-F5344CB8AC3E}">
        <p14:creationId xmlns:p14="http://schemas.microsoft.com/office/powerpoint/2010/main" val="70919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that we have tried to keep this slide-set in a format which allows it to be accessible to a lay audience. However, we understand that some users will appreciate a more technical explanation and it is hoped that this glossary provides that.</a:t>
            </a:r>
          </a:p>
        </p:txBody>
      </p:sp>
      <p:sp>
        <p:nvSpPr>
          <p:cNvPr id="4" name="Slide Number Placeholder 3"/>
          <p:cNvSpPr>
            <a:spLocks noGrp="1"/>
          </p:cNvSpPr>
          <p:nvPr>
            <p:ph type="sldNum" sz="quarter" idx="10"/>
          </p:nvPr>
        </p:nvSpPr>
        <p:spPr/>
        <p:txBody>
          <a:bodyPr/>
          <a:lstStyle/>
          <a:p>
            <a:fld id="{E60D3842-4FAC-4A43-9635-02F149433242}" type="slidenum">
              <a:rPr lang="en-GB" smtClean="0"/>
              <a:t>4</a:t>
            </a:fld>
            <a:endParaRPr lang="en-GB"/>
          </a:p>
        </p:txBody>
      </p:sp>
    </p:spTree>
    <p:extLst>
      <p:ext uri="{BB962C8B-B14F-4D97-AF65-F5344CB8AC3E}">
        <p14:creationId xmlns:p14="http://schemas.microsoft.com/office/powerpoint/2010/main" val="996750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Alzheimer's disease and other dementias is currently available from Local Health.
Estimates from the Alzheimer's Society predict a rise to over 2 million people living with dementia in the UK by 2051. Dementia is estimated to cost the UK 26.3 billion a year.
Both above facts taken from 'Dementia UK: Update' published by the Alzheimer's Society in November 2014:
https://www.alzheimers.org.uk/about-us/policy-and-influencing/dementia-uk-report
Dementia diagnosis rate taken from the Dementia Profile on PHE Fingertips and is based on data as at March 2019:
https://fingertips.phe.org.uk/profile-group/mental-health/profile/dementia. It is the % of the estimated prevalence of dementia in people aged 65+ which has been formally diagnosed.</a:t>
            </a:r>
          </a:p>
        </p:txBody>
      </p:sp>
      <p:sp>
        <p:nvSpPr>
          <p:cNvPr id="4" name="Slide Number Placeholder 3"/>
          <p:cNvSpPr>
            <a:spLocks noGrp="1"/>
          </p:cNvSpPr>
          <p:nvPr>
            <p:ph type="sldNum" sz="quarter" idx="10"/>
          </p:nvPr>
        </p:nvSpPr>
        <p:spPr/>
        <p:txBody>
          <a:bodyPr/>
          <a:lstStyle/>
          <a:p>
            <a:fld id="{E60D3842-4FAC-4A43-9635-02F149433242}" type="slidenum">
              <a:rPr lang="en-GB" smtClean="0"/>
              <a:t>27</a:t>
            </a:fld>
            <a:endParaRPr lang="en-GB"/>
          </a:p>
        </p:txBody>
      </p:sp>
    </p:spTree>
    <p:extLst>
      <p:ext uri="{BB962C8B-B14F-4D97-AF65-F5344CB8AC3E}">
        <p14:creationId xmlns:p14="http://schemas.microsoft.com/office/powerpoint/2010/main" val="3569813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 is a major risk factor for stroke and a contributing factor to one in five strokes. Anticoagulation reduces the risk of stroke in someone with AF by two thirds.'
Source: Stroke Association, AF: How can we do better?
http://www.stroke.org.uk/sites/default/files/af-data_2018_england_eng_2.pdf
Number of AF strokes and number not on anticoagulation (national).
Source: SSNAP National Results - Clinical: Outcome data for patients with prior AF.
https://www.strokeaudit.org/results/Clinical-audit/National-Results.aspx
1 in 4 people likely to have a stroke: The lifetime risk of stroke from the age of 25 years onward for Western Europe was 22.7%.
Source: Global, Regional, and Country-Specific Lifetime Risks of Stroke, 1990 and 2016, The GBD 2016 Lifetime Risk of Stroke Collaborators (2018).
https://www.nejm.org/doi/full/10.1056/NEJMoa1804492
Age at first stroke is decreasing: The average age for males having a stroke fell from 71 to 68 years and for females, 75 to 73 years between 2007 and 2016.
Source: PHE Briefing document: First incidence of stroke Estimates for England 2007 to 2016.
https://assets.publishing.service.gov.uk/government/uploads/system/uploads/attachment_data/file/678444/Stroke_incidence_briefing_document_2018.pdf
The estimated cost of acute stroke in England is £1.7 billion a year. (NHS = £1.03 billion, Social care = £633 million).
Source: Sentinel Stroke National Audit Programme: Cost and Cost-effectiveness analysis - Technical Report, 2016.
https://www.strokeaudit.org/SupportFiles/Documents/Health-Economics/Health-economic-report-2016.aspx</a:t>
            </a:r>
          </a:p>
        </p:txBody>
      </p:sp>
      <p:sp>
        <p:nvSpPr>
          <p:cNvPr id="4" name="Slide Number Placeholder 3"/>
          <p:cNvSpPr>
            <a:spLocks noGrp="1"/>
          </p:cNvSpPr>
          <p:nvPr>
            <p:ph type="sldNum" sz="quarter" idx="10"/>
          </p:nvPr>
        </p:nvSpPr>
        <p:spPr/>
        <p:txBody>
          <a:bodyPr/>
          <a:lstStyle/>
          <a:p>
            <a:fld id="{E60D3842-4FAC-4A43-9635-02F149433242}" type="slidenum">
              <a:rPr lang="en-GB" smtClean="0"/>
              <a:t>29</a:t>
            </a:fld>
            <a:endParaRPr lang="en-GB"/>
          </a:p>
        </p:txBody>
      </p:sp>
    </p:spTree>
    <p:extLst>
      <p:ext uri="{BB962C8B-B14F-4D97-AF65-F5344CB8AC3E}">
        <p14:creationId xmlns:p14="http://schemas.microsoft.com/office/powerpoint/2010/main" val="407890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30</a:t>
            </a:fld>
            <a:endParaRPr lang="en-GB"/>
          </a:p>
        </p:txBody>
      </p:sp>
    </p:spTree>
    <p:extLst>
      <p:ext uri="{BB962C8B-B14F-4D97-AF65-F5344CB8AC3E}">
        <p14:creationId xmlns:p14="http://schemas.microsoft.com/office/powerpoint/2010/main" val="2391982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31</a:t>
            </a:fld>
            <a:endParaRPr lang="en-GB"/>
          </a:p>
        </p:txBody>
      </p:sp>
    </p:spTree>
    <p:extLst>
      <p:ext uri="{BB962C8B-B14F-4D97-AF65-F5344CB8AC3E}">
        <p14:creationId xmlns:p14="http://schemas.microsoft.com/office/powerpoint/2010/main" val="300507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13 UK males and 1 in 15 UK females will be diagnosed with lung cancer in their lifetime.
https://www.cancerresearchuk.org/health-professional/cancer-statistics/statistics-by-cancer-type/lung-cancer 
Lung cancer (ICD10 C33-34) accounts for over 35,000 deaths in the UK each year accounting for nearly a quarter of all UK cancer deaths (22%).
Smoking is the main avoidable risk factor for lung cancer, linked to an estimated 72% of lung cancer cases in the UK.
Brown KF et al, British Journal of Cancer (2018) 118(8): 1130-1141.
Compared with the mean European 5-year relative survival, over 3,500 lung cancer deaths could be avoided each year.
Abdel-Rahman et al, British Journal of Cancer (2009) 101, S115-S124 (03 December 2009) https://www.ncbi.nlm.nih.gov/pubmed/19956155 
Further cancer statistics can be found at the links below:
England - CancerData, https://www.cancerdata.nhs.uk/dashboard#?tab=Overview 
Northern Ireland - Northern Ireland Cancer Registry, https://www.qub.ac.uk/research-centres/nicr/CancerInformation/official-statistics/ 
Scotland - Information Services Division Scotland, https://www.isdscotland.org/Health-Topics/Cancer/Cancer-Statistics/Lung-Cancer-and-Mesothelioma/ 
Wales - Welsh Cancer Intelligence and Surveillance Unit, http://www.wcisu.wales.nhs.uk/dashboard-data-5 </a:t>
            </a:r>
          </a:p>
        </p:txBody>
      </p:sp>
      <p:sp>
        <p:nvSpPr>
          <p:cNvPr id="4" name="Slide Number Placeholder 3"/>
          <p:cNvSpPr>
            <a:spLocks noGrp="1"/>
          </p:cNvSpPr>
          <p:nvPr>
            <p:ph type="sldNum" sz="quarter" idx="10"/>
          </p:nvPr>
        </p:nvSpPr>
        <p:spPr/>
        <p:txBody>
          <a:bodyPr/>
          <a:lstStyle/>
          <a:p>
            <a:fld id="{E60D3842-4FAC-4A43-9635-02F149433242}" type="slidenum">
              <a:rPr lang="en-GB" smtClean="0"/>
              <a:t>33</a:t>
            </a:fld>
            <a:endParaRPr lang="en-GB"/>
          </a:p>
        </p:txBody>
      </p:sp>
    </p:spTree>
    <p:extLst>
      <p:ext uri="{BB962C8B-B14F-4D97-AF65-F5344CB8AC3E}">
        <p14:creationId xmlns:p14="http://schemas.microsoft.com/office/powerpoint/2010/main" val="333499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34</a:t>
            </a:fld>
            <a:endParaRPr lang="en-GB"/>
          </a:p>
        </p:txBody>
      </p:sp>
    </p:spTree>
    <p:extLst>
      <p:ext uri="{BB962C8B-B14F-4D97-AF65-F5344CB8AC3E}">
        <p14:creationId xmlns:p14="http://schemas.microsoft.com/office/powerpoint/2010/main" val="2270174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35</a:t>
            </a:fld>
            <a:endParaRPr lang="en-GB"/>
          </a:p>
        </p:txBody>
      </p:sp>
    </p:spTree>
    <p:extLst>
      <p:ext uri="{BB962C8B-B14F-4D97-AF65-F5344CB8AC3E}">
        <p14:creationId xmlns:p14="http://schemas.microsoft.com/office/powerpoint/2010/main" val="3581144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headache disorders is currently available from Local Health.
In GBD, 'headache disorders' is comprised of migraine and tension headache. Tension-type headache is more prevalent (36,129 per 100,000) than migraine (20,645 per 100,000), but, of the two, migraine has by far the biggest burden in terms of DALYs.
Source: GBD Compare, 2017.
https://vizhub.healthdata.org/gbd-compare/
2.3 million work days lost through sickness absence (recorded as headaches and migraines) in the UK.
Source: Labour Force Survey, 2017, ONS.
https://www.ons.gov.uk/employmentandlabourmarket/peopleinwork/employmentandemployeetypes/datasets/sicknessabsenceinthelabourmarket</a:t>
            </a:r>
          </a:p>
        </p:txBody>
      </p:sp>
      <p:sp>
        <p:nvSpPr>
          <p:cNvPr id="4" name="Slide Number Placeholder 3"/>
          <p:cNvSpPr>
            <a:spLocks noGrp="1"/>
          </p:cNvSpPr>
          <p:nvPr>
            <p:ph type="sldNum" sz="quarter" idx="10"/>
          </p:nvPr>
        </p:nvSpPr>
        <p:spPr/>
        <p:txBody>
          <a:bodyPr/>
          <a:lstStyle/>
          <a:p>
            <a:fld id="{E60D3842-4FAC-4A43-9635-02F149433242}" type="slidenum">
              <a:rPr lang="en-GB" smtClean="0"/>
              <a:t>37</a:t>
            </a:fld>
            <a:endParaRPr lang="en-GB"/>
          </a:p>
        </p:txBody>
      </p:sp>
    </p:spTree>
    <p:extLst>
      <p:ext uri="{BB962C8B-B14F-4D97-AF65-F5344CB8AC3E}">
        <p14:creationId xmlns:p14="http://schemas.microsoft.com/office/powerpoint/2010/main" val="1232557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people aged 60+, women are more likely to fall than men - 29.1% of women and 23.5% of men had a fall in previous 2 years.
Source: Gale C, Cooper C and Sayer A, 2016, Prevalence and risk factors for falls in older men and women: The English Longitudinal Study of Ageing, Age and Ageing; 45: 789-794.
https://www.ncbi.nlm.nih.gov/pmc/articles/PMC5105823/#afw129C4
Unaddressed fall hazards in the home are estimated to cost the NHS in England £435 million.
Source: Nicol S, Roys M, Garrett H, BRE. The cost of poor housing to the NHS [Internet]. BRE Trust; 2016.
Available from: www.bre.co.uk/filelibrary/pdf/87741-Cost-of-Poor-Housing-Briefing-Paper-v3.pdf.
Emergency admissions are higher for older people.
Source: Public Health Outcomes Framework, Emergency hospital admissions due to falls in people aged 65 and over - aged 65-79, 2017/18, England; Emergency hospital admissions due to falls in people aged 65 and over - aged 80+, 2017/18, England.
https://fingertips.phe.org.uk/profile/public-health-outcomes-framework
References and evidence to support falls prevention:
National Falls Prevention Coordination Group, 2019. Strength and Balance Quality Markers-supporting improvement.
https://www.gov.uk/government/publications/strength-and-balance-quality-markers-supporting-improvement
National Falls Prevention Coordination Group, 2017. Falls and Fractures consensus statement and resource pack.
https://www.gov.uk/government/publications/falls-and-fractures-consensus-statement
Royal College of Occupational Therapists, 2019. Adaptations without delay.
https://www.rcot.co.uk/news/rcot-launch-adaptations-without-delay-report
All Our Health-Falls Prevention (updated July 2019)-Information and resources for health professionals.
https://www.gov.uk/government/publications/falls-applying-all-our-health/falls-applying-all-our-health
Public Health England and Centre for Ageing Better. 2018. Muscle and bone strengthening and balance activities (MBSBA) for general health benefits in adults and older adults: summary of a rapid evidence review for the UK Chief Medical Officers' update of the physical activity guidelines.
https://assets.publishing.service.gov.uk/government/uploads/system/uploads/attachment_data/file/721874/MBSBA_evidence_review.pdf
Centre for Ageing Better, 2019. Raising the bar on strength and balance: the importance of community-based provision.
https://www.ageing-better.org.uk/publications/raising-bar-strength-balance</a:t>
            </a:r>
          </a:p>
        </p:txBody>
      </p:sp>
      <p:sp>
        <p:nvSpPr>
          <p:cNvPr id="4" name="Slide Number Placeholder 3"/>
          <p:cNvSpPr>
            <a:spLocks noGrp="1"/>
          </p:cNvSpPr>
          <p:nvPr>
            <p:ph type="sldNum" sz="quarter" idx="10"/>
          </p:nvPr>
        </p:nvSpPr>
        <p:spPr/>
        <p:txBody>
          <a:bodyPr/>
          <a:lstStyle/>
          <a:p>
            <a:fld id="{E60D3842-4FAC-4A43-9635-02F149433242}" type="slidenum">
              <a:rPr lang="en-GB" smtClean="0"/>
              <a:t>39</a:t>
            </a:fld>
            <a:endParaRPr lang="en-GB"/>
          </a:p>
        </p:txBody>
      </p:sp>
    </p:spTree>
    <p:extLst>
      <p:ext uri="{BB962C8B-B14F-4D97-AF65-F5344CB8AC3E}">
        <p14:creationId xmlns:p14="http://schemas.microsoft.com/office/powerpoint/2010/main" val="3597315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40</a:t>
            </a:fld>
            <a:endParaRPr lang="en-GB"/>
          </a:p>
        </p:txBody>
      </p:sp>
    </p:spTree>
    <p:extLst>
      <p:ext uri="{BB962C8B-B14F-4D97-AF65-F5344CB8AC3E}">
        <p14:creationId xmlns:p14="http://schemas.microsoft.com/office/powerpoint/2010/main" val="346293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English Indices of Deprivation 2019 - Income Deprivation Domain Score by ward.
Estimated count calculated by applying rate to 2017 population (persons of all ages).</a:t>
            </a:r>
          </a:p>
        </p:txBody>
      </p:sp>
      <p:sp>
        <p:nvSpPr>
          <p:cNvPr id="4" name="Slide Number Placeholder 3"/>
          <p:cNvSpPr>
            <a:spLocks noGrp="1"/>
          </p:cNvSpPr>
          <p:nvPr>
            <p:ph type="sldNum" sz="quarter" idx="10"/>
          </p:nvPr>
        </p:nvSpPr>
        <p:spPr/>
        <p:txBody>
          <a:bodyPr/>
          <a:lstStyle/>
          <a:p>
            <a:fld id="{E60D3842-4FAC-4A43-9635-02F149433242}" type="slidenum">
              <a:rPr lang="en-GB" smtClean="0"/>
              <a:t>6</a:t>
            </a:fld>
            <a:endParaRPr lang="en-GB"/>
          </a:p>
        </p:txBody>
      </p:sp>
    </p:spTree>
    <p:extLst>
      <p:ext uri="{BB962C8B-B14F-4D97-AF65-F5344CB8AC3E}">
        <p14:creationId xmlns:p14="http://schemas.microsoft.com/office/powerpoint/2010/main" val="2975461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41</a:t>
            </a:fld>
            <a:endParaRPr lang="en-GB"/>
          </a:p>
        </p:txBody>
      </p:sp>
    </p:spTree>
    <p:extLst>
      <p:ext uri="{BB962C8B-B14F-4D97-AF65-F5344CB8AC3E}">
        <p14:creationId xmlns:p14="http://schemas.microsoft.com/office/powerpoint/2010/main" val="2937694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Long Term Plan: longtermplan.nhs.uk</a:t>
            </a:r>
          </a:p>
        </p:txBody>
      </p:sp>
      <p:sp>
        <p:nvSpPr>
          <p:cNvPr id="4" name="Slide Number Placeholder 3"/>
          <p:cNvSpPr>
            <a:spLocks noGrp="1"/>
          </p:cNvSpPr>
          <p:nvPr>
            <p:ph type="sldNum" sz="quarter" idx="10"/>
          </p:nvPr>
        </p:nvSpPr>
        <p:spPr/>
        <p:txBody>
          <a:bodyPr/>
          <a:lstStyle/>
          <a:p>
            <a:fld id="{E60D3842-4FAC-4A43-9635-02F149433242}" type="slidenum">
              <a:rPr lang="en-GB" smtClean="0"/>
              <a:t>42</a:t>
            </a:fld>
            <a:endParaRPr lang="en-GB"/>
          </a:p>
        </p:txBody>
      </p:sp>
    </p:spTree>
    <p:extLst>
      <p:ext uri="{BB962C8B-B14F-4D97-AF65-F5344CB8AC3E}">
        <p14:creationId xmlns:p14="http://schemas.microsoft.com/office/powerpoint/2010/main" val="157587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43</a:t>
            </a:fld>
            <a:endParaRPr lang="en-GB"/>
          </a:p>
        </p:txBody>
      </p:sp>
    </p:spTree>
    <p:extLst>
      <p:ext uri="{BB962C8B-B14F-4D97-AF65-F5344CB8AC3E}">
        <p14:creationId xmlns:p14="http://schemas.microsoft.com/office/powerpoint/2010/main" val="2352555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44</a:t>
            </a:fld>
            <a:endParaRPr lang="en-GB"/>
          </a:p>
        </p:txBody>
      </p:sp>
    </p:spTree>
    <p:extLst>
      <p:ext uri="{BB962C8B-B14F-4D97-AF65-F5344CB8AC3E}">
        <p14:creationId xmlns:p14="http://schemas.microsoft.com/office/powerpoint/2010/main" val="3179484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45</a:t>
            </a:fld>
            <a:endParaRPr lang="en-GB"/>
          </a:p>
        </p:txBody>
      </p:sp>
    </p:spTree>
    <p:extLst>
      <p:ext uri="{BB962C8B-B14F-4D97-AF65-F5344CB8AC3E}">
        <p14:creationId xmlns:p14="http://schemas.microsoft.com/office/powerpoint/2010/main" val="3134058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46</a:t>
            </a:fld>
            <a:endParaRPr lang="en-GB"/>
          </a:p>
        </p:txBody>
      </p:sp>
    </p:spTree>
    <p:extLst>
      <p:ext uri="{BB962C8B-B14F-4D97-AF65-F5344CB8AC3E}">
        <p14:creationId xmlns:p14="http://schemas.microsoft.com/office/powerpoint/2010/main" val="1747655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47</a:t>
            </a:fld>
            <a:endParaRPr lang="en-GB"/>
          </a:p>
        </p:txBody>
      </p:sp>
    </p:spTree>
    <p:extLst>
      <p:ext uri="{BB962C8B-B14F-4D97-AF65-F5344CB8AC3E}">
        <p14:creationId xmlns:p14="http://schemas.microsoft.com/office/powerpoint/2010/main" val="4220573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48</a:t>
            </a:fld>
            <a:endParaRPr lang="en-GB"/>
          </a:p>
        </p:txBody>
      </p:sp>
    </p:spTree>
    <p:extLst>
      <p:ext uri="{BB962C8B-B14F-4D97-AF65-F5344CB8AC3E}">
        <p14:creationId xmlns:p14="http://schemas.microsoft.com/office/powerpoint/2010/main" val="2129588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49</a:t>
            </a:fld>
            <a:endParaRPr lang="en-GB"/>
          </a:p>
        </p:txBody>
      </p:sp>
    </p:spTree>
    <p:extLst>
      <p:ext uri="{BB962C8B-B14F-4D97-AF65-F5344CB8AC3E}">
        <p14:creationId xmlns:p14="http://schemas.microsoft.com/office/powerpoint/2010/main" val="3117525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50</a:t>
            </a:fld>
            <a:endParaRPr lang="en-GB"/>
          </a:p>
        </p:txBody>
      </p:sp>
    </p:spTree>
    <p:extLst>
      <p:ext uri="{BB962C8B-B14F-4D97-AF65-F5344CB8AC3E}">
        <p14:creationId xmlns:p14="http://schemas.microsoft.com/office/powerpoint/2010/main" val="122904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(Males)
Local and regional average
www.phoutcomes.info</a:t>
            </a:r>
          </a:p>
        </p:txBody>
      </p:sp>
      <p:sp>
        <p:nvSpPr>
          <p:cNvPr id="4" name="Slide Number Placeholder 3"/>
          <p:cNvSpPr>
            <a:spLocks noGrp="1"/>
          </p:cNvSpPr>
          <p:nvPr>
            <p:ph type="sldNum" sz="quarter" idx="10"/>
          </p:nvPr>
        </p:nvSpPr>
        <p:spPr/>
        <p:txBody>
          <a:bodyPr/>
          <a:lstStyle/>
          <a:p>
            <a:fld id="{E60D3842-4FAC-4A43-9635-02F149433242}" type="slidenum">
              <a:rPr lang="en-GB" smtClean="0"/>
              <a:t>7</a:t>
            </a:fld>
            <a:endParaRPr lang="en-GB"/>
          </a:p>
        </p:txBody>
      </p:sp>
    </p:spTree>
    <p:extLst>
      <p:ext uri="{BB962C8B-B14F-4D97-AF65-F5344CB8AC3E}">
        <p14:creationId xmlns:p14="http://schemas.microsoft.com/office/powerpoint/2010/main" val="4247258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51</a:t>
            </a:fld>
            <a:endParaRPr lang="en-GB"/>
          </a:p>
        </p:txBody>
      </p:sp>
    </p:spTree>
    <p:extLst>
      <p:ext uri="{BB962C8B-B14F-4D97-AF65-F5344CB8AC3E}">
        <p14:creationId xmlns:p14="http://schemas.microsoft.com/office/powerpoint/2010/main" val="548517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52</a:t>
            </a:fld>
            <a:endParaRPr lang="en-GB"/>
          </a:p>
        </p:txBody>
      </p:sp>
    </p:spTree>
    <p:extLst>
      <p:ext uri="{BB962C8B-B14F-4D97-AF65-F5344CB8AC3E}">
        <p14:creationId xmlns:p14="http://schemas.microsoft.com/office/powerpoint/2010/main" val="510727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53</a:t>
            </a:fld>
            <a:endParaRPr lang="en-GB"/>
          </a:p>
        </p:txBody>
      </p:sp>
    </p:spTree>
    <p:extLst>
      <p:ext uri="{BB962C8B-B14F-4D97-AF65-F5344CB8AC3E}">
        <p14:creationId xmlns:p14="http://schemas.microsoft.com/office/powerpoint/2010/main" val="2794704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54</a:t>
            </a:fld>
            <a:endParaRPr lang="en-GB"/>
          </a:p>
        </p:txBody>
      </p:sp>
    </p:spTree>
    <p:extLst>
      <p:ext uri="{BB962C8B-B14F-4D97-AF65-F5344CB8AC3E}">
        <p14:creationId xmlns:p14="http://schemas.microsoft.com/office/powerpoint/2010/main" val="3420015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55</a:t>
            </a:fld>
            <a:endParaRPr lang="en-GB"/>
          </a:p>
        </p:txBody>
      </p:sp>
    </p:spTree>
    <p:extLst>
      <p:ext uri="{BB962C8B-B14F-4D97-AF65-F5344CB8AC3E}">
        <p14:creationId xmlns:p14="http://schemas.microsoft.com/office/powerpoint/2010/main" val="2779602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56</a:t>
            </a:fld>
            <a:endParaRPr lang="en-GB"/>
          </a:p>
        </p:txBody>
      </p:sp>
    </p:spTree>
    <p:extLst>
      <p:ext uri="{BB962C8B-B14F-4D97-AF65-F5344CB8AC3E}">
        <p14:creationId xmlns:p14="http://schemas.microsoft.com/office/powerpoint/2010/main" val="2380079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57</a:t>
            </a:fld>
            <a:endParaRPr lang="en-GB"/>
          </a:p>
        </p:txBody>
      </p:sp>
    </p:spTree>
    <p:extLst>
      <p:ext uri="{BB962C8B-B14F-4D97-AF65-F5344CB8AC3E}">
        <p14:creationId xmlns:p14="http://schemas.microsoft.com/office/powerpoint/2010/main" val="927372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58</a:t>
            </a:fld>
            <a:endParaRPr lang="en-GB"/>
          </a:p>
        </p:txBody>
      </p:sp>
    </p:spTree>
    <p:extLst>
      <p:ext uri="{BB962C8B-B14F-4D97-AF65-F5344CB8AC3E}">
        <p14:creationId xmlns:p14="http://schemas.microsoft.com/office/powerpoint/2010/main" val="39799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15 Local Health indicators listed by strength of R-squared value
The three highlighted are further explored in the following slides</a:t>
            </a:r>
          </a:p>
        </p:txBody>
      </p:sp>
      <p:sp>
        <p:nvSpPr>
          <p:cNvPr id="4" name="Slide Number Placeholder 3"/>
          <p:cNvSpPr>
            <a:spLocks noGrp="1"/>
          </p:cNvSpPr>
          <p:nvPr>
            <p:ph type="sldNum" sz="quarter" idx="10"/>
          </p:nvPr>
        </p:nvSpPr>
        <p:spPr/>
        <p:txBody>
          <a:bodyPr/>
          <a:lstStyle/>
          <a:p>
            <a:fld id="{E60D3842-4FAC-4A43-9635-02F149433242}" type="slidenum">
              <a:rPr lang="en-GB" smtClean="0"/>
              <a:t>60</a:t>
            </a:fld>
            <a:endParaRPr lang="en-GB"/>
          </a:p>
        </p:txBody>
      </p:sp>
    </p:spTree>
    <p:extLst>
      <p:ext uri="{BB962C8B-B14F-4D97-AF65-F5344CB8AC3E}">
        <p14:creationId xmlns:p14="http://schemas.microsoft.com/office/powerpoint/2010/main" val="2850768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61</a:t>
            </a:fld>
            <a:endParaRPr lang="en-GB"/>
          </a:p>
        </p:txBody>
      </p:sp>
    </p:spTree>
    <p:extLst>
      <p:ext uri="{BB962C8B-B14F-4D97-AF65-F5344CB8AC3E}">
        <p14:creationId xmlns:p14="http://schemas.microsoft.com/office/powerpoint/2010/main" val="65486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(Females)
Local and regional average
www.phoutcomes.info</a:t>
            </a:r>
          </a:p>
        </p:txBody>
      </p:sp>
      <p:sp>
        <p:nvSpPr>
          <p:cNvPr id="4" name="Slide Number Placeholder 3"/>
          <p:cNvSpPr>
            <a:spLocks noGrp="1"/>
          </p:cNvSpPr>
          <p:nvPr>
            <p:ph type="sldNum" sz="quarter" idx="10"/>
          </p:nvPr>
        </p:nvSpPr>
        <p:spPr/>
        <p:txBody>
          <a:bodyPr/>
          <a:lstStyle/>
          <a:p>
            <a:fld id="{E60D3842-4FAC-4A43-9635-02F149433242}" type="slidenum">
              <a:rPr lang="en-GB" smtClean="0"/>
              <a:t>8</a:t>
            </a:fld>
            <a:endParaRPr lang="en-GB"/>
          </a:p>
        </p:txBody>
      </p:sp>
    </p:spTree>
    <p:extLst>
      <p:ext uri="{BB962C8B-B14F-4D97-AF65-F5344CB8AC3E}">
        <p14:creationId xmlns:p14="http://schemas.microsoft.com/office/powerpoint/2010/main" val="2379808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62</a:t>
            </a:fld>
            <a:endParaRPr lang="en-GB"/>
          </a:p>
        </p:txBody>
      </p:sp>
    </p:spTree>
    <p:extLst>
      <p:ext uri="{BB962C8B-B14F-4D97-AF65-F5344CB8AC3E}">
        <p14:creationId xmlns:p14="http://schemas.microsoft.com/office/powerpoint/2010/main" val="2004219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63</a:t>
            </a:fld>
            <a:endParaRPr lang="en-GB"/>
          </a:p>
        </p:txBody>
      </p:sp>
    </p:spTree>
    <p:extLst>
      <p:ext uri="{BB962C8B-B14F-4D97-AF65-F5344CB8AC3E}">
        <p14:creationId xmlns:p14="http://schemas.microsoft.com/office/powerpoint/2010/main" val="2775466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64</a:t>
            </a:fld>
            <a:endParaRPr lang="en-GB"/>
          </a:p>
        </p:txBody>
      </p:sp>
    </p:spTree>
    <p:extLst>
      <p:ext uri="{BB962C8B-B14F-4D97-AF65-F5344CB8AC3E}">
        <p14:creationId xmlns:p14="http://schemas.microsoft.com/office/powerpoint/2010/main" val="3477198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65</a:t>
            </a:fld>
            <a:endParaRPr lang="en-GB"/>
          </a:p>
        </p:txBody>
      </p:sp>
    </p:spTree>
    <p:extLst>
      <p:ext uri="{BB962C8B-B14F-4D97-AF65-F5344CB8AC3E}">
        <p14:creationId xmlns:p14="http://schemas.microsoft.com/office/powerpoint/2010/main" val="1003778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66</a:t>
            </a:fld>
            <a:endParaRPr lang="en-GB"/>
          </a:p>
        </p:txBody>
      </p:sp>
    </p:spTree>
    <p:extLst>
      <p:ext uri="{BB962C8B-B14F-4D97-AF65-F5344CB8AC3E}">
        <p14:creationId xmlns:p14="http://schemas.microsoft.com/office/powerpoint/2010/main" val="2404849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9</a:t>
            </a:fld>
            <a:endParaRPr lang="en-GB"/>
          </a:p>
        </p:txBody>
      </p:sp>
    </p:spTree>
    <p:extLst>
      <p:ext uri="{BB962C8B-B14F-4D97-AF65-F5344CB8AC3E}">
        <p14:creationId xmlns:p14="http://schemas.microsoft.com/office/powerpoint/2010/main" val="360519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10</a:t>
            </a:fld>
            <a:endParaRPr lang="en-GB"/>
          </a:p>
        </p:txBody>
      </p:sp>
    </p:spTree>
    <p:extLst>
      <p:ext uri="{BB962C8B-B14F-4D97-AF65-F5344CB8AC3E}">
        <p14:creationId xmlns:p14="http://schemas.microsoft.com/office/powerpoint/2010/main" val="169007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60D3842-4FAC-4A43-9635-02F149433242}" type="slidenum">
              <a:rPr lang="en-GB" smtClean="0"/>
              <a:t>11</a:t>
            </a:fld>
            <a:endParaRPr lang="en-GB"/>
          </a:p>
        </p:txBody>
      </p:sp>
    </p:spTree>
    <p:extLst>
      <p:ext uri="{BB962C8B-B14F-4D97-AF65-F5344CB8AC3E}">
        <p14:creationId xmlns:p14="http://schemas.microsoft.com/office/powerpoint/2010/main" val="5133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60D3842-4FAC-4A43-9635-02F149433242}" type="slidenum">
              <a:rPr lang="en-GB" smtClean="0"/>
              <a:t>12</a:t>
            </a:fld>
            <a:endParaRPr lang="en-GB"/>
          </a:p>
        </p:txBody>
      </p:sp>
    </p:spTree>
    <p:extLst>
      <p:ext uri="{BB962C8B-B14F-4D97-AF65-F5344CB8AC3E}">
        <p14:creationId xmlns:p14="http://schemas.microsoft.com/office/powerpoint/2010/main" val="2700737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9AF8C-36CC-4B94-AB84-7207970BDA71}"/>
              </a:ext>
            </a:extLst>
          </p:cNvPr>
          <p:cNvSpPr/>
          <p:nvPr/>
        </p:nvSpPr>
        <p:spPr>
          <a:xfrm>
            <a:off x="0" y="1773238"/>
            <a:ext cx="9906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Rectangle 4">
            <a:extLst>
              <a:ext uri="{FF2B5EF4-FFF2-40B4-BE49-F238E27FC236}">
                <a16:creationId xmlns:a16="http://schemas.microsoft.com/office/drawing/2014/main" id="{F4C5315C-8C71-44A3-BFD9-CC889CBE2DD8}"/>
              </a:ext>
            </a:extLst>
          </p:cNvPr>
          <p:cNvSpPr/>
          <p:nvPr/>
        </p:nvSpPr>
        <p:spPr>
          <a:xfrm>
            <a:off x="0" y="1628775"/>
            <a:ext cx="9906000" cy="144463"/>
          </a:xfrm>
          <a:prstGeom prst="rect">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pic>
        <p:nvPicPr>
          <p:cNvPr id="6" name="Picture 9" descr="PHE_3268_SML_AW.png">
            <a:extLst>
              <a:ext uri="{FF2B5EF4-FFF2-40B4-BE49-F238E27FC236}">
                <a16:creationId xmlns:a16="http://schemas.microsoft.com/office/drawing/2014/main" id="{D59E783E-EDF0-43F6-BB8C-95F9CA8A67C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19138" y="373063"/>
            <a:ext cx="1439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6496" y="2132856"/>
            <a:ext cx="8269785" cy="2084543"/>
          </a:xfrm>
          <a:ln>
            <a:noFill/>
          </a:ln>
        </p:spPr>
        <p:txBody>
          <a:bodyPr anchor="t">
            <a:noAutofit/>
          </a:bodyPr>
          <a:lstStyle>
            <a:lvl1pPr algn="l">
              <a:defRPr sz="3656"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81600" y="5428800"/>
            <a:ext cx="8269785" cy="914400"/>
          </a:xfrm>
        </p:spPr>
        <p:txBody>
          <a:bodyPr anchor="b"/>
          <a:lstStyle>
            <a:lvl1pPr marL="0" indent="0" algn="l">
              <a:spcBef>
                <a:spcPts val="0"/>
              </a:spcBef>
              <a:buNone/>
              <a:defRPr sz="1625" b="0" i="0">
                <a:solidFill>
                  <a:schemeClr val="bg1"/>
                </a:solidFill>
              </a:defRPr>
            </a:lvl1pPr>
            <a:lvl2pPr marL="156716" indent="0" algn="ctr">
              <a:buNone/>
              <a:defRPr>
                <a:solidFill>
                  <a:schemeClr val="tx1">
                    <a:tint val="75000"/>
                  </a:schemeClr>
                </a:solidFill>
              </a:defRPr>
            </a:lvl2pPr>
            <a:lvl3pPr marL="313432" indent="0" algn="ctr">
              <a:buNone/>
              <a:defRPr>
                <a:solidFill>
                  <a:schemeClr val="tx1">
                    <a:tint val="75000"/>
                  </a:schemeClr>
                </a:solidFill>
              </a:defRPr>
            </a:lvl3pPr>
            <a:lvl4pPr marL="470148" indent="0" algn="ctr">
              <a:buNone/>
              <a:defRPr>
                <a:solidFill>
                  <a:schemeClr val="tx1">
                    <a:tint val="75000"/>
                  </a:schemeClr>
                </a:solidFill>
              </a:defRPr>
            </a:lvl4pPr>
            <a:lvl5pPr marL="626864" indent="0" algn="ctr">
              <a:buNone/>
              <a:defRPr>
                <a:solidFill>
                  <a:schemeClr val="tx1">
                    <a:tint val="75000"/>
                  </a:schemeClr>
                </a:solidFill>
              </a:defRPr>
            </a:lvl5pPr>
            <a:lvl6pPr marL="783580" indent="0" algn="ctr">
              <a:buNone/>
              <a:defRPr>
                <a:solidFill>
                  <a:schemeClr val="tx1">
                    <a:tint val="75000"/>
                  </a:schemeClr>
                </a:solidFill>
              </a:defRPr>
            </a:lvl6pPr>
            <a:lvl7pPr marL="940297" indent="0" algn="ctr">
              <a:buNone/>
              <a:defRPr>
                <a:solidFill>
                  <a:schemeClr val="tx1">
                    <a:tint val="75000"/>
                  </a:schemeClr>
                </a:solidFill>
              </a:defRPr>
            </a:lvl7pPr>
            <a:lvl8pPr marL="1097012" indent="0" algn="ctr">
              <a:buNone/>
              <a:defRPr>
                <a:solidFill>
                  <a:schemeClr val="tx1">
                    <a:tint val="75000"/>
                  </a:schemeClr>
                </a:solidFill>
              </a:defRPr>
            </a:lvl8pPr>
            <a:lvl9pPr marL="125372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3781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8"/>
            <a:ext cx="9906000" cy="6308725"/>
          </a:xfrm>
        </p:spPr>
        <p:txBody>
          <a:bodyPr rtlCol="0">
            <a:normAutofit/>
          </a:bodyPr>
          <a:lstStyle/>
          <a:p>
            <a:pPr lvl="0"/>
            <a:r>
              <a:rPr lang="en-US" noProof="0"/>
              <a:t>Click icon to add picture</a:t>
            </a:r>
            <a:endParaRPr lang="en-US" noProof="0" dirty="0"/>
          </a:p>
        </p:txBody>
      </p:sp>
      <p:sp>
        <p:nvSpPr>
          <p:cNvPr id="3" name="Slide Number Placeholder 5">
            <a:extLst>
              <a:ext uri="{FF2B5EF4-FFF2-40B4-BE49-F238E27FC236}">
                <a16:creationId xmlns:a16="http://schemas.microsoft.com/office/drawing/2014/main" id="{D868DB46-52E0-484E-B83D-F2ED7DCECAF8}"/>
              </a:ext>
            </a:extLst>
          </p:cNvPr>
          <p:cNvSpPr>
            <a:spLocks noGrp="1"/>
          </p:cNvSpPr>
          <p:nvPr>
            <p:ph type="sldNum" sz="quarter" idx="14"/>
          </p:nvPr>
        </p:nvSpPr>
        <p:spPr/>
        <p:txBody>
          <a:bodyPr/>
          <a:lstStyle>
            <a:lvl1pPr>
              <a:defRPr/>
            </a:lvl1pPr>
          </a:lstStyle>
          <a:p>
            <a:fld id="{D66B50A3-D58A-4835-9F6F-E76E4FD41C4A}" type="slidenum">
              <a:rPr lang="en-GB" smtClean="0"/>
              <a:t>‹#›</a:t>
            </a:fld>
            <a:endParaRPr lang="en-GB"/>
          </a:p>
        </p:txBody>
      </p:sp>
      <p:sp>
        <p:nvSpPr>
          <p:cNvPr id="4" name="Footer Placeholder 5">
            <a:extLst>
              <a:ext uri="{FF2B5EF4-FFF2-40B4-BE49-F238E27FC236}">
                <a16:creationId xmlns:a16="http://schemas.microsoft.com/office/drawing/2014/main" id="{D906F017-E355-4B1D-9A4A-7C4BF261205B}"/>
              </a:ext>
            </a:extLst>
          </p:cNvPr>
          <p:cNvSpPr>
            <a:spLocks noGrp="1"/>
          </p:cNvSpPr>
          <p:nvPr>
            <p:ph type="ftr" sz="quarter" idx="15"/>
          </p:nvPr>
        </p:nvSpPr>
        <p:spPr/>
        <p:txBody>
          <a:bodyPr/>
          <a:lstStyle>
            <a:lvl1pPr>
              <a:defRPr/>
            </a:lvl1pPr>
          </a:lstStyle>
          <a:p>
            <a:endParaRPr lang="en-GB"/>
          </a:p>
        </p:txBody>
      </p:sp>
    </p:spTree>
    <p:extLst>
      <p:ext uri="{BB962C8B-B14F-4D97-AF65-F5344CB8AC3E}">
        <p14:creationId xmlns:p14="http://schemas.microsoft.com/office/powerpoint/2010/main" val="296218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8DCBDA-D9F4-4BDD-811E-8512CAF37C7E}"/>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Footer Placeholder 5">
            <a:extLst>
              <a:ext uri="{FF2B5EF4-FFF2-40B4-BE49-F238E27FC236}">
                <a16:creationId xmlns:a16="http://schemas.microsoft.com/office/drawing/2014/main" id="{0C34594A-5148-45A0-82DE-3529D7EC30B3}"/>
              </a:ext>
            </a:extLst>
          </p:cNvPr>
          <p:cNvSpPr txBox="1">
            <a:spLocks/>
          </p:cNvSpPr>
          <p:nvPr/>
        </p:nvSpPr>
        <p:spPr>
          <a:xfrm>
            <a:off x="1127125" y="6308725"/>
            <a:ext cx="8347075" cy="549275"/>
          </a:xfrm>
          <a:prstGeom prst="rect">
            <a:avLst/>
          </a:prstGeom>
        </p:spPr>
        <p:txBody>
          <a:bodyPr lIns="0" tIns="0" rIns="0" bIns="0" anchor="ctr"/>
          <a:lstStyle>
            <a:defPPr>
              <a:defRPr lang="en-GB"/>
            </a:defPPr>
            <a:lvl1pPr algn="l" rtl="0" eaLnBrk="1" fontAlgn="auto" hangingPunct="1">
              <a:spcBef>
                <a:spcPts val="0"/>
              </a:spcBef>
              <a:spcAft>
                <a:spcPts val="0"/>
              </a:spcAft>
              <a:defRPr sz="1000" kern="1200" baseline="0">
                <a:solidFill>
                  <a:schemeClr val="bg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GB"/>
              <a:t>Inequalities Briefing</a:t>
            </a:r>
            <a:endParaRPr lang="en-GB" dirty="0"/>
          </a:p>
        </p:txBody>
      </p:sp>
      <p:sp>
        <p:nvSpPr>
          <p:cNvPr id="2"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584517" y="1700213"/>
            <a:ext cx="8736756" cy="3744912"/>
          </a:xfrm>
        </p:spPr>
        <p:txBody>
          <a:bodyPr/>
          <a:lstStyle>
            <a:lvl1pPr>
              <a:defRPr sz="1463">
                <a:ln>
                  <a:noFill/>
                </a:ln>
                <a:solidFill>
                  <a:sysClr val="windowText" lastClr="000000"/>
                </a:solidFill>
              </a:defRPr>
            </a:lvl1pPr>
            <a:lvl2pPr>
              <a:defRPr sz="1463">
                <a:ln>
                  <a:noFill/>
                </a:ln>
                <a:solidFill>
                  <a:sysClr val="windowText" lastClr="000000"/>
                </a:solidFill>
              </a:defRPr>
            </a:lvl2pPr>
            <a:lvl3pPr>
              <a:defRPr sz="1463">
                <a:ln>
                  <a:noFill/>
                </a:ln>
                <a:solidFill>
                  <a:sysClr val="windowText" lastClr="000000"/>
                </a:solidFill>
              </a:defRPr>
            </a:lvl3pPr>
            <a:lvl4pPr>
              <a:defRPr sz="1463">
                <a:ln>
                  <a:noFill/>
                </a:ln>
                <a:solidFill>
                  <a:sysClr val="windowText" lastClr="000000"/>
                </a:solidFill>
              </a:defRPr>
            </a:lvl4pPr>
            <a:lvl5pPr>
              <a:defRPr sz="1463">
                <a:ln>
                  <a:noFill/>
                </a:ln>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a:extLst>
              <a:ext uri="{FF2B5EF4-FFF2-40B4-BE49-F238E27FC236}">
                <a16:creationId xmlns:a16="http://schemas.microsoft.com/office/drawing/2014/main" id="{1DD51A73-9921-4EA5-9694-BE46D009B30E}"/>
              </a:ext>
            </a:extLst>
          </p:cNvPr>
          <p:cNvSpPr>
            <a:spLocks noGrp="1"/>
          </p:cNvSpPr>
          <p:nvPr>
            <p:ph type="dt" sz="half" idx="14"/>
          </p:nvPr>
        </p:nvSpPr>
        <p:spPr>
          <a:xfrm>
            <a:off x="495300" y="6356350"/>
            <a:ext cx="2311400" cy="365125"/>
          </a:xfrm>
          <a:prstGeom prst="rect">
            <a:avLst/>
          </a:prstGeom>
        </p:spPr>
        <p:txBody>
          <a:bodyPr/>
          <a:lstStyle>
            <a:lvl1pPr eaLnBrk="1" fontAlgn="auto" hangingPunct="1">
              <a:spcBef>
                <a:spcPts val="0"/>
              </a:spcBef>
              <a:spcAft>
                <a:spcPts val="0"/>
              </a:spcAft>
              <a:defRPr>
                <a:latin typeface="+mn-lt"/>
              </a:defRPr>
            </a:lvl1pPr>
          </a:lstStyle>
          <a:p>
            <a:fld id="{F60FE652-790C-49A6-B823-838576AB849A}" type="datetimeFigureOut">
              <a:rPr lang="en-GB" smtClean="0"/>
              <a:t>30/09/2021</a:t>
            </a:fld>
            <a:endParaRPr lang="en-GB"/>
          </a:p>
        </p:txBody>
      </p:sp>
      <p:sp>
        <p:nvSpPr>
          <p:cNvPr id="7" name="Footer Placeholder 4">
            <a:extLst>
              <a:ext uri="{FF2B5EF4-FFF2-40B4-BE49-F238E27FC236}">
                <a16:creationId xmlns:a16="http://schemas.microsoft.com/office/drawing/2014/main" id="{ADEF17F0-DA89-46B0-A0C2-3CD1E908BEBB}"/>
              </a:ext>
            </a:extLst>
          </p:cNvPr>
          <p:cNvSpPr>
            <a:spLocks noGrp="1"/>
          </p:cNvSpPr>
          <p:nvPr>
            <p:ph type="ftr" sz="quarter" idx="15"/>
          </p:nvPr>
        </p:nvSpPr>
        <p:spPr/>
        <p:txBody>
          <a:bodyPr/>
          <a:lstStyle>
            <a:lvl1pPr>
              <a:defRPr/>
            </a:lvl1pPr>
          </a:lstStyle>
          <a:p>
            <a:endParaRPr lang="en-GB"/>
          </a:p>
        </p:txBody>
      </p:sp>
      <p:sp>
        <p:nvSpPr>
          <p:cNvPr id="8" name="Slide Number Placeholder 5">
            <a:extLst>
              <a:ext uri="{FF2B5EF4-FFF2-40B4-BE49-F238E27FC236}">
                <a16:creationId xmlns:a16="http://schemas.microsoft.com/office/drawing/2014/main" id="{553B2912-F7EC-4771-AB5C-5D3591F5B5EB}"/>
              </a:ext>
            </a:extLst>
          </p:cNvPr>
          <p:cNvSpPr>
            <a:spLocks noGrp="1"/>
          </p:cNvSpPr>
          <p:nvPr>
            <p:ph type="sldNum" sz="quarter" idx="16"/>
          </p:nvPr>
        </p:nvSpPr>
        <p:spPr/>
        <p:txBody>
          <a:bodyPr/>
          <a:lstStyle>
            <a:lvl1pPr>
              <a:defRPr b="1"/>
            </a:lvl1pPr>
          </a:lstStyle>
          <a:p>
            <a:fld id="{D66B50A3-D58A-4835-9F6F-E76E4FD41C4A}" type="slidenum">
              <a:rPr lang="en-GB" smtClean="0"/>
              <a:t>‹#›</a:t>
            </a:fld>
            <a:endParaRPr lang="en-GB"/>
          </a:p>
        </p:txBody>
      </p:sp>
    </p:spTree>
    <p:extLst>
      <p:ext uri="{BB962C8B-B14F-4D97-AF65-F5344CB8AC3E}">
        <p14:creationId xmlns:p14="http://schemas.microsoft.com/office/powerpoint/2010/main" val="126238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1E0E1F-CD16-4D6C-9EF4-FFD4C28A90CB}"/>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16E9BEE6-4784-4EFC-B2E8-2AF775B7ABE9}" type="slidenum">
              <a:rPr lang="en-GB" altLang="en-US" sz="1200" smtClean="0">
                <a:solidFill>
                  <a:srgbClr val="FFFFFF"/>
                </a:solidFill>
              </a:rPr>
              <a:pPr eaLnBrk="1" hangingPunct="1">
                <a:defRPr/>
              </a:pPr>
              <a:t>‹#›</a:t>
            </a:fld>
            <a:endParaRPr lang="en-US" altLang="en-US" sz="800">
              <a:solidFill>
                <a:srgbClr val="FFFFFF"/>
              </a:solidFill>
            </a:endParaRPr>
          </a:p>
        </p:txBody>
      </p:sp>
      <p:sp>
        <p:nvSpPr>
          <p:cNvPr id="8"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8EC532BA-F16B-4AB7-91EF-1C6F523A0E3A}"/>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201937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9ED789-E37E-4378-B619-B66CD2C3C263}"/>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7FFCA410-D71C-43EB-8A0B-A02B47051796}" type="slidenum">
              <a:rPr lang="en-GB" altLang="en-US" sz="1200" smtClean="0">
                <a:solidFill>
                  <a:srgbClr val="FFFFFF"/>
                </a:solidFill>
              </a:rPr>
              <a:pPr eaLnBrk="1" hangingPunct="1">
                <a:defRPr/>
              </a:pPr>
              <a:t>‹#›</a:t>
            </a:fld>
            <a:endParaRPr lang="en-US" altLang="en-US" sz="1000">
              <a:solidFill>
                <a:srgbClr val="FFFFFF"/>
              </a:solidFill>
            </a:endParaRPr>
          </a:p>
        </p:txBody>
      </p:sp>
      <p:sp>
        <p:nvSpPr>
          <p:cNvPr id="6"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DFBA7D67-792B-4665-86CE-6DAC624D97BD}"/>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47664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A71C-D880-4BD4-99B0-39D4D2BD208F}"/>
              </a:ext>
            </a:extLst>
          </p:cNvPr>
          <p:cNvSpPr>
            <a:spLocks noGrp="1"/>
          </p:cNvSpPr>
          <p:nvPr>
            <p:ph type="title"/>
          </p:nvPr>
        </p:nvSpPr>
        <p:spPr>
          <a:xfrm>
            <a:off x="604838" y="274638"/>
            <a:ext cx="8696325"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91190177-B1C1-46FC-A57D-A024C8CCB8CA}"/>
              </a:ext>
            </a:extLst>
          </p:cNvPr>
          <p:cNvSpPr>
            <a:spLocks noGrp="1"/>
          </p:cNvSpPr>
          <p:nvPr>
            <p:ph type="body" idx="1"/>
          </p:nvPr>
        </p:nvSpPr>
        <p:spPr bwMode="auto">
          <a:xfrm>
            <a:off x="604838" y="1600200"/>
            <a:ext cx="86963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5">
            <a:extLst>
              <a:ext uri="{FF2B5EF4-FFF2-40B4-BE49-F238E27FC236}">
                <a16:creationId xmlns:a16="http://schemas.microsoft.com/office/drawing/2014/main" id="{39E93370-9866-4C9A-AA63-FB2F7E0D09E9}"/>
              </a:ext>
            </a:extLst>
          </p:cNvPr>
          <p:cNvSpPr>
            <a:spLocks noGrp="1"/>
          </p:cNvSpPr>
          <p:nvPr>
            <p:ph type="sldNum" sz="quarter" idx="4"/>
          </p:nvPr>
        </p:nvSpPr>
        <p:spPr>
          <a:xfrm>
            <a:off x="0" y="6308725"/>
            <a:ext cx="9906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marL="184150" eaLnBrk="1" hangingPunct="1">
              <a:defRPr sz="1200">
                <a:solidFill>
                  <a:schemeClr val="bg1"/>
                </a:solidFill>
              </a:defRPr>
            </a:lvl1pPr>
          </a:lstStyle>
          <a:p>
            <a:fld id="{D66B50A3-D58A-4835-9F6F-E76E4FD41C4A}" type="slidenum">
              <a:rPr lang="en-GB" smtClean="0"/>
              <a:t>‹#›</a:t>
            </a:fld>
            <a:endParaRPr lang="en-GB"/>
          </a:p>
        </p:txBody>
      </p:sp>
      <p:sp>
        <p:nvSpPr>
          <p:cNvPr id="6" name="Footer Placeholder 5">
            <a:extLst>
              <a:ext uri="{FF2B5EF4-FFF2-40B4-BE49-F238E27FC236}">
                <a16:creationId xmlns:a16="http://schemas.microsoft.com/office/drawing/2014/main" id="{A609A7CE-8105-4F27-9A3F-4DD9EFD94C08}"/>
              </a:ext>
            </a:extLst>
          </p:cNvPr>
          <p:cNvSpPr>
            <a:spLocks noGrp="1"/>
          </p:cNvSpPr>
          <p:nvPr>
            <p:ph type="ftr" sz="quarter" idx="3"/>
          </p:nvPr>
        </p:nvSpPr>
        <p:spPr>
          <a:xfrm>
            <a:off x="974725" y="6308725"/>
            <a:ext cx="8347075" cy="549275"/>
          </a:xfrm>
          <a:prstGeom prst="rect">
            <a:avLst/>
          </a:prstGeom>
        </p:spPr>
        <p:txBody>
          <a:bodyPr vert="horz" lIns="0" tIns="0" rIns="0" bIns="0" rtlCol="0" anchor="ct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2991729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312738" rtl="0" eaLnBrk="1" fontAlgn="base" hangingPunct="1">
        <a:spcBef>
          <a:spcPct val="0"/>
        </a:spcBef>
        <a:spcAft>
          <a:spcPct val="0"/>
        </a:spcAft>
        <a:defRPr sz="1300" kern="1200" spc="-52">
          <a:solidFill>
            <a:srgbClr val="00AE9E"/>
          </a:solidFill>
          <a:latin typeface="+mj-lt"/>
          <a:ea typeface="+mj-ea"/>
          <a:cs typeface="+mj-cs"/>
        </a:defRPr>
      </a:lvl1pPr>
      <a:lvl2pPr algn="l" defTabSz="312738" rtl="0" eaLnBrk="1" fontAlgn="base" hangingPunct="1">
        <a:spcBef>
          <a:spcPct val="0"/>
        </a:spcBef>
        <a:spcAft>
          <a:spcPct val="0"/>
        </a:spcAft>
        <a:defRPr sz="1300">
          <a:solidFill>
            <a:srgbClr val="00AE9E"/>
          </a:solidFill>
          <a:latin typeface="Arial" panose="020B0604020202020204" pitchFamily="34" charset="0"/>
        </a:defRPr>
      </a:lvl2pPr>
      <a:lvl3pPr algn="l" defTabSz="312738" rtl="0" eaLnBrk="1" fontAlgn="base" hangingPunct="1">
        <a:spcBef>
          <a:spcPct val="0"/>
        </a:spcBef>
        <a:spcAft>
          <a:spcPct val="0"/>
        </a:spcAft>
        <a:defRPr sz="1300">
          <a:solidFill>
            <a:srgbClr val="00AE9E"/>
          </a:solidFill>
          <a:latin typeface="Arial" panose="020B0604020202020204" pitchFamily="34" charset="0"/>
        </a:defRPr>
      </a:lvl3pPr>
      <a:lvl4pPr algn="l" defTabSz="312738" rtl="0" eaLnBrk="1" fontAlgn="base" hangingPunct="1">
        <a:spcBef>
          <a:spcPct val="0"/>
        </a:spcBef>
        <a:spcAft>
          <a:spcPct val="0"/>
        </a:spcAft>
        <a:defRPr sz="1300">
          <a:solidFill>
            <a:srgbClr val="00AE9E"/>
          </a:solidFill>
          <a:latin typeface="Arial" panose="020B0604020202020204" pitchFamily="34" charset="0"/>
        </a:defRPr>
      </a:lvl4pPr>
      <a:lvl5pPr algn="l" defTabSz="312738" rtl="0" eaLnBrk="1" fontAlgn="base" hangingPunct="1">
        <a:spcBef>
          <a:spcPct val="0"/>
        </a:spcBef>
        <a:spcAft>
          <a:spcPct val="0"/>
        </a:spcAft>
        <a:defRPr sz="1300">
          <a:solidFill>
            <a:srgbClr val="00AE9E"/>
          </a:solidFill>
          <a:latin typeface="Arial" panose="020B0604020202020204" pitchFamily="34" charset="0"/>
        </a:defRPr>
      </a:lvl5pPr>
      <a:lvl6pPr marL="371475" algn="l" defTabSz="313432" rtl="0" eaLnBrk="1" fontAlgn="base" hangingPunct="1">
        <a:spcBef>
          <a:spcPct val="0"/>
        </a:spcBef>
        <a:spcAft>
          <a:spcPct val="0"/>
        </a:spcAft>
        <a:defRPr sz="1300">
          <a:solidFill>
            <a:schemeClr val="tx2"/>
          </a:solidFill>
          <a:latin typeface="Arial" panose="020B0604020202020204" pitchFamily="34" charset="0"/>
        </a:defRPr>
      </a:lvl6pPr>
      <a:lvl7pPr marL="742950" algn="l" defTabSz="313432" rtl="0" eaLnBrk="1" fontAlgn="base" hangingPunct="1">
        <a:spcBef>
          <a:spcPct val="0"/>
        </a:spcBef>
        <a:spcAft>
          <a:spcPct val="0"/>
        </a:spcAft>
        <a:defRPr sz="1300">
          <a:solidFill>
            <a:schemeClr val="tx2"/>
          </a:solidFill>
          <a:latin typeface="Arial" panose="020B0604020202020204" pitchFamily="34" charset="0"/>
        </a:defRPr>
      </a:lvl7pPr>
      <a:lvl8pPr marL="1114425" algn="l" defTabSz="313432" rtl="0" eaLnBrk="1" fontAlgn="base" hangingPunct="1">
        <a:spcBef>
          <a:spcPct val="0"/>
        </a:spcBef>
        <a:spcAft>
          <a:spcPct val="0"/>
        </a:spcAft>
        <a:defRPr sz="1300">
          <a:solidFill>
            <a:schemeClr val="tx2"/>
          </a:solidFill>
          <a:latin typeface="Arial" panose="020B0604020202020204" pitchFamily="34" charset="0"/>
        </a:defRPr>
      </a:lvl8pPr>
      <a:lvl9pPr marL="1485900" algn="l" defTabSz="313432" rtl="0" eaLnBrk="1" fontAlgn="base" hangingPunct="1">
        <a:spcBef>
          <a:spcPct val="0"/>
        </a:spcBef>
        <a:spcAft>
          <a:spcPct val="0"/>
        </a:spcAft>
        <a:defRPr sz="1300">
          <a:solidFill>
            <a:schemeClr val="tx2"/>
          </a:solidFill>
          <a:latin typeface="Arial" panose="020B0604020202020204" pitchFamily="34" charset="0"/>
        </a:defRPr>
      </a:lvl9pPr>
    </p:titleStyle>
    <p:bodyStyle>
      <a:lvl1pPr algn="l" defTabSz="312738" rtl="0" eaLnBrk="1" fontAlgn="base" hangingPunct="1">
        <a:spcBef>
          <a:spcPts val="400"/>
        </a:spcBef>
        <a:spcAft>
          <a:spcPct val="0"/>
        </a:spcAft>
        <a:buFont typeface="Arial" panose="020B0604020202020204" pitchFamily="34" charset="0"/>
        <a:defRPr sz="500" kern="1200">
          <a:solidFill>
            <a:srgbClr val="46AE9E"/>
          </a:solidFill>
          <a:latin typeface="Arial" pitchFamily="34" charset="0"/>
          <a:ea typeface="+mn-ea"/>
          <a:cs typeface="+mn-cs"/>
        </a:defRPr>
      </a:lvl1pPr>
      <a:lvl2pPr algn="l" defTabSz="312738" rtl="0" eaLnBrk="1" fontAlgn="base" hangingPunct="1">
        <a:spcBef>
          <a:spcPts val="200"/>
        </a:spcBef>
        <a:spcAft>
          <a:spcPct val="0"/>
        </a:spcAft>
        <a:defRPr sz="500" kern="1200">
          <a:solidFill>
            <a:schemeClr val="tx1"/>
          </a:solidFill>
          <a:latin typeface="Arial" pitchFamily="34" charset="0"/>
          <a:ea typeface="+mn-ea"/>
          <a:cs typeface="+mn-cs"/>
        </a:defRPr>
      </a:lvl2pPr>
      <a:lvl3pPr marL="73025" indent="-73025" algn="l" defTabSz="312738" rtl="0" eaLnBrk="1" fontAlgn="base" hangingPunct="1">
        <a:spcBef>
          <a:spcPts val="200"/>
        </a:spcBef>
        <a:spcAft>
          <a:spcPct val="0"/>
        </a:spcAft>
        <a:buFont typeface="Arial" panose="020B0604020202020204" pitchFamily="34" charset="0"/>
        <a:buChar char="•"/>
        <a:defRPr sz="500" kern="1200">
          <a:solidFill>
            <a:schemeClr val="tx1"/>
          </a:solidFill>
          <a:latin typeface="Arial" pitchFamily="34" charset="0"/>
          <a:ea typeface="+mn-ea"/>
          <a:cs typeface="+mn-cs"/>
        </a:defRPr>
      </a:lvl3pPr>
      <a:lvl4pPr marL="307975" indent="-96838" algn="l" defTabSz="312738" rtl="0" eaLnBrk="1" fontAlgn="base" hangingPunct="1">
        <a:spcBef>
          <a:spcPts val="200"/>
        </a:spcBef>
        <a:spcAft>
          <a:spcPct val="0"/>
        </a:spcAft>
        <a:buFont typeface="Arial" panose="020B0604020202020204" pitchFamily="34" charset="0"/>
        <a:buChar char="–"/>
        <a:defRPr sz="400" kern="1200">
          <a:solidFill>
            <a:schemeClr val="tx1"/>
          </a:solidFill>
          <a:latin typeface="Arial" pitchFamily="34" charset="0"/>
          <a:ea typeface="+mn-ea"/>
          <a:cs typeface="+mn-cs"/>
        </a:defRPr>
      </a:lvl4pPr>
      <a:lvl5pPr marL="307975" indent="-96838" algn="l" defTabSz="312738" rtl="0" eaLnBrk="1" fontAlgn="base" hangingPunct="1">
        <a:spcBef>
          <a:spcPct val="20000"/>
        </a:spcBef>
        <a:spcAft>
          <a:spcPct val="0"/>
        </a:spcAft>
        <a:buFont typeface="Arial" panose="020B0604020202020204" pitchFamily="34" charset="0"/>
        <a:buAutoNum type="arabicPeriod"/>
        <a:defRPr sz="400" kern="1200">
          <a:solidFill>
            <a:schemeClr val="tx1"/>
          </a:solidFill>
          <a:latin typeface="Arial" pitchFamily="34" charset="0"/>
          <a:ea typeface="+mn-ea"/>
          <a:cs typeface="+mn-cs"/>
        </a:defRPr>
      </a:lvl5pPr>
      <a:lvl6pPr marL="861938"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6pPr>
      <a:lvl7pPr marL="1018655"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7pPr>
      <a:lvl8pPr marL="1175371"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8pPr>
      <a:lvl9pPr marL="1332086"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9pPr>
    </p:bodyStyle>
    <p:otherStyle>
      <a:defPPr>
        <a:defRPr lang="en-US"/>
      </a:defPPr>
      <a:lvl1pPr marL="0" algn="l" defTabSz="313432" rtl="0" eaLnBrk="1" latinLnBrk="0" hangingPunct="1">
        <a:defRPr sz="618" kern="1200">
          <a:solidFill>
            <a:schemeClr val="tx1"/>
          </a:solidFill>
          <a:latin typeface="+mn-lt"/>
          <a:ea typeface="+mn-ea"/>
          <a:cs typeface="+mn-cs"/>
        </a:defRPr>
      </a:lvl1pPr>
      <a:lvl2pPr marL="156716" algn="l" defTabSz="313432" rtl="0" eaLnBrk="1" latinLnBrk="0" hangingPunct="1">
        <a:defRPr sz="618" kern="1200">
          <a:solidFill>
            <a:schemeClr val="tx1"/>
          </a:solidFill>
          <a:latin typeface="+mn-lt"/>
          <a:ea typeface="+mn-ea"/>
          <a:cs typeface="+mn-cs"/>
        </a:defRPr>
      </a:lvl2pPr>
      <a:lvl3pPr marL="313432" algn="l" defTabSz="313432" rtl="0" eaLnBrk="1" latinLnBrk="0" hangingPunct="1">
        <a:defRPr sz="618" kern="1200">
          <a:solidFill>
            <a:schemeClr val="tx1"/>
          </a:solidFill>
          <a:latin typeface="+mn-lt"/>
          <a:ea typeface="+mn-ea"/>
          <a:cs typeface="+mn-cs"/>
        </a:defRPr>
      </a:lvl3pPr>
      <a:lvl4pPr marL="470148" algn="l" defTabSz="313432" rtl="0" eaLnBrk="1" latinLnBrk="0" hangingPunct="1">
        <a:defRPr sz="618" kern="1200">
          <a:solidFill>
            <a:schemeClr val="tx1"/>
          </a:solidFill>
          <a:latin typeface="+mn-lt"/>
          <a:ea typeface="+mn-ea"/>
          <a:cs typeface="+mn-cs"/>
        </a:defRPr>
      </a:lvl4pPr>
      <a:lvl5pPr marL="626864" algn="l" defTabSz="313432" rtl="0" eaLnBrk="1" latinLnBrk="0" hangingPunct="1">
        <a:defRPr sz="618" kern="1200">
          <a:solidFill>
            <a:schemeClr val="tx1"/>
          </a:solidFill>
          <a:latin typeface="+mn-lt"/>
          <a:ea typeface="+mn-ea"/>
          <a:cs typeface="+mn-cs"/>
        </a:defRPr>
      </a:lvl5pPr>
      <a:lvl6pPr marL="783580" algn="l" defTabSz="313432" rtl="0" eaLnBrk="1" latinLnBrk="0" hangingPunct="1">
        <a:defRPr sz="618" kern="1200">
          <a:solidFill>
            <a:schemeClr val="tx1"/>
          </a:solidFill>
          <a:latin typeface="+mn-lt"/>
          <a:ea typeface="+mn-ea"/>
          <a:cs typeface="+mn-cs"/>
        </a:defRPr>
      </a:lvl6pPr>
      <a:lvl7pPr marL="940297" algn="l" defTabSz="313432" rtl="0" eaLnBrk="1" latinLnBrk="0" hangingPunct="1">
        <a:defRPr sz="618" kern="1200">
          <a:solidFill>
            <a:schemeClr val="tx1"/>
          </a:solidFill>
          <a:latin typeface="+mn-lt"/>
          <a:ea typeface="+mn-ea"/>
          <a:cs typeface="+mn-cs"/>
        </a:defRPr>
      </a:lvl7pPr>
      <a:lvl8pPr marL="1097012" algn="l" defTabSz="313432" rtl="0" eaLnBrk="1" latinLnBrk="0" hangingPunct="1">
        <a:defRPr sz="618" kern="1200">
          <a:solidFill>
            <a:schemeClr val="tx1"/>
          </a:solidFill>
          <a:latin typeface="+mn-lt"/>
          <a:ea typeface="+mn-ea"/>
          <a:cs typeface="+mn-cs"/>
        </a:defRPr>
      </a:lvl8pPr>
      <a:lvl9pPr marL="1253728" algn="l" defTabSz="313432" rtl="0" eaLnBrk="1" latinLnBrk="0" hangingPunct="1">
        <a:defRPr sz="6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2" Type="http://schemas.openxmlformats.org/officeDocument/2006/relationships/hyperlink" Target="mailto:LKISSouthEast@phe.gov.uk?Subject=Inequalities%20Slide%20Pack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3517-9C07-42C9-A9AF-76FDDB121F84}"/>
              </a:ext>
            </a:extLst>
          </p:cNvPr>
          <p:cNvSpPr>
            <a:spLocks noGrp="1"/>
          </p:cNvSpPr>
          <p:nvPr>
            <p:ph type="ctrTitle"/>
          </p:nvPr>
        </p:nvSpPr>
        <p:spPr/>
        <p:txBody>
          <a:bodyPr/>
          <a:lstStyle/>
          <a:p>
            <a:r>
              <a:rPr lang="en-GB"/>
              <a:t>Health inequalities slides
Hastings</a:t>
            </a:r>
          </a:p>
        </p:txBody>
      </p:sp>
      <p:sp>
        <p:nvSpPr>
          <p:cNvPr id="3" name="Subtitle 2">
            <a:extLst>
              <a:ext uri="{FF2B5EF4-FFF2-40B4-BE49-F238E27FC236}">
                <a16:creationId xmlns:a16="http://schemas.microsoft.com/office/drawing/2014/main" id="{26CA510B-8A17-448D-A0D2-6BE09D387B08}"/>
              </a:ext>
            </a:extLst>
          </p:cNvPr>
          <p:cNvSpPr>
            <a:spLocks noGrp="1"/>
          </p:cNvSpPr>
          <p:nvPr>
            <p:ph type="subTitle" idx="1"/>
          </p:nvPr>
        </p:nvSpPr>
        <p:spPr/>
        <p:txBody>
          <a:bodyPr/>
          <a:lstStyle/>
          <a:p>
            <a:r>
              <a:rPr lang="en-GB"/>
              <a:t>January 2020</a:t>
            </a:r>
          </a:p>
        </p:txBody>
      </p:sp>
      <p:sp>
        <p:nvSpPr>
          <p:cNvPr id="4" name="TextBox 3">
            <a:extLst>
              <a:ext uri="{FF2B5EF4-FFF2-40B4-BE49-F238E27FC236}">
                <a16:creationId xmlns:a16="http://schemas.microsoft.com/office/drawing/2014/main" id="{3F4D43BC-39D7-4710-982F-129808A75D2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Version 1.1</a:t>
            </a:r>
          </a:p>
        </p:txBody>
      </p:sp>
    </p:spTree>
    <p:extLst>
      <p:ext uri="{BB962C8B-B14F-4D97-AF65-F5344CB8AC3E}">
        <p14:creationId xmlns:p14="http://schemas.microsoft.com/office/powerpoint/2010/main" val="412845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F970-4FCF-43F7-A68F-685FF4138596}"/>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0EBD1055-EBFC-4DF9-8EA8-2AB6113F7A4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74141E7B-5A49-4470-989E-69A11E772D2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6F5DFB9-74F3-4A86-954F-F5F3C3D3959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A444372-2B5C-4DCA-AB81-4F5F6A7647A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6806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6E2D5-D5C6-47B5-85E0-A8F2A91FFD16}"/>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45484775-8BC9-443D-AB54-53358B88B93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EC05329-C60D-4055-B22E-F0C4B38649B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EEC7EC4-EFF3-4A4C-817C-B14745B035E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498830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CBE3-939A-4482-B855-6EA57897C0AF}"/>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3B0D13BE-ED20-4191-A592-025D23FD657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6AA828FC-61B4-4835-A391-49769E9EB5C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5AC93D3-8850-4585-94F1-0C0C1C4B96E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CABF35F-613F-48A0-B005-16C4E4F29C8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63934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A69E-AB4F-40E3-AEA5-F512D79C834E}"/>
              </a:ext>
            </a:extLst>
          </p:cNvPr>
          <p:cNvSpPr>
            <a:spLocks noGrp="1"/>
          </p:cNvSpPr>
          <p:nvPr>
            <p:ph type="title"/>
          </p:nvPr>
        </p:nvSpPr>
        <p:spPr/>
        <p:txBody>
          <a:bodyPr/>
          <a:lstStyle/>
          <a:p>
            <a:r>
              <a:rPr lang="en-GB"/>
              <a:t>GBD cause: Hastings</a:t>
            </a:r>
          </a:p>
        </p:txBody>
      </p:sp>
      <p:sp>
        <p:nvSpPr>
          <p:cNvPr id="3" name="TextBox 2">
            <a:extLst>
              <a:ext uri="{FF2B5EF4-FFF2-40B4-BE49-F238E27FC236}">
                <a16:creationId xmlns:a16="http://schemas.microsoft.com/office/drawing/2014/main" id="{8E519531-D1D7-4739-9BBD-035F7E497EA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
        <p:nvSpPr>
          <p:cNvPr id="4" name="TextBox 3">
            <a:extLst>
              <a:ext uri="{FF2B5EF4-FFF2-40B4-BE49-F238E27FC236}">
                <a16:creationId xmlns:a16="http://schemas.microsoft.com/office/drawing/2014/main" id="{16C77342-5441-4D8D-BCEA-422A11849224}"/>
              </a:ext>
            </a:extLst>
          </p:cNvPr>
          <p:cNvSpPr txBox="1"/>
          <p:nvPr/>
        </p:nvSpPr>
        <p:spPr>
          <a:xfrm>
            <a:off x="495300" y="1028700"/>
            <a:ext cx="8915400" cy="430887"/>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200" b="1">
                <a:solidFill>
                  <a:srgbClr val="00AE9E"/>
                </a:solidFill>
                <a:latin typeface="Calibri" panose="020F0502020204030204" pitchFamily="34" charset="0"/>
              </a:rPr>
              <a:t>Causes ranked by percentage of total disability-adjusted life years</a:t>
            </a:r>
          </a:p>
        </p:txBody>
      </p:sp>
      <p:pic>
        <p:nvPicPr>
          <p:cNvPr id="6" name="Picture 5">
            <a:extLst>
              <a:ext uri="{FF2B5EF4-FFF2-40B4-BE49-F238E27FC236}">
                <a16:creationId xmlns:a16="http://schemas.microsoft.com/office/drawing/2014/main" id="{925D288A-803A-4F1D-B5F7-B8773FAB90F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49004" y="1508760"/>
            <a:ext cx="7202352" cy="4800600"/>
          </a:xfrm>
          <a:prstGeom prst="rect">
            <a:avLst/>
          </a:prstGeom>
        </p:spPr>
      </p:pic>
    </p:spTree>
    <p:extLst>
      <p:ext uri="{BB962C8B-B14F-4D97-AF65-F5344CB8AC3E}">
        <p14:creationId xmlns:p14="http://schemas.microsoft.com/office/powerpoint/2010/main" val="19844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48B7-9A09-485E-8E94-79EA867344DC}"/>
              </a:ext>
            </a:extLst>
          </p:cNvPr>
          <p:cNvSpPr>
            <a:spLocks noGrp="1"/>
          </p:cNvSpPr>
          <p:nvPr>
            <p:ph type="title"/>
          </p:nvPr>
        </p:nvSpPr>
        <p:spPr/>
        <p:txBody>
          <a:bodyPr/>
          <a:lstStyle/>
          <a:p>
            <a:r>
              <a:rPr lang="en-GB"/>
              <a:t>Global Burden of Disease: Ischaemic heart disease</a:t>
            </a:r>
          </a:p>
        </p:txBody>
      </p:sp>
      <p:sp>
        <p:nvSpPr>
          <p:cNvPr id="3" name="TextBox 2">
            <a:extLst>
              <a:ext uri="{FF2B5EF4-FFF2-40B4-BE49-F238E27FC236}">
                <a16:creationId xmlns:a16="http://schemas.microsoft.com/office/drawing/2014/main" id="{93BEC737-AE47-4559-A91A-50C9F8C8D3A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C51DE874-B468-411D-AD18-6C766737D5B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81460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4A4E-B2C2-4B49-8328-BC4122DD477E}"/>
              </a:ext>
            </a:extLst>
          </p:cNvPr>
          <p:cNvSpPr>
            <a:spLocks noGrp="1"/>
          </p:cNvSpPr>
          <p:nvPr>
            <p:ph type="title"/>
          </p:nvPr>
        </p:nvSpPr>
        <p:spPr/>
        <p:txBody>
          <a:bodyPr/>
          <a:lstStyle/>
          <a:p>
            <a:r>
              <a:rPr lang="en-GB"/>
              <a:t>Ischaemic heart disease - National picture</a:t>
            </a:r>
          </a:p>
        </p:txBody>
      </p:sp>
      <p:sp>
        <p:nvSpPr>
          <p:cNvPr id="3" name="TextBox 2">
            <a:extLst>
              <a:ext uri="{FF2B5EF4-FFF2-40B4-BE49-F238E27FC236}">
                <a16:creationId xmlns:a16="http://schemas.microsoft.com/office/drawing/2014/main" id="{663D09A9-2BCF-44FE-9D08-00440D8A988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18F9A94D-E9C8-4065-9E82-38972F46340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2194" y="1371600"/>
            <a:ext cx="9461612" cy="4800600"/>
          </a:xfrm>
          <a:prstGeom prst="rect">
            <a:avLst/>
          </a:prstGeom>
        </p:spPr>
      </p:pic>
    </p:spTree>
    <p:extLst>
      <p:ext uri="{BB962C8B-B14F-4D97-AF65-F5344CB8AC3E}">
        <p14:creationId xmlns:p14="http://schemas.microsoft.com/office/powerpoint/2010/main" val="356963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364B-8B5A-4739-B763-AC5DD9E4357D}"/>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6DDB010C-7862-438E-8E6C-E3A68EF0269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E052FEDE-13CE-4B82-9103-A2EF0BA6A07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7EB28A3-61B9-4266-9352-ADC1A2CF9DB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993921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85F5-8A9B-419B-BFF4-C31CEC9347F0}"/>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3DDE78D7-500D-4502-85F0-FAF92AC2FC4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B847ACB1-2F38-44A7-9F8C-D245B392DD7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C9D14D6-2561-45C6-8C7C-5C482D89B9F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BB53637-E45E-43DE-AF01-A3BA56FF15A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415309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9709-4126-41CC-B8FE-9AA2FCA19E88}"/>
              </a:ext>
            </a:extLst>
          </p:cNvPr>
          <p:cNvSpPr>
            <a:spLocks noGrp="1"/>
          </p:cNvSpPr>
          <p:nvPr>
            <p:ph type="title"/>
          </p:nvPr>
        </p:nvSpPr>
        <p:spPr/>
        <p:txBody>
          <a:bodyPr/>
          <a:lstStyle/>
          <a:p>
            <a:r>
              <a:rPr lang="en-GB"/>
              <a:t>Global Burden of Disease: Low back pain</a:t>
            </a:r>
          </a:p>
        </p:txBody>
      </p:sp>
      <p:sp>
        <p:nvSpPr>
          <p:cNvPr id="3" name="TextBox 2">
            <a:extLst>
              <a:ext uri="{FF2B5EF4-FFF2-40B4-BE49-F238E27FC236}">
                <a16:creationId xmlns:a16="http://schemas.microsoft.com/office/drawing/2014/main" id="{6E5DF969-877A-4067-8B88-667A805CD76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C0EA45F5-AD4F-40BF-BF42-BB4414D40C2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58721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E91F-FB15-485F-965A-2A79F608A23E}"/>
              </a:ext>
            </a:extLst>
          </p:cNvPr>
          <p:cNvSpPr>
            <a:spLocks noGrp="1"/>
          </p:cNvSpPr>
          <p:nvPr>
            <p:ph type="title"/>
          </p:nvPr>
        </p:nvSpPr>
        <p:spPr/>
        <p:txBody>
          <a:bodyPr/>
          <a:lstStyle/>
          <a:p>
            <a:r>
              <a:rPr lang="en-GB"/>
              <a:t>Low back pain - National picture</a:t>
            </a:r>
          </a:p>
        </p:txBody>
      </p:sp>
      <p:sp>
        <p:nvSpPr>
          <p:cNvPr id="3" name="TextBox 2">
            <a:extLst>
              <a:ext uri="{FF2B5EF4-FFF2-40B4-BE49-F238E27FC236}">
                <a16:creationId xmlns:a16="http://schemas.microsoft.com/office/drawing/2014/main" id="{19DD517F-D02C-4CE9-874F-4E6B5B2AE18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625F1F71-5D2C-4A1F-A4AF-D32A03F5844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2308" y="1371600"/>
            <a:ext cx="8061385" cy="4800600"/>
          </a:xfrm>
          <a:prstGeom prst="rect">
            <a:avLst/>
          </a:prstGeom>
        </p:spPr>
      </p:pic>
    </p:spTree>
    <p:extLst>
      <p:ext uri="{BB962C8B-B14F-4D97-AF65-F5344CB8AC3E}">
        <p14:creationId xmlns:p14="http://schemas.microsoft.com/office/powerpoint/2010/main" val="1072353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820B-B788-4FB8-ADD2-354F364370BB}"/>
              </a:ext>
            </a:extLst>
          </p:cNvPr>
          <p:cNvSpPr>
            <a:spLocks noGrp="1"/>
          </p:cNvSpPr>
          <p:nvPr>
            <p:ph type="title"/>
          </p:nvPr>
        </p:nvSpPr>
        <p:spPr/>
        <p:txBody>
          <a:bodyPr/>
          <a:lstStyle/>
          <a:p>
            <a:r>
              <a:rPr lang="en-GB"/>
              <a:t>Why health inequalities are important</a:t>
            </a:r>
          </a:p>
        </p:txBody>
      </p:sp>
      <p:sp>
        <p:nvSpPr>
          <p:cNvPr id="3" name="TextBox 2">
            <a:extLst>
              <a:ext uri="{FF2B5EF4-FFF2-40B4-BE49-F238E27FC236}">
                <a16:creationId xmlns:a16="http://schemas.microsoft.com/office/drawing/2014/main" id="{87A0A99D-C362-4AE1-9AEA-9E73579D2A4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
        <p:nvSpPr>
          <p:cNvPr id="4" name="TextBox 3">
            <a:extLst>
              <a:ext uri="{FF2B5EF4-FFF2-40B4-BE49-F238E27FC236}">
                <a16:creationId xmlns:a16="http://schemas.microsoft.com/office/drawing/2014/main" id="{B5FA0AA3-C38C-4E21-95E2-0F367A46FBE3}"/>
              </a:ext>
            </a:extLst>
          </p:cNvPr>
          <p:cNvSpPr txBox="1"/>
          <p:nvPr/>
        </p:nvSpPr>
        <p:spPr>
          <a:xfrm>
            <a:off x="396240" y="1714500"/>
            <a:ext cx="8915400" cy="193899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400" b="1" i="1">
                <a:solidFill>
                  <a:srgbClr val="90082E"/>
                </a:solidFill>
                <a:latin typeface="Arial" panose="020B0604020202020204" pitchFamily="34" charset="0"/>
              </a:rPr>
              <a:t>"Reducing health inequalities is a matter of fairness and social justice. In England, the many people who are currently dying prematurely each year as a result of health inequalities would otherwise have enjoyed, in total, between 1.3 and 2.5 million extra years of life."</a:t>
            </a:r>
          </a:p>
        </p:txBody>
      </p:sp>
      <p:sp>
        <p:nvSpPr>
          <p:cNvPr id="5" name="TextBox 4">
            <a:extLst>
              <a:ext uri="{FF2B5EF4-FFF2-40B4-BE49-F238E27FC236}">
                <a16:creationId xmlns:a16="http://schemas.microsoft.com/office/drawing/2014/main" id="{8BE4BF70-9AA3-4E29-AE5A-F9E99333A538}"/>
              </a:ext>
            </a:extLst>
          </p:cNvPr>
          <p:cNvSpPr txBox="1"/>
          <p:nvPr/>
        </p:nvSpPr>
        <p:spPr>
          <a:xfrm>
            <a:off x="495300" y="4457700"/>
            <a:ext cx="89154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98002E"/>
                </a:solidFill>
                <a:latin typeface="Arial" panose="020B0604020202020204" pitchFamily="34" charset="0"/>
              </a:rPr>
              <a:t>Fair society, healthy lives (The Marmot Review): Strategic Review of Health Inequalities in England post-2010</a:t>
            </a:r>
          </a:p>
        </p:txBody>
      </p:sp>
      <p:sp>
        <p:nvSpPr>
          <p:cNvPr id="6" name="TextBox 5">
            <a:extLst>
              <a:ext uri="{FF2B5EF4-FFF2-40B4-BE49-F238E27FC236}">
                <a16:creationId xmlns:a16="http://schemas.microsoft.com/office/drawing/2014/main" id="{0E2843B2-DFC3-43FB-A429-5DB593E7CD7E}"/>
              </a:ext>
            </a:extLst>
          </p:cNvPr>
          <p:cNvSpPr txBox="1"/>
          <p:nvPr/>
        </p:nvSpPr>
        <p:spPr>
          <a:xfrm>
            <a:off x="2476500" y="5143500"/>
            <a:ext cx="4953000" cy="46166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1200">
                <a:solidFill>
                  <a:srgbClr val="A6A6A6"/>
                </a:solidFill>
                <a:latin typeface="Calibri" panose="020F0502020204030204" pitchFamily="34" charset="0"/>
              </a:rPr>
              <a:t>http://www.instituteofhealthequity.org/resources-reports/fair-society-healthy-lives-the-marmot-review</a:t>
            </a:r>
          </a:p>
        </p:txBody>
      </p:sp>
    </p:spTree>
    <p:extLst>
      <p:ext uri="{BB962C8B-B14F-4D97-AF65-F5344CB8AC3E}">
        <p14:creationId xmlns:p14="http://schemas.microsoft.com/office/powerpoint/2010/main" val="4263797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6887-9004-490F-8A6B-3ABFEBE89415}"/>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9D04FE42-C8F8-4DF7-B320-D48EA8693AB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F0284D0-AC15-48EA-A50A-7A31D1DA6AB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9ED2273-9C5E-4601-A2E7-8435FFB005A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551754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5511-A49D-4E08-B48A-6B6C8DA1CB9C}"/>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A67E1D05-8D71-4DE6-9A7D-50FB6C5BD1D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7A5618E-88FD-46D9-BBC4-DE3AAB0404C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7CFC55E-EDF7-42FF-9818-121A20DCB6F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82588EB-C3FA-4280-A556-E6D635092C5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96550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BCD0-A29F-43B7-8256-01FB00F85F45}"/>
              </a:ext>
            </a:extLst>
          </p:cNvPr>
          <p:cNvSpPr>
            <a:spLocks noGrp="1"/>
          </p:cNvSpPr>
          <p:nvPr>
            <p:ph type="title"/>
          </p:nvPr>
        </p:nvSpPr>
        <p:spPr/>
        <p:txBody>
          <a:bodyPr/>
          <a:lstStyle/>
          <a:p>
            <a:r>
              <a:rPr lang="en-GB"/>
              <a:t>Global Burden of Disease: Chronic obstructive pulmonary disease</a:t>
            </a:r>
          </a:p>
        </p:txBody>
      </p:sp>
      <p:sp>
        <p:nvSpPr>
          <p:cNvPr id="3" name="TextBox 2">
            <a:extLst>
              <a:ext uri="{FF2B5EF4-FFF2-40B4-BE49-F238E27FC236}">
                <a16:creationId xmlns:a16="http://schemas.microsoft.com/office/drawing/2014/main" id="{9DE703A6-89AD-4EB1-946A-F413D4B6A06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CE98AF3A-F745-4106-8A39-64CE8C473F1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042780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178B-E138-4E90-8442-FE0D8F605887}"/>
              </a:ext>
            </a:extLst>
          </p:cNvPr>
          <p:cNvSpPr>
            <a:spLocks noGrp="1"/>
          </p:cNvSpPr>
          <p:nvPr>
            <p:ph type="title"/>
          </p:nvPr>
        </p:nvSpPr>
        <p:spPr/>
        <p:txBody>
          <a:bodyPr/>
          <a:lstStyle/>
          <a:p>
            <a:r>
              <a:rPr lang="en-GB"/>
              <a:t>Chronic obstructive pulmonary disease - National picture</a:t>
            </a:r>
          </a:p>
        </p:txBody>
      </p:sp>
      <p:sp>
        <p:nvSpPr>
          <p:cNvPr id="3" name="TextBox 2">
            <a:extLst>
              <a:ext uri="{FF2B5EF4-FFF2-40B4-BE49-F238E27FC236}">
                <a16:creationId xmlns:a16="http://schemas.microsoft.com/office/drawing/2014/main" id="{BE1AC15E-2C98-43A0-9D02-E987735E6F7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78380D81-3198-4C1D-98B1-49C3E7D735B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86021" y="1371600"/>
            <a:ext cx="7933958" cy="4800600"/>
          </a:xfrm>
          <a:prstGeom prst="rect">
            <a:avLst/>
          </a:prstGeom>
        </p:spPr>
      </p:pic>
    </p:spTree>
    <p:extLst>
      <p:ext uri="{BB962C8B-B14F-4D97-AF65-F5344CB8AC3E}">
        <p14:creationId xmlns:p14="http://schemas.microsoft.com/office/powerpoint/2010/main" val="245959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52EE-F5E7-4372-99BD-CA4015384D85}"/>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0695A7AB-B5D4-4DF1-9C15-D57A06CD25C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561A48AF-C818-43A8-9853-B8EDEB6CB9B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434E924-9AFC-48A7-BEC3-A0B90ECA150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246049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03D8-F947-432A-BC95-B550CE99D7CC}"/>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DC0E0E41-46DE-482E-8382-530AF1A05A1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D313031F-26F6-42BE-8787-4C3584147C1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12AAD05-C7E8-44B2-95C3-7E1EAFCA367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0A71654-CCC3-44AA-AC99-0BBD88359BC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666893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C5C3-E979-41AC-9A86-7BEBF29DA8E5}"/>
              </a:ext>
            </a:extLst>
          </p:cNvPr>
          <p:cNvSpPr>
            <a:spLocks noGrp="1"/>
          </p:cNvSpPr>
          <p:nvPr>
            <p:ph type="title"/>
          </p:nvPr>
        </p:nvSpPr>
        <p:spPr/>
        <p:txBody>
          <a:bodyPr>
            <a:normAutofit/>
          </a:bodyPr>
          <a:lstStyle/>
          <a:p>
            <a:r>
              <a:rPr lang="en-GB"/>
              <a:t>Global Burden of Disease: Alzheimer's disease and other dementias</a:t>
            </a:r>
          </a:p>
        </p:txBody>
      </p:sp>
      <p:sp>
        <p:nvSpPr>
          <p:cNvPr id="3" name="TextBox 2">
            <a:extLst>
              <a:ext uri="{FF2B5EF4-FFF2-40B4-BE49-F238E27FC236}">
                <a16:creationId xmlns:a16="http://schemas.microsoft.com/office/drawing/2014/main" id="{5DA50947-1359-4792-9396-B9DFC86B899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C11D3B2C-8E71-42F4-A516-44DF48ECA23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416603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C17C-6331-466D-9F96-B4779F4EA0D7}"/>
              </a:ext>
            </a:extLst>
          </p:cNvPr>
          <p:cNvSpPr>
            <a:spLocks noGrp="1"/>
          </p:cNvSpPr>
          <p:nvPr>
            <p:ph type="title"/>
          </p:nvPr>
        </p:nvSpPr>
        <p:spPr/>
        <p:txBody>
          <a:bodyPr/>
          <a:lstStyle/>
          <a:p>
            <a:r>
              <a:rPr lang="en-GB"/>
              <a:t>Alzheimer's disease and other dementias - National picture</a:t>
            </a:r>
          </a:p>
        </p:txBody>
      </p:sp>
      <p:sp>
        <p:nvSpPr>
          <p:cNvPr id="3" name="TextBox 2">
            <a:extLst>
              <a:ext uri="{FF2B5EF4-FFF2-40B4-BE49-F238E27FC236}">
                <a16:creationId xmlns:a16="http://schemas.microsoft.com/office/drawing/2014/main" id="{EB1429D1-7CA6-48D6-AAEB-C7F396F4557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2E4128E6-FCE2-40A5-B838-1432D61521B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5254" y="1371600"/>
            <a:ext cx="8435491" cy="4800600"/>
          </a:xfrm>
          <a:prstGeom prst="rect">
            <a:avLst/>
          </a:prstGeom>
        </p:spPr>
      </p:pic>
    </p:spTree>
    <p:extLst>
      <p:ext uri="{BB962C8B-B14F-4D97-AF65-F5344CB8AC3E}">
        <p14:creationId xmlns:p14="http://schemas.microsoft.com/office/powerpoint/2010/main" val="1567945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542F-80F2-4804-B8B5-3D9DCB2DE516}"/>
              </a:ext>
            </a:extLst>
          </p:cNvPr>
          <p:cNvSpPr>
            <a:spLocks noGrp="1"/>
          </p:cNvSpPr>
          <p:nvPr>
            <p:ph type="title"/>
          </p:nvPr>
        </p:nvSpPr>
        <p:spPr/>
        <p:txBody>
          <a:bodyPr/>
          <a:lstStyle/>
          <a:p>
            <a:r>
              <a:rPr lang="en-GB"/>
              <a:t>Global Burden of Disease: Stroke</a:t>
            </a:r>
          </a:p>
        </p:txBody>
      </p:sp>
      <p:sp>
        <p:nvSpPr>
          <p:cNvPr id="3" name="TextBox 2">
            <a:extLst>
              <a:ext uri="{FF2B5EF4-FFF2-40B4-BE49-F238E27FC236}">
                <a16:creationId xmlns:a16="http://schemas.microsoft.com/office/drawing/2014/main" id="{E45E854C-BA6E-4C2A-B78F-7B6EB1C6F7F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1B46DAB7-1EB2-496A-894C-CDBE4707BCA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37321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06E0-924D-42B5-A9C2-75834F5931F0}"/>
              </a:ext>
            </a:extLst>
          </p:cNvPr>
          <p:cNvSpPr>
            <a:spLocks noGrp="1"/>
          </p:cNvSpPr>
          <p:nvPr>
            <p:ph type="title"/>
          </p:nvPr>
        </p:nvSpPr>
        <p:spPr/>
        <p:txBody>
          <a:bodyPr/>
          <a:lstStyle/>
          <a:p>
            <a:r>
              <a:rPr lang="en-GB"/>
              <a:t>Stroke - National picture</a:t>
            </a:r>
          </a:p>
        </p:txBody>
      </p:sp>
      <p:sp>
        <p:nvSpPr>
          <p:cNvPr id="3" name="TextBox 2">
            <a:extLst>
              <a:ext uri="{FF2B5EF4-FFF2-40B4-BE49-F238E27FC236}">
                <a16:creationId xmlns:a16="http://schemas.microsoft.com/office/drawing/2014/main" id="{411DDB4C-67FF-4601-AE10-8CED877C01D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7D1164D5-6F21-4715-8E58-E97E771F336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0416" y="1371600"/>
            <a:ext cx="9045167" cy="4800600"/>
          </a:xfrm>
          <a:prstGeom prst="rect">
            <a:avLst/>
          </a:prstGeom>
        </p:spPr>
      </p:pic>
    </p:spTree>
    <p:extLst>
      <p:ext uri="{BB962C8B-B14F-4D97-AF65-F5344CB8AC3E}">
        <p14:creationId xmlns:p14="http://schemas.microsoft.com/office/powerpoint/2010/main" val="2614787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D3FC-75A7-4F11-A9FB-DF4BB7750367}"/>
              </a:ext>
            </a:extLst>
          </p:cNvPr>
          <p:cNvSpPr>
            <a:spLocks noGrp="1"/>
          </p:cNvSpPr>
          <p:nvPr>
            <p:ph type="title"/>
          </p:nvPr>
        </p:nvSpPr>
        <p:spPr/>
        <p:txBody>
          <a:bodyPr/>
          <a:lstStyle/>
          <a:p>
            <a:r>
              <a:rPr lang="en-GB"/>
              <a:t>About the slides</a:t>
            </a:r>
          </a:p>
        </p:txBody>
      </p:sp>
      <p:sp>
        <p:nvSpPr>
          <p:cNvPr id="3" name="TextBox 2">
            <a:extLst>
              <a:ext uri="{FF2B5EF4-FFF2-40B4-BE49-F238E27FC236}">
                <a16:creationId xmlns:a16="http://schemas.microsoft.com/office/drawing/2014/main" id="{4CAE1FDD-95FB-4658-B424-A19867165E6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
        <p:nvSpPr>
          <p:cNvPr id="4" name="TextBox 3">
            <a:extLst>
              <a:ext uri="{FF2B5EF4-FFF2-40B4-BE49-F238E27FC236}">
                <a16:creationId xmlns:a16="http://schemas.microsoft.com/office/drawing/2014/main" id="{C42F88FA-5025-475E-9DBF-FB0073489826}"/>
              </a:ext>
            </a:extLst>
          </p:cNvPr>
          <p:cNvSpPr txBox="1"/>
          <p:nvPr/>
        </p:nvSpPr>
        <p:spPr>
          <a:xfrm>
            <a:off x="693420" y="1097280"/>
            <a:ext cx="792480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00AE9E"/>
                </a:solidFill>
                <a:latin typeface="Arial" panose="020B0604020202020204" pitchFamily="34" charset="0"/>
              </a:rPr>
              <a:t>The Global Burden of Disease (GBD) Study 2017 highlights the conditions causing the largest burden (in terms of disability-adjusted life years) in Hastings                       
The purpose of this slide set is to demonstrate inequalities in important high-burden diseases - defined either because they are high-burden as measured by the GBD, or because they reflect a national strategic priority                     
This slide set also includes a number of Local Health indicators where there is a particularly strong statistical linear relationship with deprivation as measured by the Index of Multiple Deprivation 2019 (IMD 2019) at ward level 
It uses routinely available data from the Local Health website 
It uses 2018 ward and local authority boundaries</a:t>
            </a:r>
          </a:p>
        </p:txBody>
      </p:sp>
      <p:sp>
        <p:nvSpPr>
          <p:cNvPr id="5" name="TextBox 4">
            <a:extLst>
              <a:ext uri="{FF2B5EF4-FFF2-40B4-BE49-F238E27FC236}">
                <a16:creationId xmlns:a16="http://schemas.microsoft.com/office/drawing/2014/main" id="{256CA396-FDAC-447C-BE7F-ADB7D62664BB}"/>
              </a:ext>
            </a:extLst>
          </p:cNvPr>
          <p:cNvSpPr txBox="1"/>
          <p:nvPr/>
        </p:nvSpPr>
        <p:spPr>
          <a:xfrm>
            <a:off x="297180" y="1097280"/>
            <a:ext cx="39624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00AE9E"/>
                </a:solidFill>
                <a:latin typeface="wingdings" panose="05000000000000000000" pitchFamily="2" charset="2"/>
              </a:rPr>
              <a:t>l
l
l
l
l</a:t>
            </a:r>
          </a:p>
        </p:txBody>
      </p:sp>
      <p:sp>
        <p:nvSpPr>
          <p:cNvPr id="6" name="TextBox 5">
            <a:extLst>
              <a:ext uri="{FF2B5EF4-FFF2-40B4-BE49-F238E27FC236}">
                <a16:creationId xmlns:a16="http://schemas.microsoft.com/office/drawing/2014/main" id="{F98B260B-A828-4E79-90C0-706B1C222B25}"/>
              </a:ext>
            </a:extLst>
          </p:cNvPr>
          <p:cNvSpPr txBox="1"/>
          <p:nvPr/>
        </p:nvSpPr>
        <p:spPr>
          <a:xfrm>
            <a:off x="693420" y="528066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A6A6A6"/>
                </a:solidFill>
                <a:latin typeface="Arial" panose="020B0604020202020204" pitchFamily="34" charset="0"/>
              </a:rPr>
              <a:t>(www.localhealth.org.uk, downloaded August 2019)</a:t>
            </a:r>
          </a:p>
        </p:txBody>
      </p:sp>
    </p:spTree>
    <p:extLst>
      <p:ext uri="{BB962C8B-B14F-4D97-AF65-F5344CB8AC3E}">
        <p14:creationId xmlns:p14="http://schemas.microsoft.com/office/powerpoint/2010/main" val="2271907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B0EC-0904-447D-9071-6CA8E1E3009C}"/>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F7636308-DDEC-4C0A-B560-76BB8FD919D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F9881C96-8171-428F-9B2D-81981304CDE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68AD2D1-5203-4F6B-A01B-6D3D54B04A9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89667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E0D3-6E47-487E-9916-77846E15BB23}"/>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1E56CCBD-1371-46B7-B88B-C490F39E214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A287147A-5B5F-4217-90D3-52F660892B7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DDE8C43F-1F32-465F-804C-DA5FA2CBFFC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9037E380-8F40-4237-B218-DFBF00CD95F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61396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A65C-1325-4DB6-BC32-3F2956EDCDFF}"/>
              </a:ext>
            </a:extLst>
          </p:cNvPr>
          <p:cNvSpPr>
            <a:spLocks noGrp="1"/>
          </p:cNvSpPr>
          <p:nvPr>
            <p:ph type="title"/>
          </p:nvPr>
        </p:nvSpPr>
        <p:spPr/>
        <p:txBody>
          <a:bodyPr/>
          <a:lstStyle/>
          <a:p>
            <a:r>
              <a:rPr lang="en-GB"/>
              <a:t>Global Burden of Disease: Tracheal, bronchus, and lung cancer</a:t>
            </a:r>
          </a:p>
        </p:txBody>
      </p:sp>
      <p:sp>
        <p:nvSpPr>
          <p:cNvPr id="3" name="TextBox 2">
            <a:extLst>
              <a:ext uri="{FF2B5EF4-FFF2-40B4-BE49-F238E27FC236}">
                <a16:creationId xmlns:a16="http://schemas.microsoft.com/office/drawing/2014/main" id="{555AE566-2745-4191-9771-88B744419E9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58AA25B1-5E87-46D0-BAC9-30FA3818D5C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584147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0467-C384-4387-A9BF-5A2ABA840A31}"/>
              </a:ext>
            </a:extLst>
          </p:cNvPr>
          <p:cNvSpPr>
            <a:spLocks noGrp="1"/>
          </p:cNvSpPr>
          <p:nvPr>
            <p:ph type="title"/>
          </p:nvPr>
        </p:nvSpPr>
        <p:spPr/>
        <p:txBody>
          <a:bodyPr/>
          <a:lstStyle/>
          <a:p>
            <a:r>
              <a:rPr lang="en-GB"/>
              <a:t>Lung cancer - National picture</a:t>
            </a:r>
          </a:p>
        </p:txBody>
      </p:sp>
      <p:sp>
        <p:nvSpPr>
          <p:cNvPr id="3" name="TextBox 2">
            <a:extLst>
              <a:ext uri="{FF2B5EF4-FFF2-40B4-BE49-F238E27FC236}">
                <a16:creationId xmlns:a16="http://schemas.microsoft.com/office/drawing/2014/main" id="{612EA735-F1F1-4FCE-BC22-D4DB6D09D00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879A4300-D599-4A09-B40B-9D858E07DFC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383" y="1371600"/>
            <a:ext cx="8313234" cy="4800600"/>
          </a:xfrm>
          <a:prstGeom prst="rect">
            <a:avLst/>
          </a:prstGeom>
        </p:spPr>
      </p:pic>
    </p:spTree>
    <p:extLst>
      <p:ext uri="{BB962C8B-B14F-4D97-AF65-F5344CB8AC3E}">
        <p14:creationId xmlns:p14="http://schemas.microsoft.com/office/powerpoint/2010/main" val="1961351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8710-8464-49FF-AEA8-2D0720F54E14}"/>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5B8DAFA6-C04D-49B8-870C-10C9DBFF6C1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2C150E2F-0B16-44C8-ADAE-A7FFCCF3FC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387DCA9-9541-42ED-8638-B4B081F51C9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048868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D451-B1EB-4685-8189-D51CA6CA087E}"/>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0C48B168-987F-4D04-88EF-7361C9A808C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23DAA2F5-B19D-4FCA-A03F-9767C915A35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444AAB6B-1772-4ED7-BB4B-0DB2816B18B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197943A-C334-4B51-8A57-A420FB50488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820887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67F7-9BA1-4AC4-8C44-E92643B3A826}"/>
              </a:ext>
            </a:extLst>
          </p:cNvPr>
          <p:cNvSpPr>
            <a:spLocks noGrp="1"/>
          </p:cNvSpPr>
          <p:nvPr>
            <p:ph type="title"/>
          </p:nvPr>
        </p:nvSpPr>
        <p:spPr/>
        <p:txBody>
          <a:bodyPr/>
          <a:lstStyle/>
          <a:p>
            <a:r>
              <a:rPr lang="en-GB"/>
              <a:t>Global Burden of Disease: Headache disorders</a:t>
            </a:r>
          </a:p>
        </p:txBody>
      </p:sp>
      <p:sp>
        <p:nvSpPr>
          <p:cNvPr id="3" name="TextBox 2">
            <a:extLst>
              <a:ext uri="{FF2B5EF4-FFF2-40B4-BE49-F238E27FC236}">
                <a16:creationId xmlns:a16="http://schemas.microsoft.com/office/drawing/2014/main" id="{368D5437-E107-47DC-86F0-FE52BE8CF39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8D0A380D-E4C0-4CA0-8DC4-B7EF8E913E1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015040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4B6F-D688-432C-A272-A4FB99816EA4}"/>
              </a:ext>
            </a:extLst>
          </p:cNvPr>
          <p:cNvSpPr>
            <a:spLocks noGrp="1"/>
          </p:cNvSpPr>
          <p:nvPr>
            <p:ph type="title"/>
          </p:nvPr>
        </p:nvSpPr>
        <p:spPr/>
        <p:txBody>
          <a:bodyPr/>
          <a:lstStyle/>
          <a:p>
            <a:r>
              <a:rPr lang="en-GB"/>
              <a:t>Headache disorders - National picture</a:t>
            </a:r>
          </a:p>
        </p:txBody>
      </p:sp>
      <p:sp>
        <p:nvSpPr>
          <p:cNvPr id="3" name="TextBox 2">
            <a:extLst>
              <a:ext uri="{FF2B5EF4-FFF2-40B4-BE49-F238E27FC236}">
                <a16:creationId xmlns:a16="http://schemas.microsoft.com/office/drawing/2014/main" id="{65DD8AEA-4A76-404D-8AB3-535961D1728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00008F24-6866-429A-AAA3-B1826C6355E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511" y="1371600"/>
            <a:ext cx="8312978" cy="4800600"/>
          </a:xfrm>
          <a:prstGeom prst="rect">
            <a:avLst/>
          </a:prstGeom>
        </p:spPr>
      </p:pic>
    </p:spTree>
    <p:extLst>
      <p:ext uri="{BB962C8B-B14F-4D97-AF65-F5344CB8AC3E}">
        <p14:creationId xmlns:p14="http://schemas.microsoft.com/office/powerpoint/2010/main" val="1029871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1AA6-5C26-457C-B178-042D67100E5B}"/>
              </a:ext>
            </a:extLst>
          </p:cNvPr>
          <p:cNvSpPr>
            <a:spLocks noGrp="1"/>
          </p:cNvSpPr>
          <p:nvPr>
            <p:ph type="title"/>
          </p:nvPr>
        </p:nvSpPr>
        <p:spPr/>
        <p:txBody>
          <a:bodyPr/>
          <a:lstStyle/>
          <a:p>
            <a:r>
              <a:rPr lang="en-GB"/>
              <a:t>Global Burden of Disease: Falls</a:t>
            </a:r>
          </a:p>
        </p:txBody>
      </p:sp>
      <p:sp>
        <p:nvSpPr>
          <p:cNvPr id="3" name="TextBox 2">
            <a:extLst>
              <a:ext uri="{FF2B5EF4-FFF2-40B4-BE49-F238E27FC236}">
                <a16:creationId xmlns:a16="http://schemas.microsoft.com/office/drawing/2014/main" id="{40C46241-2866-44BF-BDCB-88B5F3819FD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55BA6063-3197-44DF-96D8-24285F167CE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735958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392C-108B-4967-A142-945FF7321271}"/>
              </a:ext>
            </a:extLst>
          </p:cNvPr>
          <p:cNvSpPr>
            <a:spLocks noGrp="1"/>
          </p:cNvSpPr>
          <p:nvPr>
            <p:ph type="title"/>
          </p:nvPr>
        </p:nvSpPr>
        <p:spPr/>
        <p:txBody>
          <a:bodyPr/>
          <a:lstStyle/>
          <a:p>
            <a:r>
              <a:rPr lang="en-GB"/>
              <a:t>Falls - National picture</a:t>
            </a:r>
          </a:p>
        </p:txBody>
      </p:sp>
      <p:sp>
        <p:nvSpPr>
          <p:cNvPr id="3" name="TextBox 2">
            <a:extLst>
              <a:ext uri="{FF2B5EF4-FFF2-40B4-BE49-F238E27FC236}">
                <a16:creationId xmlns:a16="http://schemas.microsoft.com/office/drawing/2014/main" id="{AA50E5C2-BB94-4212-9EB9-60F841341AE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DEC31F96-8B96-40E0-9580-3B393F7897D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0835" y="1371600"/>
            <a:ext cx="8744330" cy="4800600"/>
          </a:xfrm>
          <a:prstGeom prst="rect">
            <a:avLst/>
          </a:prstGeom>
        </p:spPr>
      </p:pic>
    </p:spTree>
    <p:extLst>
      <p:ext uri="{BB962C8B-B14F-4D97-AF65-F5344CB8AC3E}">
        <p14:creationId xmlns:p14="http://schemas.microsoft.com/office/powerpoint/2010/main" val="162664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4E7C-188B-4194-B370-9DC683E98F92}"/>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77DA6785-1B98-417B-A6C3-E7444175990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
        <p:nvSpPr>
          <p:cNvPr id="4" name="TextBox 3">
            <a:extLst>
              <a:ext uri="{FF2B5EF4-FFF2-40B4-BE49-F238E27FC236}">
                <a16:creationId xmlns:a16="http://schemas.microsoft.com/office/drawing/2014/main" id="{1527BD48-71FE-4FB9-9F20-73E52CB764E6}"/>
              </a:ext>
            </a:extLst>
          </p:cNvPr>
          <p:cNvSpPr txBox="1"/>
          <p:nvPr/>
        </p:nvSpPr>
        <p:spPr>
          <a:xfrm>
            <a:off x="495300" y="137160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Linear Regression Model</a:t>
            </a:r>
          </a:p>
        </p:txBody>
      </p:sp>
      <p:sp>
        <p:nvSpPr>
          <p:cNvPr id="5" name="TextBox 4">
            <a:extLst>
              <a:ext uri="{FF2B5EF4-FFF2-40B4-BE49-F238E27FC236}">
                <a16:creationId xmlns:a16="http://schemas.microsoft.com/office/drawing/2014/main" id="{70BA71A5-9859-4F73-8643-EC204F7EC9D9}"/>
              </a:ext>
            </a:extLst>
          </p:cNvPr>
          <p:cNvSpPr txBox="1"/>
          <p:nvPr/>
        </p:nvSpPr>
        <p:spPr>
          <a:xfrm>
            <a:off x="891540" y="1783080"/>
            <a:ext cx="7924800" cy="206210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Linear regression has been used in the analyses presented in this slide set in an attempt to model the relationship between deprivation, as measured by IMD 2019, and outcome indicators from Local Health. The results from the linear regression models are presented as scatter plots with the line-of-best-fit and R-squared value shown for the observed data. The rank of IMD 2019 overall score for wards has been used as the independent variable in the models and all of the regression models in this presentation are weighted by ward population size (2017).</a:t>
            </a:r>
          </a:p>
        </p:txBody>
      </p:sp>
      <p:sp>
        <p:nvSpPr>
          <p:cNvPr id="6" name="TextBox 5">
            <a:extLst>
              <a:ext uri="{FF2B5EF4-FFF2-40B4-BE49-F238E27FC236}">
                <a16:creationId xmlns:a16="http://schemas.microsoft.com/office/drawing/2014/main" id="{7D3A3744-5C79-4224-BC98-285E52B22914}"/>
              </a:ext>
            </a:extLst>
          </p:cNvPr>
          <p:cNvSpPr txBox="1"/>
          <p:nvPr/>
        </p:nvSpPr>
        <p:spPr>
          <a:xfrm>
            <a:off x="891540" y="5760720"/>
            <a:ext cx="4953000" cy="27699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200" b="1" i="1">
                <a:solidFill>
                  <a:srgbClr val="A6A6A6"/>
                </a:solidFill>
                <a:latin typeface="Arial" panose="020B0604020202020204" pitchFamily="34" charset="0"/>
              </a:rPr>
              <a:t>Note: In the real world, a value of 1 is extremely unlikely!</a:t>
            </a:r>
          </a:p>
        </p:txBody>
      </p:sp>
      <p:sp>
        <p:nvSpPr>
          <p:cNvPr id="7" name="TextBox 6">
            <a:extLst>
              <a:ext uri="{FF2B5EF4-FFF2-40B4-BE49-F238E27FC236}">
                <a16:creationId xmlns:a16="http://schemas.microsoft.com/office/drawing/2014/main" id="{3A7948F2-FA14-4140-9146-EAC9D94472AE}"/>
              </a:ext>
            </a:extLst>
          </p:cNvPr>
          <p:cNvSpPr txBox="1"/>
          <p:nvPr/>
        </p:nvSpPr>
        <p:spPr>
          <a:xfrm>
            <a:off x="495300" y="4046220"/>
            <a:ext cx="24765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R-Squared</a:t>
            </a:r>
          </a:p>
        </p:txBody>
      </p:sp>
      <p:sp>
        <p:nvSpPr>
          <p:cNvPr id="8" name="TextBox 7">
            <a:extLst>
              <a:ext uri="{FF2B5EF4-FFF2-40B4-BE49-F238E27FC236}">
                <a16:creationId xmlns:a16="http://schemas.microsoft.com/office/drawing/2014/main" id="{D4E9018C-1292-4A0E-8330-9436D11F9A71}"/>
              </a:ext>
            </a:extLst>
          </p:cNvPr>
          <p:cNvSpPr txBox="1"/>
          <p:nvPr/>
        </p:nvSpPr>
        <p:spPr>
          <a:xfrm>
            <a:off x="891540" y="4389120"/>
            <a:ext cx="7924800" cy="132343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This is a statistical term which indicates how close the data is to a line-of-best-fit in linear regression. It represents the proportion of variation in the dependent variable (in this case, indicators from Local Health) that is explained by the independent variable (in this case IMD 2019 rank of score). It ranges from 0 (no relationship between the variables) to 1 (a perfect relationship).</a:t>
            </a:r>
          </a:p>
        </p:txBody>
      </p:sp>
    </p:spTree>
    <p:extLst>
      <p:ext uri="{BB962C8B-B14F-4D97-AF65-F5344CB8AC3E}">
        <p14:creationId xmlns:p14="http://schemas.microsoft.com/office/powerpoint/2010/main" val="173546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6225-80FA-4A00-9F46-AE812F571FD8}"/>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43D4FAE2-54F5-4202-9B23-A191921A637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F288DC4F-2278-48B6-BA9B-1A3A00D20E5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4276044-CC10-4B80-9F2C-6B3C7BE4BAE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335554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5149-4BBA-49E1-8DE6-40E32DF8017C}"/>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785661CB-B7B5-4741-B57D-AAC9DA3A3BA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65CABE85-3497-407D-A439-39ED35229CD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61B68F4-7784-43A0-838E-513DA878DAB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C26B8F9-582A-4C46-A905-7CF0ECAB5AA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03462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9A73-00A1-4814-8000-1E1346209451}"/>
              </a:ext>
            </a:extLst>
          </p:cNvPr>
          <p:cNvSpPr>
            <a:spLocks noGrp="1"/>
          </p:cNvSpPr>
          <p:nvPr>
            <p:ph type="title"/>
          </p:nvPr>
        </p:nvSpPr>
        <p:spPr/>
        <p:txBody>
          <a:bodyPr/>
          <a:lstStyle/>
          <a:p>
            <a:r>
              <a:rPr lang="en-GB"/>
              <a:t>Health inequalities within Hastings for national strategic priorities</a:t>
            </a:r>
          </a:p>
        </p:txBody>
      </p:sp>
      <p:sp>
        <p:nvSpPr>
          <p:cNvPr id="3" name="TextBox 2">
            <a:extLst>
              <a:ext uri="{FF2B5EF4-FFF2-40B4-BE49-F238E27FC236}">
                <a16:creationId xmlns:a16="http://schemas.microsoft.com/office/drawing/2014/main" id="{63CEE7AD-D59F-48C5-A31F-DF89E6A2047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6DEAA8BC-B282-4FFF-86C1-A593FD581D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42004" y="1748790"/>
            <a:ext cx="2221992" cy="3086100"/>
          </a:xfrm>
          <a:prstGeom prst="rect">
            <a:avLst/>
          </a:prstGeom>
        </p:spPr>
      </p:pic>
      <p:sp>
        <p:nvSpPr>
          <p:cNvPr id="6" name="TextBox 5">
            <a:extLst>
              <a:ext uri="{FF2B5EF4-FFF2-40B4-BE49-F238E27FC236}">
                <a16:creationId xmlns:a16="http://schemas.microsoft.com/office/drawing/2014/main" id="{1109B0CD-7A07-4D80-9DE5-5C3F1EAA152C}"/>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slides include additional indicators (not already
analysed) considered to reflect national strategic priorities for which
data is available in Local Health at ward level</a:t>
            </a:r>
          </a:p>
        </p:txBody>
      </p:sp>
    </p:spTree>
    <p:extLst>
      <p:ext uri="{BB962C8B-B14F-4D97-AF65-F5344CB8AC3E}">
        <p14:creationId xmlns:p14="http://schemas.microsoft.com/office/powerpoint/2010/main" val="3746620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9CB4-8F7A-4D1C-8722-7853CDB6B00C}"/>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8D1D8084-F780-4082-8C51-D3387644E1C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0C4AB515-AF60-4ABD-B0AB-676A77EAAF6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4EB62B5-6BD4-4D1F-B371-B99B0A731C4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094145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FB8D-4A07-4CAA-B57A-F58A000F44D3}"/>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69D2680F-A39E-47DB-90B5-4A0EB0B7EFE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DFB777F2-9842-4B2F-81F9-3A642CD3172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74461589-EA5E-4663-AD60-217C00520F1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B7096A3-C6AD-477E-B319-1074B47FC6A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003250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03D1-4690-4FDC-8033-7B656AAF3E01}"/>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8FF33FEA-2E21-42A7-94C3-C1253946B93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885A406C-3576-4FED-9031-08872D416F7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74C0072-6498-4ED5-BE35-9E3E9612E29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716600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0844-F19E-41E1-8C97-33D4F910085C}"/>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4E8511B3-7335-43F0-A8C3-B3ED9BC9C64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B7E9A316-4D79-4058-A78C-6BAD1D6FDF4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C54DB42-0BD3-4027-ACE0-8BE1573A8C2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7133ED7-81DA-4BAB-8109-0C772A2F1D3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204935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2E0DF-2AB2-4671-B155-DB714FDF30AC}"/>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6B77FC30-11F8-4161-B18B-E90C87633E3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4E90DC94-07D9-4E95-8F1B-D0B83140E7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771F7CD-690A-4958-8E0F-4AA9A0DA267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048514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79C4-7FD4-4E9E-B08B-8AE70D57DC3F}"/>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87AAB75F-B2FF-498C-A253-444D4CB4260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188F73D-73B2-497B-A7F6-20BE169569C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7C62AD9-F8DC-4946-84F6-65BC3EB7104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74364503-7379-421C-9AE4-919D2512E90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119154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77FC-9D9A-4A58-BB44-4C0CC41B7DFC}"/>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5E6DCE22-8344-4FF9-815E-99425EA5E0F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C23CAE2-C5B3-436B-941A-D5DEF7A45BA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5527636-78D5-4C56-9AD2-BD31B614249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15176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4200-1C33-4B70-872F-F739AA0704AB}"/>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E74669E4-E5A1-4192-AAAF-01A6B93A105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
        <p:nvSpPr>
          <p:cNvPr id="4" name="TextBox 3">
            <a:extLst>
              <a:ext uri="{FF2B5EF4-FFF2-40B4-BE49-F238E27FC236}">
                <a16:creationId xmlns:a16="http://schemas.microsoft.com/office/drawing/2014/main" id="{462902B8-5601-49E1-A35A-CCBE80C792C9}"/>
              </a:ext>
            </a:extLst>
          </p:cNvPr>
          <p:cNvSpPr txBox="1"/>
          <p:nvPr/>
        </p:nvSpPr>
        <p:spPr>
          <a:xfrm>
            <a:off x="495300" y="150876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Mortality Ratio (SMR)</a:t>
            </a:r>
          </a:p>
        </p:txBody>
      </p:sp>
      <p:sp>
        <p:nvSpPr>
          <p:cNvPr id="5" name="TextBox 4">
            <a:extLst>
              <a:ext uri="{FF2B5EF4-FFF2-40B4-BE49-F238E27FC236}">
                <a16:creationId xmlns:a16="http://schemas.microsoft.com/office/drawing/2014/main" id="{9FCCF419-9216-4DFA-8C7D-9C3C2AD6737A}"/>
              </a:ext>
            </a:extLst>
          </p:cNvPr>
          <p:cNvSpPr txBox="1"/>
          <p:nvPr/>
        </p:nvSpPr>
        <p:spPr>
          <a:xfrm>
            <a:off x="891540" y="185166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SMR = Observed/Expected x 100
An SMR is the ratio of the observed number of deaths in a ward to the number expected if the ward had the same age-specific rates as England.</a:t>
            </a:r>
          </a:p>
        </p:txBody>
      </p:sp>
      <p:sp>
        <p:nvSpPr>
          <p:cNvPr id="6" name="TextBox 5">
            <a:extLst>
              <a:ext uri="{FF2B5EF4-FFF2-40B4-BE49-F238E27FC236}">
                <a16:creationId xmlns:a16="http://schemas.microsoft.com/office/drawing/2014/main" id="{F9054A0B-6661-44EB-8CDB-D3A60256F538}"/>
              </a:ext>
            </a:extLst>
          </p:cNvPr>
          <p:cNvSpPr txBox="1"/>
          <p:nvPr/>
        </p:nvSpPr>
        <p:spPr>
          <a:xfrm>
            <a:off x="495300" y="301752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Admission Ratio (SAR)</a:t>
            </a:r>
          </a:p>
        </p:txBody>
      </p:sp>
      <p:sp>
        <p:nvSpPr>
          <p:cNvPr id="7" name="TextBox 6">
            <a:extLst>
              <a:ext uri="{FF2B5EF4-FFF2-40B4-BE49-F238E27FC236}">
                <a16:creationId xmlns:a16="http://schemas.microsoft.com/office/drawing/2014/main" id="{76033264-F2E3-4B0D-97C7-EC2E0EE5F24C}"/>
              </a:ext>
            </a:extLst>
          </p:cNvPr>
          <p:cNvSpPr txBox="1"/>
          <p:nvPr/>
        </p:nvSpPr>
        <p:spPr>
          <a:xfrm>
            <a:off x="891540" y="336042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SAR = Observed/Expected x 100
An SAR is the ratio of the observed number of admissions in a ward to the number expected if the ward had the same age-specific rates as England.</a:t>
            </a:r>
          </a:p>
        </p:txBody>
      </p:sp>
      <p:sp>
        <p:nvSpPr>
          <p:cNvPr id="8" name="TextBox 7">
            <a:extLst>
              <a:ext uri="{FF2B5EF4-FFF2-40B4-BE49-F238E27FC236}">
                <a16:creationId xmlns:a16="http://schemas.microsoft.com/office/drawing/2014/main" id="{4271D30C-E314-47E3-A21C-53F67F9BE658}"/>
              </a:ext>
            </a:extLst>
          </p:cNvPr>
          <p:cNvSpPr txBox="1"/>
          <p:nvPr/>
        </p:nvSpPr>
        <p:spPr>
          <a:xfrm>
            <a:off x="495300" y="452628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Incidence Ratio (SIR)</a:t>
            </a:r>
          </a:p>
        </p:txBody>
      </p:sp>
      <p:sp>
        <p:nvSpPr>
          <p:cNvPr id="9" name="TextBox 8">
            <a:extLst>
              <a:ext uri="{FF2B5EF4-FFF2-40B4-BE49-F238E27FC236}">
                <a16:creationId xmlns:a16="http://schemas.microsoft.com/office/drawing/2014/main" id="{E807A9FF-8D0E-46DF-9669-32632B67D4F4}"/>
              </a:ext>
            </a:extLst>
          </p:cNvPr>
          <p:cNvSpPr txBox="1"/>
          <p:nvPr/>
        </p:nvSpPr>
        <p:spPr>
          <a:xfrm>
            <a:off x="891540" y="486918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SIR = Observed/Expected x 100
An SIR is the ratio of the observed number of incidences in a ward to the number expected if the ward had the same age-specific rates as England.</a:t>
            </a:r>
          </a:p>
        </p:txBody>
      </p:sp>
    </p:spTree>
    <p:extLst>
      <p:ext uri="{BB962C8B-B14F-4D97-AF65-F5344CB8AC3E}">
        <p14:creationId xmlns:p14="http://schemas.microsoft.com/office/powerpoint/2010/main" val="1749971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8E2D-A56C-4E6B-B930-AF646A81ECF7}"/>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064BB317-6C03-474F-9DED-55E6F97933D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B46DFBAB-AA32-436B-A646-962097CCE5A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BDA69BF2-85E7-4C90-85FA-EB9E855BA61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B3F6FF85-D8C4-4208-9693-A7612C37F0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92126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DB52-A514-4CC5-ADEA-C4DFA604DC74}"/>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B75C5884-6DDE-46FB-A8E6-F1CF7703165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8B10C861-343F-4EC6-8240-484A831382C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396B9D7D-618C-4EB8-9D39-FBD68E9B9AB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721420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50C7-2DB2-481A-B1B7-2187346813E6}"/>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9436F0D2-DC01-4380-8A8B-9D31228D486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38FB21F-55AC-46F3-968A-0E495AF7A87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0B815D18-9359-4450-8801-8E8B45FE78C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1F6F060-D037-4702-A999-E48A116A132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958493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5830-FEB9-410A-A0D1-019F61927FC1}"/>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578D6CCD-3708-4765-9B34-608558FD214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ED2AF0A-8835-4867-BFF4-BB32D674554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D1F605C-0B4B-4800-969E-E055B8D861E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176941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6BC8-CB1A-481E-AB4F-114E0B81BB0E}"/>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4DD670B1-9640-41E3-92E6-5F00950B90A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AFDE7A8A-42A1-40FD-9632-80E5CAC2E89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6AB945AC-7414-49E1-884D-B1F5B4D46C0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FDB08E8-259B-4920-A955-9AF5952788D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038825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7E00-23AA-4ECE-878C-160CB985AB60}"/>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0379085C-6345-44FC-90F9-0C7D1B4A59A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4B0871A2-1D03-4A9A-86A8-D0F5A32EB34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D3EEC4A-966E-489B-97BE-943144689FC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349934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E685-6138-4E92-A383-59BC28330724}"/>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50B6C347-6B42-46AD-95FC-5323EF56A11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6B5A629A-1EB9-4F0B-BBDE-CF645A5E193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762841C8-E309-4AA9-A8B8-ECCB99AEC1B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B1039BD-4C71-4495-995B-D6FD662A4B0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653278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D620-B57E-48A4-B326-08A2225CD8C4}"/>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B0EB41B1-6FD8-4331-A48B-314FEF9CA9E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7299BDAD-7F04-4BDB-9854-3EB6B653376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32B1FC99-CFC2-4048-9A40-0025542BB3E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480875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2B42-8573-4E3D-80A0-AC30345AACE0}"/>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A8677652-4F0A-4F01-A507-E17A3A3C35D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3346E867-EFD3-4E6D-BFB2-3195FD5DF5E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0DDA1B3-B33B-463A-B761-E4DF9C95677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2FE0C8D3-5AEC-432E-BE93-29EE7D193D1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138484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D926-352D-443D-9EF5-DB44C749FD88}"/>
              </a:ext>
            </a:extLst>
          </p:cNvPr>
          <p:cNvSpPr>
            <a:spLocks noGrp="1"/>
          </p:cNvSpPr>
          <p:nvPr>
            <p:ph type="title"/>
          </p:nvPr>
        </p:nvSpPr>
        <p:spPr/>
        <p:txBody>
          <a:bodyPr>
            <a:normAutofit fontScale="90000"/>
          </a:bodyPr>
          <a:lstStyle/>
          <a:p>
            <a:r>
              <a:rPr lang="en-GB"/>
              <a:t>Further health inequalities strongly associated with deprivation in Hastings</a:t>
            </a:r>
          </a:p>
        </p:txBody>
      </p:sp>
      <p:sp>
        <p:nvSpPr>
          <p:cNvPr id="3" name="TextBox 2">
            <a:extLst>
              <a:ext uri="{FF2B5EF4-FFF2-40B4-BE49-F238E27FC236}">
                <a16:creationId xmlns:a16="http://schemas.microsoft.com/office/drawing/2014/main" id="{862BC885-4E94-448C-BDCC-F12D3487476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C8544F0C-E1B7-42E0-B650-B5C073183BE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922340" y="2743200"/>
            <a:ext cx="2061319" cy="2057400"/>
          </a:xfrm>
          <a:prstGeom prst="rect">
            <a:avLst/>
          </a:prstGeom>
        </p:spPr>
      </p:pic>
      <p:sp>
        <p:nvSpPr>
          <p:cNvPr id="6" name="TextBox 5">
            <a:extLst>
              <a:ext uri="{FF2B5EF4-FFF2-40B4-BE49-F238E27FC236}">
                <a16:creationId xmlns:a16="http://schemas.microsoft.com/office/drawing/2014/main" id="{CF346638-E069-4D50-B699-CF51EAF05AED}"/>
              </a:ext>
            </a:extLst>
          </p:cNvPr>
          <p:cNvSpPr txBox="1"/>
          <p:nvPr/>
        </p:nvSpPr>
        <p:spPr>
          <a:xfrm>
            <a:off x="693420" y="1371600"/>
            <a:ext cx="79248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Some other indicators show a particularly strong association with
deprivation (rank of IMD 2019 score) locally</a:t>
            </a:r>
          </a:p>
        </p:txBody>
      </p:sp>
      <p:sp>
        <p:nvSpPr>
          <p:cNvPr id="7" name="TextBox 6">
            <a:extLst>
              <a:ext uri="{FF2B5EF4-FFF2-40B4-BE49-F238E27FC236}">
                <a16:creationId xmlns:a16="http://schemas.microsoft.com/office/drawing/2014/main" id="{48399683-AEB4-4177-8CE3-6547E54FD115}"/>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 lists those indicators most strongly associated
with deprivation locally, with the top three (not already analysed)
explored further</a:t>
            </a:r>
          </a:p>
        </p:txBody>
      </p:sp>
    </p:spTree>
    <p:extLst>
      <p:ext uri="{BB962C8B-B14F-4D97-AF65-F5344CB8AC3E}">
        <p14:creationId xmlns:p14="http://schemas.microsoft.com/office/powerpoint/2010/main" val="2083842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9FAB-5604-4191-86EB-562D16171E70}"/>
              </a:ext>
            </a:extLst>
          </p:cNvPr>
          <p:cNvSpPr>
            <a:spLocks noGrp="1"/>
          </p:cNvSpPr>
          <p:nvPr>
            <p:ph type="title"/>
          </p:nvPr>
        </p:nvSpPr>
        <p:spPr/>
        <p:txBody>
          <a:bodyPr/>
          <a:lstStyle/>
          <a:p>
            <a:r>
              <a:rPr lang="en-GB"/>
              <a:t>Distribution of income deprivation across Hastings</a:t>
            </a:r>
          </a:p>
        </p:txBody>
      </p:sp>
      <p:sp>
        <p:nvSpPr>
          <p:cNvPr id="3" name="TextBox 2">
            <a:extLst>
              <a:ext uri="{FF2B5EF4-FFF2-40B4-BE49-F238E27FC236}">
                <a16:creationId xmlns:a16="http://schemas.microsoft.com/office/drawing/2014/main" id="{83E89ED1-BCE2-4E78-9AE3-397E105C2CA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AC0BD3F6-0CE9-4724-9445-7FED966E933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247240"/>
            <a:ext cx="9410700" cy="5049320"/>
          </a:xfrm>
          <a:prstGeom prst="rect">
            <a:avLst/>
          </a:prstGeom>
        </p:spPr>
      </p:pic>
    </p:spTree>
    <p:extLst>
      <p:ext uri="{BB962C8B-B14F-4D97-AF65-F5344CB8AC3E}">
        <p14:creationId xmlns:p14="http://schemas.microsoft.com/office/powerpoint/2010/main" val="3488330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379-89F8-4E3F-B6B0-DCF19BDF1943}"/>
              </a:ext>
            </a:extLst>
          </p:cNvPr>
          <p:cNvSpPr>
            <a:spLocks noGrp="1"/>
          </p:cNvSpPr>
          <p:nvPr>
            <p:ph type="title"/>
          </p:nvPr>
        </p:nvSpPr>
        <p:spPr/>
        <p:txBody>
          <a:bodyPr/>
          <a:lstStyle/>
          <a:p>
            <a:r>
              <a:rPr lang="en-GB"/>
              <a:t>Health inequalities within Hastings </a:t>
            </a:r>
          </a:p>
        </p:txBody>
      </p:sp>
      <p:sp>
        <p:nvSpPr>
          <p:cNvPr id="3" name="TextBox 2">
            <a:extLst>
              <a:ext uri="{FF2B5EF4-FFF2-40B4-BE49-F238E27FC236}">
                <a16:creationId xmlns:a16="http://schemas.microsoft.com/office/drawing/2014/main" id="{8D879AC6-6E96-4B66-B42F-E36DEEE366C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2DA3B93C-91F7-4782-8275-FCB551431F5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1025" y="1131570"/>
            <a:ext cx="8743950" cy="5143500"/>
          </a:xfrm>
          <a:prstGeom prst="rect">
            <a:avLst/>
          </a:prstGeom>
        </p:spPr>
      </p:pic>
      <p:sp>
        <p:nvSpPr>
          <p:cNvPr id="6" name="TextBox 5">
            <a:extLst>
              <a:ext uri="{FF2B5EF4-FFF2-40B4-BE49-F238E27FC236}">
                <a16:creationId xmlns:a16="http://schemas.microsoft.com/office/drawing/2014/main" id="{AA4B6320-4CF3-4E9C-9B2B-482BC06E2AF1}"/>
              </a:ext>
            </a:extLst>
          </p:cNvPr>
          <p:cNvSpPr txBox="1"/>
          <p:nvPr/>
        </p:nvSpPr>
        <p:spPr>
          <a:xfrm>
            <a:off x="990600" y="1097280"/>
            <a:ext cx="7429500" cy="338554"/>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pPr algn="r"/>
            <a:r>
              <a:rPr lang="en-GB" sz="1600" b="1" i="1">
                <a:solidFill>
                  <a:srgbClr val="A9A9A9"/>
                </a:solidFill>
                <a:latin typeface="Calibri" panose="020F0502020204030204" pitchFamily="34" charset="0"/>
              </a:rPr>
              <a:t>(Sorted by R-squared value)</a:t>
            </a:r>
          </a:p>
        </p:txBody>
      </p:sp>
    </p:spTree>
    <p:extLst>
      <p:ext uri="{BB962C8B-B14F-4D97-AF65-F5344CB8AC3E}">
        <p14:creationId xmlns:p14="http://schemas.microsoft.com/office/powerpoint/2010/main" val="1435329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98E1-3D84-40BD-875B-23CEAD61B9D4}"/>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809430D0-3C61-4131-832D-F199A977C3B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7C856209-16B3-4547-B909-126CF9142C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CA2C438-2670-4FE8-8C8E-B0AFF4A61FC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978786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F2BD-EE36-4310-BB2E-1C6D75D35E39}"/>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A968E859-A55C-403F-941A-A470ECF41B6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7732AB5E-E12D-4AC8-85DA-5DEA6E4A0B5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EC9DCBDB-EAEB-451C-9C7D-2D91B5901E7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BCC76B6-C641-4C17-AC9E-5257CFDA724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97120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51D6-7174-446A-968F-F7D5E13A5CA1}"/>
              </a:ext>
            </a:extLst>
          </p:cNvPr>
          <p:cNvSpPr>
            <a:spLocks noGrp="1"/>
          </p:cNvSpPr>
          <p:nvPr>
            <p:ph type="title"/>
          </p:nvPr>
        </p:nvSpPr>
        <p:spPr/>
        <p:txBody>
          <a:bodyPr/>
          <a:lstStyle/>
          <a:p>
            <a:r>
              <a:rPr lang="en-GB"/>
              <a:t>GCSE Achievement (2013/14)</a:t>
            </a:r>
          </a:p>
        </p:txBody>
      </p:sp>
      <p:sp>
        <p:nvSpPr>
          <p:cNvPr id="3" name="TextBox 2">
            <a:extLst>
              <a:ext uri="{FF2B5EF4-FFF2-40B4-BE49-F238E27FC236}">
                <a16:creationId xmlns:a16="http://schemas.microsoft.com/office/drawing/2014/main" id="{1666D6BC-FECA-4855-B8F1-463CAC164EA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C0AE3A87-A397-42C6-A515-570A2ED2A54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290AFC17-4A21-491B-8300-F4A03682133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565499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9B5D-E5DB-4002-AC7F-3E01411A49F7}"/>
              </a:ext>
            </a:extLst>
          </p:cNvPr>
          <p:cNvSpPr>
            <a:spLocks noGrp="1"/>
          </p:cNvSpPr>
          <p:nvPr>
            <p:ph type="title"/>
          </p:nvPr>
        </p:nvSpPr>
        <p:spPr/>
        <p:txBody>
          <a:bodyPr/>
          <a:lstStyle/>
          <a:p>
            <a:r>
              <a:rPr lang="en-GB"/>
              <a:t>GCSE Achievement (2013/14)</a:t>
            </a:r>
          </a:p>
        </p:txBody>
      </p:sp>
      <p:sp>
        <p:nvSpPr>
          <p:cNvPr id="3" name="TextBox 2">
            <a:extLst>
              <a:ext uri="{FF2B5EF4-FFF2-40B4-BE49-F238E27FC236}">
                <a16:creationId xmlns:a16="http://schemas.microsoft.com/office/drawing/2014/main" id="{6ACFD91E-B58E-4D09-96ED-C3103BEE25E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0060E476-61EE-489C-88C9-E961B90F0C4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2779D39-9D23-40D9-A1C3-591F034F1D5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F291F0F-AC25-4424-A2DC-C40DE09E3B0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354784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7424-6C01-483C-BF61-976A33368FBB}"/>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1D20A6C9-7B10-43DC-B757-6AE29832B4D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2410540E-CFB3-49AA-BE52-A2C89017531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3F14748-CAAF-4FF9-9B64-48AFE96D6FE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264912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9718-A155-457E-9A95-68ECD5CB0CC5}"/>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1087A064-2BB6-44BE-9532-C36FAE68D69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AB04BD6D-6D8F-4740-AA11-06617ECA832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7EB48AE-10E4-4923-8E7D-3EFBF27DFA8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5D22019-C192-4571-8565-DDBB2850E0E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637484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7880-EC36-47BF-9A70-415D2B74E7D1}"/>
              </a:ext>
            </a:extLst>
          </p:cNvPr>
          <p:cNvSpPr>
            <a:spLocks noGrp="1"/>
          </p:cNvSpPr>
          <p:nvPr>
            <p:ph type="title"/>
          </p:nvPr>
        </p:nvSpPr>
        <p:spPr/>
        <p:txBody>
          <a:bodyPr/>
          <a:lstStyle/>
          <a:p>
            <a:r>
              <a:rPr lang="en-GB"/>
              <a:t>Feedback</a:t>
            </a:r>
          </a:p>
        </p:txBody>
      </p:sp>
      <p:sp>
        <p:nvSpPr>
          <p:cNvPr id="3" name="TextBox 2">
            <a:extLst>
              <a:ext uri="{FF2B5EF4-FFF2-40B4-BE49-F238E27FC236}">
                <a16:creationId xmlns:a16="http://schemas.microsoft.com/office/drawing/2014/main" id="{6068C94F-E371-4A8F-8DC7-D03E5E19148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
        <p:nvSpPr>
          <p:cNvPr id="4" name="TextBox 3">
            <a:extLst>
              <a:ext uri="{FF2B5EF4-FFF2-40B4-BE49-F238E27FC236}">
                <a16:creationId xmlns:a16="http://schemas.microsoft.com/office/drawing/2014/main" id="{34E51EDF-AB08-4E68-93BE-7A2295CF5921}"/>
              </a:ext>
            </a:extLst>
          </p:cNvPr>
          <p:cNvSpPr txBox="1"/>
          <p:nvPr/>
        </p:nvSpPr>
        <p:spPr>
          <a:xfrm>
            <a:off x="990600" y="1234440"/>
            <a:ext cx="7924800" cy="1631216"/>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000">
                <a:solidFill>
                  <a:srgbClr val="90082E"/>
                </a:solidFill>
                <a:latin typeface="Calibri" panose="020F0502020204030204" pitchFamily="34" charset="0"/>
              </a:rPr>
              <a:t>We would be very interested to hear your views on these Health Inequalities Slides
If you would like to let us know your thoughts, or have any questions, then please contact your regional LKIS team at the address below:</a:t>
            </a:r>
          </a:p>
        </p:txBody>
      </p:sp>
      <p:sp>
        <p:nvSpPr>
          <p:cNvPr id="5" name="TextBox 4">
            <a:hlinkClick r:id="rId2"/>
            <a:extLst>
              <a:ext uri="{FF2B5EF4-FFF2-40B4-BE49-F238E27FC236}">
                <a16:creationId xmlns:a16="http://schemas.microsoft.com/office/drawing/2014/main" id="{A30F5970-6353-459D-B317-351C40CC444A}"/>
              </a:ext>
            </a:extLst>
          </p:cNvPr>
          <p:cNvSpPr txBox="1"/>
          <p:nvPr/>
        </p:nvSpPr>
        <p:spPr>
          <a:xfrm>
            <a:off x="1981200" y="3429000"/>
            <a:ext cx="5943600" cy="40011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000" b="1" u="sng">
                <a:solidFill>
                  <a:srgbClr val="00AE9E"/>
                </a:solidFill>
                <a:latin typeface="Arial" panose="020B0604020202020204" pitchFamily="34" charset="0"/>
              </a:rPr>
              <a:t>LKISSouthEast@phe.gov.uk</a:t>
            </a:r>
          </a:p>
        </p:txBody>
      </p:sp>
    </p:spTree>
    <p:extLst>
      <p:ext uri="{BB962C8B-B14F-4D97-AF65-F5344CB8AC3E}">
        <p14:creationId xmlns:p14="http://schemas.microsoft.com/office/powerpoint/2010/main" val="127815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9B385-FABD-48D3-8F87-A0DAD7A15A45}"/>
              </a:ext>
            </a:extLst>
          </p:cNvPr>
          <p:cNvSpPr>
            <a:spLocks noGrp="1"/>
          </p:cNvSpPr>
          <p:nvPr>
            <p:ph type="title"/>
          </p:nvPr>
        </p:nvSpPr>
        <p:spPr/>
        <p:txBody>
          <a:bodyPr/>
          <a:lstStyle/>
          <a:p>
            <a:r>
              <a:rPr lang="en-GB"/>
              <a:t>Life expectancy at birth (male)</a:t>
            </a:r>
          </a:p>
        </p:txBody>
      </p:sp>
      <p:sp>
        <p:nvSpPr>
          <p:cNvPr id="3" name="TextBox 2">
            <a:extLst>
              <a:ext uri="{FF2B5EF4-FFF2-40B4-BE49-F238E27FC236}">
                <a16:creationId xmlns:a16="http://schemas.microsoft.com/office/drawing/2014/main" id="{4E3ED124-5AFF-40DD-A676-687CA435F3D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D26BF988-FF9B-4BDE-9B3B-A248101CC4C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106E70D6-7545-443F-9511-199A4BEB22E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917" y="2503170"/>
            <a:ext cx="949126" cy="2537460"/>
          </a:xfrm>
          <a:prstGeom prst="rect">
            <a:avLst/>
          </a:prstGeom>
        </p:spPr>
      </p:pic>
      <p:sp>
        <p:nvSpPr>
          <p:cNvPr id="8" name="TextBox 7">
            <a:extLst>
              <a:ext uri="{FF2B5EF4-FFF2-40B4-BE49-F238E27FC236}">
                <a16:creationId xmlns:a16="http://schemas.microsoft.com/office/drawing/2014/main" id="{8DD8840F-4316-430D-9BA9-C2EE42DECCA3}"/>
              </a:ext>
            </a:extLst>
          </p:cNvPr>
          <p:cNvSpPr txBox="1"/>
          <p:nvPr/>
        </p:nvSpPr>
        <p:spPr>
          <a:xfrm>
            <a:off x="5943600" y="1508760"/>
            <a:ext cx="2971800" cy="461665"/>
          </a:xfrm>
          <a:prstGeom prst="rect">
            <a:avLst/>
          </a:prstGeom>
          <a:solidFill>
            <a:srgbClr val="00AE9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Hastings</a:t>
            </a:r>
          </a:p>
        </p:txBody>
      </p:sp>
      <p:sp>
        <p:nvSpPr>
          <p:cNvPr id="9" name="TextBox 8">
            <a:extLst>
              <a:ext uri="{FF2B5EF4-FFF2-40B4-BE49-F238E27FC236}">
                <a16:creationId xmlns:a16="http://schemas.microsoft.com/office/drawing/2014/main" id="{7F94086E-BDCE-4207-8218-53073BDBA15E}"/>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281BD979-D45C-424A-8FE0-086E6B5B261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Tree>
    <p:extLst>
      <p:ext uri="{BB962C8B-B14F-4D97-AF65-F5344CB8AC3E}">
        <p14:creationId xmlns:p14="http://schemas.microsoft.com/office/powerpoint/2010/main" val="322971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3CD4-0462-408F-B3A5-D70BF5D33F00}"/>
              </a:ext>
            </a:extLst>
          </p:cNvPr>
          <p:cNvSpPr>
            <a:spLocks noGrp="1"/>
          </p:cNvSpPr>
          <p:nvPr>
            <p:ph type="title"/>
          </p:nvPr>
        </p:nvSpPr>
        <p:spPr/>
        <p:txBody>
          <a:bodyPr/>
          <a:lstStyle/>
          <a:p>
            <a:r>
              <a:rPr lang="en-GB"/>
              <a:t>Life expectancy at birth (female)</a:t>
            </a:r>
          </a:p>
        </p:txBody>
      </p:sp>
      <p:sp>
        <p:nvSpPr>
          <p:cNvPr id="3" name="TextBox 2">
            <a:extLst>
              <a:ext uri="{FF2B5EF4-FFF2-40B4-BE49-F238E27FC236}">
                <a16:creationId xmlns:a16="http://schemas.microsoft.com/office/drawing/2014/main" id="{9ADE47A1-486F-4A7C-8FEA-C5D44D4A04F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AB4375A6-C43E-407F-B3AE-80480F12033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D03C6C62-742D-4658-AED8-E879A92E34C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1382" y="2503170"/>
            <a:ext cx="1162195" cy="2537460"/>
          </a:xfrm>
          <a:prstGeom prst="rect">
            <a:avLst/>
          </a:prstGeom>
        </p:spPr>
      </p:pic>
      <p:sp>
        <p:nvSpPr>
          <p:cNvPr id="8" name="TextBox 7">
            <a:extLst>
              <a:ext uri="{FF2B5EF4-FFF2-40B4-BE49-F238E27FC236}">
                <a16:creationId xmlns:a16="http://schemas.microsoft.com/office/drawing/2014/main" id="{E023F2D8-ADCC-4BE2-85A8-42AD7B1181B4}"/>
              </a:ext>
            </a:extLst>
          </p:cNvPr>
          <p:cNvSpPr txBox="1"/>
          <p:nvPr/>
        </p:nvSpPr>
        <p:spPr>
          <a:xfrm>
            <a:off x="5943600" y="1508760"/>
            <a:ext cx="2971800" cy="461665"/>
          </a:xfrm>
          <a:prstGeom prst="rect">
            <a:avLst/>
          </a:prstGeom>
          <a:solidFill>
            <a:srgbClr val="98002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Hastings</a:t>
            </a:r>
          </a:p>
        </p:txBody>
      </p:sp>
      <p:sp>
        <p:nvSpPr>
          <p:cNvPr id="9" name="TextBox 8">
            <a:extLst>
              <a:ext uri="{FF2B5EF4-FFF2-40B4-BE49-F238E27FC236}">
                <a16:creationId xmlns:a16="http://schemas.microsoft.com/office/drawing/2014/main" id="{FD1D607C-FFA6-4837-9563-2DE4D4EF8D4E}"/>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793117CC-00F5-459B-B2C4-746174B51C9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spTree>
    <p:extLst>
      <p:ext uri="{BB962C8B-B14F-4D97-AF65-F5344CB8AC3E}">
        <p14:creationId xmlns:p14="http://schemas.microsoft.com/office/powerpoint/2010/main" val="107991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A264-2C65-4397-AD0E-EAE43A8DB87E}"/>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FAD6ECB1-5DC0-4390-8E02-86E9182ACD8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Hastings                                         Version 1.1 Released Jan 2020</a:t>
            </a:r>
          </a:p>
        </p:txBody>
      </p:sp>
      <p:pic>
        <p:nvPicPr>
          <p:cNvPr id="5" name="Picture 4">
            <a:extLst>
              <a:ext uri="{FF2B5EF4-FFF2-40B4-BE49-F238E27FC236}">
                <a16:creationId xmlns:a16="http://schemas.microsoft.com/office/drawing/2014/main" id="{4C395BF8-2CC6-4F37-8FE9-9F9AE856DE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8601DB5-AA58-41D5-8DD8-408E956AFD9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819429620"/>
      </p:ext>
    </p:extLst>
  </p:cSld>
  <p:clrMapOvr>
    <a:masterClrMapping/>
  </p:clrMapOvr>
</p:sld>
</file>

<file path=ppt/theme/theme1.xml><?xml version="1.0" encoding="utf-8"?>
<a:theme xmlns:a="http://schemas.openxmlformats.org/drawingml/2006/main" name="template2">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ot [Compatibility Mode]" id="{9CC728FF-132C-457F-A70D-E4C8E28DFC79}" vid="{CCA9F1EE-6726-405C-82CD-013B009F4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Template>
  <TotalTime>8</TotalTime>
  <Words>6033</Words>
  <Application>Microsoft Office PowerPoint</Application>
  <PresentationFormat>A4 Paper (210x297 mm)</PresentationFormat>
  <Paragraphs>273</Paragraphs>
  <Slides>67</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wingdings</vt:lpstr>
      <vt:lpstr>template2</vt:lpstr>
      <vt:lpstr>Health inequalities slides
Hastings</vt:lpstr>
      <vt:lpstr>Why health inequalities are important</vt:lpstr>
      <vt:lpstr>About the slides</vt:lpstr>
      <vt:lpstr>Glossary of Technical Terms Used</vt:lpstr>
      <vt:lpstr>Glossary of Technical Terms Used</vt:lpstr>
      <vt:lpstr>Distribution of income deprivation across Hastings</vt:lpstr>
      <vt:lpstr>Life expectancy at birth (male)</vt:lpstr>
      <vt:lpstr>Life expectancy at birth (female)</vt:lpstr>
      <vt:lpstr>Deaths from all causes, under 75 years (2013 - 17)</vt:lpstr>
      <vt:lpstr>Deaths from all causes, under 75 years (2013 - 17)</vt:lpstr>
      <vt:lpstr>Deaths from causes considered preventable, all ages (2013 - 17)</vt:lpstr>
      <vt:lpstr>Deaths from causes considered preventable, all ages (2013 - 17)</vt:lpstr>
      <vt:lpstr>GBD cause: Hastings</vt:lpstr>
      <vt:lpstr>Global Burden of Disease: Ischaemic heart disease</vt:lpstr>
      <vt:lpstr>Ischaemic heart disease - National picture</vt:lpstr>
      <vt:lpstr>Emergency hospital admissions for CHD (2013/14 - 2017/18)</vt:lpstr>
      <vt:lpstr>Emergency hospital admissions for CHD (2013/14 - 2017/18)</vt:lpstr>
      <vt:lpstr>Global Burden of Disease: Low back pain</vt:lpstr>
      <vt:lpstr>Low back pain - National picture</vt:lpstr>
      <vt:lpstr>Modelled back pain prevalence (2012)</vt:lpstr>
      <vt:lpstr>Modelled back pain prevalence (2012)</vt:lpstr>
      <vt:lpstr>Global Burden of Disease: Chronic obstructive pulmonary disease</vt:lpstr>
      <vt:lpstr>Chronic obstructive pulmonary disease - National picture</vt:lpstr>
      <vt:lpstr>Emergency hospital admissions for COPD (2013/14 - 2017/18)</vt:lpstr>
      <vt:lpstr>Emergency hospital admissions for COPD (2013/14 - 2017/18)</vt:lpstr>
      <vt:lpstr>Global Burden of Disease: Alzheimer's disease and other dementias</vt:lpstr>
      <vt:lpstr>Alzheimer's disease and other dementias - National picture</vt:lpstr>
      <vt:lpstr>Global Burden of Disease: Stroke</vt:lpstr>
      <vt:lpstr>Stroke - National picture</vt:lpstr>
      <vt:lpstr>Emergency hospital admissions for stroke (2013/14 - 2017/18)</vt:lpstr>
      <vt:lpstr>Emergency hospital admissions for stroke (2013/14 - 2017/18)</vt:lpstr>
      <vt:lpstr>Global Burden of Disease: Tracheal, bronchus, and lung cancer</vt:lpstr>
      <vt:lpstr>Lung cancer - National picture</vt:lpstr>
      <vt:lpstr>Incidence of lung cancer (2012 - 16)</vt:lpstr>
      <vt:lpstr>Incidence of lung cancer (2012 - 16)</vt:lpstr>
      <vt:lpstr>Global Burden of Disease: Headache disorders</vt:lpstr>
      <vt:lpstr>Headache disorders - National picture</vt:lpstr>
      <vt:lpstr>Global Burden of Disease: Falls</vt:lpstr>
      <vt:lpstr>Falls - National picture</vt:lpstr>
      <vt:lpstr>Emergency hospital admissions for hip fracture, ages 65+ (2013/14 - 2017/18)</vt:lpstr>
      <vt:lpstr>Emergency hospital admissions for hip fracture, ages 65+ (2013/14 - 2017/18)</vt:lpstr>
      <vt:lpstr>Health inequalities within Hastings for national strategic priorities</vt:lpstr>
      <vt:lpstr>Deaths from circulatory disease, under 75 years (2013 - 17)</vt:lpstr>
      <vt:lpstr>Deaths from circulatory disease, under 75 years (2013 - 17)</vt:lpstr>
      <vt:lpstr>Incidences of all cancers (2012 - 16)</vt:lpstr>
      <vt:lpstr>Incidences of all cancers (2012 - 16)</vt:lpstr>
      <vt:lpstr>Deaths from respiratory diseases, all ages (2013 - 17)</vt:lpstr>
      <vt:lpstr>Deaths from respiratory diseases, all ages (2013 - 17)</vt:lpstr>
      <vt:lpstr>Hospital stays for self harm (2013/14 - 2017/18)</vt:lpstr>
      <vt:lpstr>Hospital stays for self harm (2013/14 - 2017/18)</vt:lpstr>
      <vt:lpstr>Hospital stays for alcohol-related harm, Broad definition (2013/14 - 2017/18)</vt:lpstr>
      <vt:lpstr>Hospital stays for alcohol-related harm, Broad definition (2013/14 - 2017/18)</vt:lpstr>
      <vt:lpstr>Hospital stays for alcohol-related harm, Narrow definition (2013/14 - 2017/18)</vt:lpstr>
      <vt:lpstr>Hospital stays for alcohol-related harm, Narrow definition (2013/14 - 2017/18)</vt:lpstr>
      <vt:lpstr>Obese children, Reception Year (2015/16 - 2017/18)</vt:lpstr>
      <vt:lpstr>Obese children, Reception Year (2015/16 - 2017/18)</vt:lpstr>
      <vt:lpstr>Obese children, Year 6 (2015/16 - 2017/18)</vt:lpstr>
      <vt:lpstr>Obese children, Year 6 (2015/16 - 2017/18)</vt:lpstr>
      <vt:lpstr>Further health inequalities strongly associated with deprivation in Hastings</vt:lpstr>
      <vt:lpstr>Health inequalities within Hastings </vt:lpstr>
      <vt:lpstr>Life expectancy at birth for males (2013 - 17)</vt:lpstr>
      <vt:lpstr>Life expectancy at birth for males (2013 - 17)</vt:lpstr>
      <vt:lpstr>GCSE Achievement (2013/14)</vt:lpstr>
      <vt:lpstr>GCSE Achievement (2013/14)</vt:lpstr>
      <vt:lpstr>Emergency hospital admissions for all causes (2013/14 - 2017/18)</vt:lpstr>
      <vt:lpstr>Emergency hospital admissions for all causes (2013/14 - 2017/18)</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inequalities slides
Hastings</dc:title>
  <dc:creator>Jo Watson</dc:creator>
  <cp:lastModifiedBy>Graham Evans</cp:lastModifiedBy>
  <cp:revision>1</cp:revision>
  <dcterms:created xsi:type="dcterms:W3CDTF">2020-01-15T06:49:41Z</dcterms:created>
  <dcterms:modified xsi:type="dcterms:W3CDTF">2021-09-30T09:55:57Z</dcterms:modified>
</cp:coreProperties>
</file>