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6"/>
  </p:sldMasterIdLst>
  <p:notesMasterIdLst>
    <p:notesMasterId r:id="rId70"/>
  </p:notesMasterIdLst>
  <p:sldIdLst>
    <p:sldId id="296" r:id="rId7"/>
    <p:sldId id="326" r:id="rId8"/>
    <p:sldId id="300" r:id="rId9"/>
    <p:sldId id="345" r:id="rId10"/>
    <p:sldId id="333" r:id="rId11"/>
    <p:sldId id="262" r:id="rId12"/>
    <p:sldId id="351" r:id="rId13"/>
    <p:sldId id="378" r:id="rId14"/>
    <p:sldId id="322" r:id="rId15"/>
    <p:sldId id="328" r:id="rId16"/>
    <p:sldId id="330" r:id="rId17"/>
    <p:sldId id="332" r:id="rId18"/>
    <p:sldId id="320" r:id="rId19"/>
    <p:sldId id="308" r:id="rId20"/>
    <p:sldId id="310" r:id="rId21"/>
    <p:sldId id="363" r:id="rId22"/>
    <p:sldId id="321" r:id="rId23"/>
    <p:sldId id="355" r:id="rId24"/>
    <p:sldId id="356" r:id="rId25"/>
    <p:sldId id="340" r:id="rId26"/>
    <p:sldId id="357" r:id="rId27"/>
    <p:sldId id="358" r:id="rId28"/>
    <p:sldId id="362" r:id="rId29"/>
    <p:sldId id="373" r:id="rId30"/>
    <p:sldId id="359" r:id="rId31"/>
    <p:sldId id="350" r:id="rId32"/>
    <p:sldId id="360" r:id="rId33"/>
    <p:sldId id="370" r:id="rId34"/>
    <p:sldId id="311" r:id="rId35"/>
    <p:sldId id="309" r:id="rId36"/>
    <p:sldId id="302" r:id="rId37"/>
    <p:sldId id="379" r:id="rId38"/>
    <p:sldId id="368" r:id="rId39"/>
    <p:sldId id="342" r:id="rId40"/>
    <p:sldId id="334" r:id="rId41"/>
    <p:sldId id="338" r:id="rId42"/>
    <p:sldId id="297" r:id="rId43"/>
    <p:sldId id="293" r:id="rId44"/>
    <p:sldId id="369" r:id="rId45"/>
    <p:sldId id="348" r:id="rId46"/>
    <p:sldId id="305" r:id="rId47"/>
    <p:sldId id="344" r:id="rId48"/>
    <p:sldId id="375" r:id="rId49"/>
    <p:sldId id="323" r:id="rId50"/>
    <p:sldId id="364" r:id="rId51"/>
    <p:sldId id="374" r:id="rId52"/>
    <p:sldId id="336" r:id="rId53"/>
    <p:sldId id="339" r:id="rId54"/>
    <p:sldId id="376" r:id="rId55"/>
    <p:sldId id="313" r:id="rId56"/>
    <p:sldId id="361" r:id="rId57"/>
    <p:sldId id="367" r:id="rId58"/>
    <p:sldId id="301" r:id="rId59"/>
    <p:sldId id="315" r:id="rId60"/>
    <p:sldId id="282" r:id="rId61"/>
    <p:sldId id="346" r:id="rId62"/>
    <p:sldId id="347" r:id="rId63"/>
    <p:sldId id="307" r:id="rId64"/>
    <p:sldId id="304" r:id="rId65"/>
    <p:sldId id="306" r:id="rId66"/>
    <p:sldId id="365" r:id="rId67"/>
    <p:sldId id="377" r:id="rId68"/>
    <p:sldId id="366"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Page" id="{4EDC23FE-8B58-4AAC-928F-250EC3C52E04}">
          <p14:sldIdLst>
            <p14:sldId id="296"/>
            <p14:sldId id="326"/>
            <p14:sldId id="300"/>
            <p14:sldId id="345"/>
            <p14:sldId id="333"/>
            <p14:sldId id="262"/>
            <p14:sldId id="351"/>
            <p14:sldId id="378"/>
            <p14:sldId id="322"/>
            <p14:sldId id="328"/>
            <p14:sldId id="330"/>
            <p14:sldId id="332"/>
            <p14:sldId id="320"/>
            <p14:sldId id="308"/>
            <p14:sldId id="310"/>
            <p14:sldId id="363"/>
            <p14:sldId id="321"/>
            <p14:sldId id="355"/>
            <p14:sldId id="356"/>
            <p14:sldId id="340"/>
            <p14:sldId id="357"/>
            <p14:sldId id="358"/>
            <p14:sldId id="362"/>
            <p14:sldId id="373"/>
            <p14:sldId id="359"/>
            <p14:sldId id="350"/>
            <p14:sldId id="360"/>
            <p14:sldId id="370"/>
            <p14:sldId id="311"/>
            <p14:sldId id="309"/>
            <p14:sldId id="302"/>
            <p14:sldId id="379"/>
            <p14:sldId id="368"/>
            <p14:sldId id="342"/>
            <p14:sldId id="334"/>
            <p14:sldId id="338"/>
            <p14:sldId id="297"/>
            <p14:sldId id="293"/>
            <p14:sldId id="369"/>
            <p14:sldId id="348"/>
            <p14:sldId id="305"/>
            <p14:sldId id="344"/>
            <p14:sldId id="375"/>
            <p14:sldId id="323"/>
            <p14:sldId id="364"/>
            <p14:sldId id="374"/>
            <p14:sldId id="336"/>
            <p14:sldId id="339"/>
            <p14:sldId id="376"/>
            <p14:sldId id="313"/>
            <p14:sldId id="361"/>
            <p14:sldId id="367"/>
            <p14:sldId id="301"/>
            <p14:sldId id="315"/>
            <p14:sldId id="282"/>
            <p14:sldId id="346"/>
            <p14:sldId id="347"/>
            <p14:sldId id="307"/>
            <p14:sldId id="304"/>
            <p14:sldId id="306"/>
            <p14:sldId id="365"/>
            <p14:sldId id="377"/>
            <p14:sldId id="3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ham Evans" initials="GE" lastIdx="5" clrIdx="0">
    <p:extLst>
      <p:ext uri="{19B8F6BF-5375-455C-9EA6-DF929625EA0E}">
        <p15:presenceInfo xmlns:p15="http://schemas.microsoft.com/office/powerpoint/2012/main" userId="S::Graham.Evans@eastsussex.gov.uk::3b12e855-29a8-49eb-a815-1dce95f0e576" providerId="AD"/>
      </p:ext>
    </p:extLst>
  </p:cmAuthor>
  <p:cmAuthor id="2" name="Miranda Scambler" initials="MS" lastIdx="14" clrIdx="1">
    <p:extLst>
      <p:ext uri="{19B8F6BF-5375-455C-9EA6-DF929625EA0E}">
        <p15:presenceInfo xmlns:p15="http://schemas.microsoft.com/office/powerpoint/2012/main" userId="S::Miranda.Scambler@eastsussex.gov.uk::2e911215-30b2-481a-b671-dc05bab746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0F4FA"/>
    <a:srgbClr val="203864"/>
    <a:srgbClr val="FFFFFF"/>
    <a:srgbClr val="3B6BC1"/>
    <a:srgbClr val="BFCFEB"/>
    <a:srgbClr val="4472C4"/>
    <a:srgbClr val="557FC9"/>
    <a:srgbClr val="0070C0"/>
    <a:srgbClr val="FF3399"/>
    <a:srgbClr val="7899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9" autoAdjust="0"/>
    <p:restoredTop sz="92094" autoAdjust="0"/>
  </p:normalViewPr>
  <p:slideViewPr>
    <p:cSldViewPr>
      <p:cViewPr varScale="1">
        <p:scale>
          <a:sx n="53" d="100"/>
          <a:sy n="53" d="100"/>
        </p:scale>
        <p:origin x="1112" y="48"/>
      </p:cViewPr>
      <p:guideLst>
        <p:guide orient="horz" pos="2160"/>
        <p:guide pos="384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irandaS\AppData\Local\Microsoft\Windows\INetCache\Content.Outlook\JUJNO186\BAME%20work%20for%20Sussex%20October%202020.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irandaS\AppData\Local\Microsoft\Windows\INetCache\Content.Outlook\JUJNO186\BAME%20work%20for%20Sussex%20October%202020.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610696517412934E-2"/>
          <c:w val="0.97538461998446735"/>
          <c:h val="0.68675851511672403"/>
        </c:manualLayout>
      </c:layout>
      <c:barChart>
        <c:barDir val="col"/>
        <c:grouping val="clustered"/>
        <c:varyColors val="0"/>
        <c:ser>
          <c:idx val="0"/>
          <c:order val="0"/>
          <c:tx>
            <c:strRef>
              <c:f>Sheet1!$B$1</c:f>
              <c:strCache>
                <c:ptCount val="1"/>
                <c:pt idx="0">
                  <c:v>East Sussex</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0-15</c:v>
                </c:pt>
                <c:pt idx="1">
                  <c:v>16-29</c:v>
                </c:pt>
                <c:pt idx="2">
                  <c:v>30-44</c:v>
                </c:pt>
                <c:pt idx="3">
                  <c:v>45-64</c:v>
                </c:pt>
                <c:pt idx="4">
                  <c:v>65+</c:v>
                </c:pt>
              </c:strCache>
            </c:strRef>
          </c:cat>
          <c:val>
            <c:numRef>
              <c:f>Sheet1!$B$2:$B$6</c:f>
              <c:numCache>
                <c:formatCode>0%</c:formatCode>
                <c:ptCount val="5"/>
                <c:pt idx="0">
                  <c:v>0.16900000000000001</c:v>
                </c:pt>
                <c:pt idx="1">
                  <c:v>0.13400000000000001</c:v>
                </c:pt>
                <c:pt idx="2">
                  <c:v>0.156</c:v>
                </c:pt>
                <c:pt idx="3">
                  <c:v>0.28000000000000003</c:v>
                </c:pt>
                <c:pt idx="4">
                  <c:v>0.26</c:v>
                </c:pt>
              </c:numCache>
            </c:numRef>
          </c:val>
          <c:extLst>
            <c:ext xmlns:c16="http://schemas.microsoft.com/office/drawing/2014/chart" uri="{C3380CC4-5D6E-409C-BE32-E72D297353CC}">
              <c16:uniqueId val="{00000000-B38A-427B-8C00-B0066012E6F5}"/>
            </c:ext>
          </c:extLst>
        </c:ser>
        <c:ser>
          <c:idx val="1"/>
          <c:order val="1"/>
          <c:tx>
            <c:strRef>
              <c:f>Sheet1!$C$1</c:f>
              <c:strCache>
                <c:ptCount val="1"/>
                <c:pt idx="0">
                  <c:v>England</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0-15</c:v>
                </c:pt>
                <c:pt idx="1">
                  <c:v>16-29</c:v>
                </c:pt>
                <c:pt idx="2">
                  <c:v>30-44</c:v>
                </c:pt>
                <c:pt idx="3">
                  <c:v>45-64</c:v>
                </c:pt>
                <c:pt idx="4">
                  <c:v>65+</c:v>
                </c:pt>
              </c:strCache>
            </c:strRef>
          </c:cat>
          <c:val>
            <c:numRef>
              <c:f>Sheet1!$C$2:$C$6</c:f>
              <c:numCache>
                <c:formatCode>0%</c:formatCode>
                <c:ptCount val="5"/>
                <c:pt idx="0">
                  <c:v>0.192</c:v>
                </c:pt>
                <c:pt idx="1">
                  <c:v>0.17199999999999999</c:v>
                </c:pt>
                <c:pt idx="2">
                  <c:v>0.19500000000000001</c:v>
                </c:pt>
                <c:pt idx="3">
                  <c:v>0.25600000000000001</c:v>
                </c:pt>
                <c:pt idx="4">
                  <c:v>0.19</c:v>
                </c:pt>
              </c:numCache>
            </c:numRef>
          </c:val>
          <c:extLst>
            <c:ext xmlns:c16="http://schemas.microsoft.com/office/drawing/2014/chart" uri="{C3380CC4-5D6E-409C-BE32-E72D297353CC}">
              <c16:uniqueId val="{00000001-B38A-427B-8C00-B0066012E6F5}"/>
            </c:ext>
          </c:extLst>
        </c:ser>
        <c:dLbls>
          <c:dLblPos val="outEnd"/>
          <c:showLegendKey val="0"/>
          <c:showVal val="1"/>
          <c:showCatName val="0"/>
          <c:showSerName val="0"/>
          <c:showPercent val="0"/>
          <c:showBubbleSize val="0"/>
        </c:dLbls>
        <c:gapWidth val="50"/>
        <c:overlap val="-27"/>
        <c:axId val="1712859088"/>
        <c:axId val="1336825680"/>
      </c:barChart>
      <c:catAx>
        <c:axId val="1712859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36825680"/>
        <c:crosses val="autoZero"/>
        <c:auto val="1"/>
        <c:lblAlgn val="ctr"/>
        <c:lblOffset val="0"/>
        <c:noMultiLvlLbl val="0"/>
      </c:catAx>
      <c:valAx>
        <c:axId val="1336825680"/>
        <c:scaling>
          <c:orientation val="minMax"/>
          <c:max val="1"/>
          <c:min val="0"/>
        </c:scaling>
        <c:delete val="1"/>
        <c:axPos val="l"/>
        <c:numFmt formatCode="0%" sourceLinked="1"/>
        <c:majorTickMark val="out"/>
        <c:minorTickMark val="none"/>
        <c:tickLblPos val="nextTo"/>
        <c:crossAx val="1712859088"/>
        <c:crosses val="autoZero"/>
        <c:crossBetween val="between"/>
      </c:valAx>
      <c:spPr>
        <a:noFill/>
        <a:ln>
          <a:noFill/>
        </a:ln>
        <a:effectLst/>
      </c:spPr>
    </c:plotArea>
    <c:legend>
      <c:legendPos val="tr"/>
      <c:layout>
        <c:manualLayout>
          <c:xMode val="edge"/>
          <c:yMode val="edge"/>
          <c:x val="0.5430278307724391"/>
          <c:y val="0.14074994491259682"/>
          <c:w val="0.43798627982958549"/>
          <c:h val="0.1153145588509484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858810858877288"/>
          <c:y val="8.4873361593266802E-3"/>
          <c:w val="0.60016839862765747"/>
          <c:h val="0.99151266384067316"/>
        </c:manualLayout>
      </c:layout>
      <c:barChart>
        <c:barDir val="bar"/>
        <c:grouping val="clustered"/>
        <c:varyColors val="0"/>
        <c:ser>
          <c:idx val="0"/>
          <c:order val="0"/>
          <c:tx>
            <c:strRef>
              <c:f>Sheet1!$B$1</c:f>
              <c:strCache>
                <c:ptCount val="1"/>
                <c:pt idx="0">
                  <c:v>Series 1</c:v>
                </c:pt>
              </c:strCache>
            </c:strRef>
          </c:tx>
          <c:spPr>
            <a:solidFill>
              <a:srgbClr val="2038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Eastbourne</c:v>
                </c:pt>
                <c:pt idx="1">
                  <c:v>Hastings</c:v>
                </c:pt>
                <c:pt idx="2">
                  <c:v>Lewes</c:v>
                </c:pt>
                <c:pt idx="3">
                  <c:v>Rother</c:v>
                </c:pt>
                <c:pt idx="4">
                  <c:v>Wealden</c:v>
                </c:pt>
              </c:strCache>
            </c:strRef>
          </c:cat>
          <c:val>
            <c:numRef>
              <c:f>Sheet1!$B$2:$B$6</c:f>
              <c:numCache>
                <c:formatCode>#,##0</c:formatCode>
                <c:ptCount val="5"/>
                <c:pt idx="0">
                  <c:v>7699</c:v>
                </c:pt>
                <c:pt idx="1">
                  <c:v>6785</c:v>
                </c:pt>
                <c:pt idx="2">
                  <c:v>6890</c:v>
                </c:pt>
                <c:pt idx="3">
                  <c:v>6904</c:v>
                </c:pt>
                <c:pt idx="4">
                  <c:v>9616</c:v>
                </c:pt>
              </c:numCache>
            </c:numRef>
          </c:val>
          <c:extLst>
            <c:ext xmlns:c16="http://schemas.microsoft.com/office/drawing/2014/chart" uri="{C3380CC4-5D6E-409C-BE32-E72D297353CC}">
              <c16:uniqueId val="{00000000-9F3E-4FA7-A5AD-9A182DC24E6F}"/>
            </c:ext>
          </c:extLst>
        </c:ser>
        <c:dLbls>
          <c:showLegendKey val="0"/>
          <c:showVal val="0"/>
          <c:showCatName val="0"/>
          <c:showSerName val="0"/>
          <c:showPercent val="0"/>
          <c:showBubbleSize val="0"/>
        </c:dLbls>
        <c:gapWidth val="30"/>
        <c:axId val="1890382336"/>
        <c:axId val="2057408992"/>
      </c:barChart>
      <c:catAx>
        <c:axId val="1890382336"/>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rgbClr val="203864"/>
                </a:solidFill>
                <a:latin typeface="+mn-lt"/>
                <a:ea typeface="+mn-ea"/>
                <a:cs typeface="+mn-cs"/>
              </a:defRPr>
            </a:pPr>
            <a:endParaRPr lang="en-US"/>
          </a:p>
        </c:txPr>
        <c:crossAx val="2057408992"/>
        <c:crosses val="autoZero"/>
        <c:auto val="1"/>
        <c:lblAlgn val="ctr"/>
        <c:lblOffset val="100"/>
        <c:noMultiLvlLbl val="0"/>
      </c:catAx>
      <c:valAx>
        <c:axId val="2057408992"/>
        <c:scaling>
          <c:orientation val="minMax"/>
        </c:scaling>
        <c:delete val="1"/>
        <c:axPos val="t"/>
        <c:numFmt formatCode="#,##0" sourceLinked="1"/>
        <c:majorTickMark val="none"/>
        <c:minorTickMark val="none"/>
        <c:tickLblPos val="nextTo"/>
        <c:crossAx val="1890382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400" b="1" dirty="0">
                <a:solidFill>
                  <a:srgbClr val="4472C4"/>
                </a:solidFill>
              </a:rPr>
              <a:t>Location</a:t>
            </a:r>
          </a:p>
        </c:rich>
      </c:tx>
      <c:layout>
        <c:manualLayout>
          <c:xMode val="edge"/>
          <c:yMode val="edge"/>
          <c:x val="0.3625479106682815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5162169060572579"/>
          <c:y val="0.19316691066030381"/>
          <c:w val="0.42672515069719302"/>
          <c:h val="0.73094608872314826"/>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5"/>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4-7563-4BEF-A6D5-209352131FA0}"/>
                </c:ext>
              </c:extLst>
            </c:dLbl>
            <c:dLbl>
              <c:idx val="6"/>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layout>
                    <c:manualLayout>
                      <c:w val="0.20139942606866604"/>
                      <c:h val="0.15598228035819534"/>
                    </c:manualLayout>
                  </c15:layout>
                </c:ext>
                <c:ext xmlns:c16="http://schemas.microsoft.com/office/drawing/2014/chart" uri="{C3380CC4-5D6E-409C-BE32-E72D297353CC}">
                  <c16:uniqueId val="{00000005-7563-4BEF-A6D5-209352131FA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Eastbourne</c:v>
                </c:pt>
                <c:pt idx="1">
                  <c:v>Hastings</c:v>
                </c:pt>
                <c:pt idx="2">
                  <c:v>Lewes</c:v>
                </c:pt>
                <c:pt idx="3">
                  <c:v>Rother</c:v>
                </c:pt>
                <c:pt idx="4">
                  <c:v>Wealden</c:v>
                </c:pt>
                <c:pt idx="5">
                  <c:v>Outside East Sussex</c:v>
                </c:pt>
                <c:pt idx="6">
                  <c:v>No response</c:v>
                </c:pt>
              </c:strCache>
            </c:strRef>
          </c:cat>
          <c:val>
            <c:numRef>
              <c:f>Sheet1!$B$2:$B$8</c:f>
              <c:numCache>
                <c:formatCode>General</c:formatCode>
                <c:ptCount val="7"/>
                <c:pt idx="0">
                  <c:v>162</c:v>
                </c:pt>
                <c:pt idx="1">
                  <c:v>160</c:v>
                </c:pt>
                <c:pt idx="2">
                  <c:v>161</c:v>
                </c:pt>
                <c:pt idx="3">
                  <c:v>311</c:v>
                </c:pt>
                <c:pt idx="4">
                  <c:v>384</c:v>
                </c:pt>
                <c:pt idx="5">
                  <c:v>27</c:v>
                </c:pt>
                <c:pt idx="6">
                  <c:v>45</c:v>
                </c:pt>
              </c:numCache>
            </c:numRef>
          </c:val>
          <c:extLst>
            <c:ext xmlns:c16="http://schemas.microsoft.com/office/drawing/2014/chart" uri="{C3380CC4-5D6E-409C-BE32-E72D297353CC}">
              <c16:uniqueId val="{00000000-7563-4BEF-A6D5-209352131FA0}"/>
            </c:ext>
          </c:extLst>
        </c:ser>
        <c:dLbls>
          <c:dLblPos val="inBase"/>
          <c:showLegendKey val="0"/>
          <c:showVal val="1"/>
          <c:showCatName val="0"/>
          <c:showSerName val="0"/>
          <c:showPercent val="0"/>
          <c:showBubbleSize val="0"/>
        </c:dLbls>
        <c:gapWidth val="42"/>
        <c:axId val="1429551296"/>
        <c:axId val="1336831920"/>
      </c:barChart>
      <c:catAx>
        <c:axId val="1429551296"/>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6831920"/>
        <c:crosses val="autoZero"/>
        <c:auto val="0"/>
        <c:lblAlgn val="ctr"/>
        <c:lblOffset val="100"/>
        <c:tickLblSkip val="1"/>
        <c:noMultiLvlLbl val="0"/>
      </c:catAx>
      <c:valAx>
        <c:axId val="1336831920"/>
        <c:scaling>
          <c:orientation val="minMax"/>
        </c:scaling>
        <c:delete val="1"/>
        <c:axPos val="t"/>
        <c:numFmt formatCode="General" sourceLinked="1"/>
        <c:majorTickMark val="none"/>
        <c:minorTickMark val="none"/>
        <c:tickLblPos val="nextTo"/>
        <c:crossAx val="1429551296"/>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400" b="1" dirty="0">
                <a:solidFill>
                  <a:srgbClr val="4472C4"/>
                </a:solidFill>
              </a:rPr>
              <a:t>Age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6941185142188502"/>
          <c:y val="0.23390894140050203"/>
          <c:w val="0.53058814857811498"/>
          <c:h val="0.69020438414264695"/>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layout>
                <c:manualLayout>
                  <c:x val="-1.0722926952070682E-2"/>
                  <c:y val="0"/>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B9-4F9D-900F-78F3EC8CB767}"/>
                </c:ext>
              </c:extLst>
            </c:dLbl>
            <c:dLbl>
              <c:idx val="1"/>
              <c:layout>
                <c:manualLayout>
                  <c:x val="-3.6081512500518317E-2"/>
                  <c:y val="1.0318139025276637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8054553579243654"/>
                      <c:h val="0.14153309773870132"/>
                    </c:manualLayout>
                  </c15:layout>
                </c:ext>
                <c:ext xmlns:c16="http://schemas.microsoft.com/office/drawing/2014/chart" uri="{C3380CC4-5D6E-409C-BE32-E72D297353CC}">
                  <c16:uniqueId val="{00000000-FA47-40D3-8FB4-45D2006BD7EE}"/>
                </c:ext>
              </c:extLst>
            </c:dLbl>
            <c:dLbl>
              <c:idx val="2"/>
              <c:layout>
                <c:manualLayout>
                  <c:x val="-2.9414727739396556E-2"/>
                  <c:y val="1.3741019648576191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A47-40D3-8FB4-45D2006BD7EE}"/>
                </c:ext>
              </c:extLst>
            </c:dLbl>
            <c:dLbl>
              <c:idx val="4"/>
              <c:layout>
                <c:manualLayout>
                  <c:x val="-0.15682893270358284"/>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A47-40D3-8FB4-45D2006BD7E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&lt;18</c:v>
                </c:pt>
                <c:pt idx="1">
                  <c:v>19-34</c:v>
                </c:pt>
                <c:pt idx="2">
                  <c:v>35-49</c:v>
                </c:pt>
                <c:pt idx="3">
                  <c:v>50-69</c:v>
                </c:pt>
                <c:pt idx="4">
                  <c:v>70+</c:v>
                </c:pt>
              </c:strCache>
            </c:strRef>
          </c:cat>
          <c:val>
            <c:numRef>
              <c:f>Sheet1!$B$2:$B$6</c:f>
              <c:numCache>
                <c:formatCode>General</c:formatCode>
                <c:ptCount val="5"/>
                <c:pt idx="0">
                  <c:v>13</c:v>
                </c:pt>
                <c:pt idx="1">
                  <c:v>91</c:v>
                </c:pt>
                <c:pt idx="2">
                  <c:v>231</c:v>
                </c:pt>
                <c:pt idx="3">
                  <c:v>541</c:v>
                </c:pt>
                <c:pt idx="4">
                  <c:v>327</c:v>
                </c:pt>
              </c:numCache>
            </c:numRef>
          </c:val>
          <c:extLst>
            <c:ext xmlns:c16="http://schemas.microsoft.com/office/drawing/2014/chart" uri="{C3380CC4-5D6E-409C-BE32-E72D297353CC}">
              <c16:uniqueId val="{00000003-79B9-4F9D-900F-78F3EC8CB767}"/>
            </c:ext>
          </c:extLst>
        </c:ser>
        <c:dLbls>
          <c:showLegendKey val="0"/>
          <c:showVal val="0"/>
          <c:showCatName val="0"/>
          <c:showSerName val="0"/>
          <c:showPercent val="0"/>
          <c:showBubbleSize val="0"/>
        </c:dLbls>
        <c:gapWidth val="42"/>
        <c:axId val="1429551296"/>
        <c:axId val="1336831920"/>
      </c:barChart>
      <c:catAx>
        <c:axId val="14295512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6831920"/>
        <c:crosses val="autoZero"/>
        <c:auto val="1"/>
        <c:lblAlgn val="ctr"/>
        <c:lblOffset val="100"/>
        <c:noMultiLvlLbl val="0"/>
      </c:catAx>
      <c:valAx>
        <c:axId val="1336831920"/>
        <c:scaling>
          <c:orientation val="minMax"/>
        </c:scaling>
        <c:delete val="1"/>
        <c:axPos val="t"/>
        <c:numFmt formatCode="General" sourceLinked="1"/>
        <c:majorTickMark val="none"/>
        <c:minorTickMark val="none"/>
        <c:tickLblPos val="nextTo"/>
        <c:crossAx val="1429551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400" b="1" dirty="0">
                <a:solidFill>
                  <a:srgbClr val="4472C4"/>
                </a:solidFill>
                <a:effectLst/>
              </a:rPr>
              <a:t>Needs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64511586623711881"/>
          <c:y val="0.26189762142915335"/>
          <c:w val="0.28032874051224166"/>
          <c:h val="0.66130487114991143"/>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layout>
                <c:manualLayout>
                  <c:x val="-0.2016643123872394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30-45C5-84E5-7FCB5D2F9672}"/>
                </c:ext>
              </c:extLst>
            </c:dLbl>
            <c:dLbl>
              <c:idx val="1"/>
              <c:layout>
                <c:manualLayout>
                  <c:x val="-1.8937023275482186E-2"/>
                  <c:y val="9.2608255610254278E-3"/>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B30-45C5-84E5-7FCB5D2F9672}"/>
                </c:ext>
              </c:extLst>
            </c:dLbl>
            <c:dLbl>
              <c:idx val="2"/>
              <c:layout>
                <c:manualLayout>
                  <c:x val="-9.0156337139036084E-3"/>
                  <c:y val="1.393209192813997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B30-45C5-84E5-7FCB5D2F9672}"/>
                </c:ext>
              </c:extLst>
            </c:dLbl>
            <c:dLbl>
              <c:idx val="3"/>
              <c:layout>
                <c:manualLayout>
                  <c:x val="-1.8346951074402474E-2"/>
                  <c:y val="1.0220868531131659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4472C4"/>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435-46B0-A93F-5C48470862D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health condition</c:v>
                </c:pt>
                <c:pt idx="1">
                  <c:v>clinically vulnerable</c:v>
                </c:pt>
                <c:pt idx="2">
                  <c:v>had emergency food box</c:v>
                </c:pt>
                <c:pt idx="3">
                  <c:v>carer</c:v>
                </c:pt>
              </c:strCache>
            </c:strRef>
          </c:cat>
          <c:val>
            <c:numRef>
              <c:f>Sheet1!$B$2:$B$5</c:f>
              <c:numCache>
                <c:formatCode>General</c:formatCode>
                <c:ptCount val="4"/>
                <c:pt idx="0">
                  <c:v>534</c:v>
                </c:pt>
                <c:pt idx="1">
                  <c:v>97</c:v>
                </c:pt>
                <c:pt idx="2">
                  <c:v>61</c:v>
                </c:pt>
                <c:pt idx="3">
                  <c:v>198</c:v>
                </c:pt>
              </c:numCache>
            </c:numRef>
          </c:val>
          <c:extLst>
            <c:ext xmlns:c16="http://schemas.microsoft.com/office/drawing/2014/chart" uri="{C3380CC4-5D6E-409C-BE32-E72D297353CC}">
              <c16:uniqueId val="{00000004-FB30-45C5-84E5-7FCB5D2F9672}"/>
            </c:ext>
          </c:extLst>
        </c:ser>
        <c:dLbls>
          <c:showLegendKey val="0"/>
          <c:showVal val="0"/>
          <c:showCatName val="0"/>
          <c:showSerName val="0"/>
          <c:showPercent val="0"/>
          <c:showBubbleSize val="0"/>
        </c:dLbls>
        <c:gapWidth val="42"/>
        <c:axId val="1429551296"/>
        <c:axId val="1336831920"/>
      </c:barChart>
      <c:catAx>
        <c:axId val="14295512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36831920"/>
        <c:crosses val="autoZero"/>
        <c:auto val="1"/>
        <c:lblAlgn val="ctr"/>
        <c:lblOffset val="100"/>
        <c:noMultiLvlLbl val="0"/>
      </c:catAx>
      <c:valAx>
        <c:axId val="1336831920"/>
        <c:scaling>
          <c:orientation val="minMax"/>
        </c:scaling>
        <c:delete val="1"/>
        <c:axPos val="t"/>
        <c:numFmt formatCode="General" sourceLinked="1"/>
        <c:majorTickMark val="none"/>
        <c:minorTickMark val="none"/>
        <c:tickLblPos val="nextTo"/>
        <c:crossAx val="1429551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400" b="1" dirty="0">
                <a:solidFill>
                  <a:srgbClr val="4472C4"/>
                </a:solidFill>
              </a:rPr>
              <a:t>Location</a:t>
            </a:r>
          </a:p>
        </c:rich>
      </c:tx>
      <c:layout>
        <c:manualLayout>
          <c:xMode val="edge"/>
          <c:yMode val="edge"/>
          <c:x val="0.27694556145683363"/>
          <c:y val="1.965334795556177E-2"/>
        </c:manualLayout>
      </c:layout>
      <c:overlay val="0"/>
      <c:spPr>
        <a:noFill/>
        <a:ln>
          <a:noFill/>
        </a:ln>
        <a:effectLst/>
      </c:spPr>
    </c:title>
    <c:autoTitleDeleted val="0"/>
    <c:plotArea>
      <c:layout>
        <c:manualLayout>
          <c:layoutTarget val="inner"/>
          <c:xMode val="edge"/>
          <c:yMode val="edge"/>
          <c:x val="0.45545279658119514"/>
          <c:y val="0.19312277255608554"/>
          <c:w val="0.53514224603221694"/>
          <c:h val="0.7630616098929071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layout>
                <c:manualLayout>
                  <c:x val="-8.6211381658997777E-2"/>
                  <c:y val="-1.2647687328928029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63-4BEF-A6D5-209352131FA0}"/>
                </c:ext>
              </c:extLst>
            </c:dLbl>
            <c:dLbl>
              <c:idx val="5"/>
              <c:layout>
                <c:manualLayout>
                  <c:x val="-1.0434918454657169E-2"/>
                  <c:y val="6.8993052206205571E-3"/>
                </c:manualLayout>
              </c:layout>
              <c:spPr>
                <a:noFill/>
                <a:ln>
                  <a:noFill/>
                </a:ln>
                <a:effectLst/>
              </c:spPr>
              <c:txPr>
                <a:bodyPr rot="0" spcFirstLastPara="1" vertOverflow="ellipsis" vert="horz" wrap="square" lIns="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563-4BEF-A6D5-209352131FA0}"/>
                </c:ext>
              </c:extLst>
            </c:dLbl>
            <c:dLbl>
              <c:idx val="6"/>
              <c:layout>
                <c:manualLayout>
                  <c:x val="-1.6432851703106571E-2"/>
                  <c:y val="-3.4489909394197714E-3"/>
                </c:manualLayout>
              </c:layout>
              <c:spPr>
                <a:noFill/>
                <a:ln>
                  <a:noFill/>
                </a:ln>
                <a:effectLst/>
              </c:spPr>
              <c:txPr>
                <a:bodyPr rot="0" spcFirstLastPara="1" vertOverflow="ellipsis" vert="horz" wrap="square" lIns="0" tIns="19050" rIns="38100" bIns="19050" anchor="ctr" anchorCtr="1">
                  <a:no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662595339692941"/>
                      <c:h val="0.15598223889304141"/>
                    </c:manualLayout>
                  </c15:layout>
                </c:ext>
                <c:ext xmlns:c16="http://schemas.microsoft.com/office/drawing/2014/chart" uri="{C3380CC4-5D6E-409C-BE32-E72D297353CC}">
                  <c16:uniqueId val="{00000005-7563-4BEF-A6D5-209352131FA0}"/>
                </c:ext>
              </c:extLst>
            </c:dLbl>
            <c:spPr>
              <a:noFill/>
              <a:ln>
                <a:noFill/>
              </a:ln>
              <a:effectLst/>
            </c:spPr>
            <c:txPr>
              <a:bodyPr rot="0" spcFirstLastPara="1" vertOverflow="ellipsis" vert="horz" wrap="square" lIns="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Eastbourne</c:v>
                </c:pt>
                <c:pt idx="1">
                  <c:v>Hastings</c:v>
                </c:pt>
                <c:pt idx="2">
                  <c:v>Lewes</c:v>
                </c:pt>
                <c:pt idx="3">
                  <c:v>Rother</c:v>
                </c:pt>
                <c:pt idx="4">
                  <c:v>Wealden</c:v>
                </c:pt>
                <c:pt idx="5">
                  <c:v>Outside East Sussex</c:v>
                </c:pt>
                <c:pt idx="6">
                  <c:v>No response</c:v>
                </c:pt>
              </c:strCache>
            </c:strRef>
          </c:cat>
          <c:val>
            <c:numRef>
              <c:f>Sheet1!$B$2:$B$8</c:f>
              <c:numCache>
                <c:formatCode>General</c:formatCode>
                <c:ptCount val="7"/>
                <c:pt idx="0">
                  <c:v>60</c:v>
                </c:pt>
                <c:pt idx="1">
                  <c:v>156</c:v>
                </c:pt>
                <c:pt idx="2">
                  <c:v>194</c:v>
                </c:pt>
                <c:pt idx="3">
                  <c:v>208</c:v>
                </c:pt>
                <c:pt idx="4">
                  <c:v>247</c:v>
                </c:pt>
                <c:pt idx="5">
                  <c:v>50</c:v>
                </c:pt>
                <c:pt idx="6">
                  <c:v>45</c:v>
                </c:pt>
              </c:numCache>
            </c:numRef>
          </c:val>
          <c:extLst>
            <c:ext xmlns:c16="http://schemas.microsoft.com/office/drawing/2014/chart" uri="{C3380CC4-5D6E-409C-BE32-E72D297353CC}">
              <c16:uniqueId val="{00000000-7563-4BEF-A6D5-209352131FA0}"/>
            </c:ext>
          </c:extLst>
        </c:ser>
        <c:dLbls>
          <c:showLegendKey val="0"/>
          <c:showVal val="0"/>
          <c:showCatName val="0"/>
          <c:showSerName val="0"/>
          <c:showPercent val="0"/>
          <c:showBubbleSize val="0"/>
        </c:dLbls>
        <c:gapWidth val="42"/>
        <c:axId val="1429551296"/>
        <c:axId val="1336831920"/>
      </c:barChart>
      <c:catAx>
        <c:axId val="14295512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6831920"/>
        <c:crosses val="autoZero"/>
        <c:auto val="1"/>
        <c:lblAlgn val="ctr"/>
        <c:lblOffset val="100"/>
        <c:noMultiLvlLbl val="0"/>
      </c:catAx>
      <c:valAx>
        <c:axId val="1336831920"/>
        <c:scaling>
          <c:orientation val="minMax"/>
        </c:scaling>
        <c:delete val="1"/>
        <c:axPos val="t"/>
        <c:numFmt formatCode="General" sourceLinked="1"/>
        <c:majorTickMark val="none"/>
        <c:minorTickMark val="none"/>
        <c:tickLblPos val="nextTo"/>
        <c:crossAx val="1429551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400" b="1" dirty="0">
                <a:solidFill>
                  <a:srgbClr val="4472C4"/>
                </a:solidFill>
              </a:rPr>
              <a:t>Age</a:t>
            </a:r>
          </a:p>
        </c:rich>
      </c:tx>
      <c:layout>
        <c:manualLayout>
          <c:xMode val="edge"/>
          <c:yMode val="edge"/>
          <c:x val="0.412369368196218"/>
          <c:y val="6.2367867289035775E-3"/>
        </c:manualLayout>
      </c:layout>
      <c:overlay val="0"/>
      <c:spPr>
        <a:noFill/>
        <a:ln>
          <a:noFill/>
        </a:ln>
        <a:effectLst/>
      </c:spPr>
    </c:title>
    <c:autoTitleDeleted val="0"/>
    <c:plotArea>
      <c:layout>
        <c:manualLayout>
          <c:layoutTarget val="inner"/>
          <c:xMode val="edge"/>
          <c:yMode val="edge"/>
          <c:x val="0.39269699257098734"/>
          <c:y val="0.17801508123783027"/>
          <c:w val="0.57985418624241303"/>
          <c:h val="0.75233474356739294"/>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layout>
                <c:manualLayout>
                  <c:x val="-1.0722926952070682E-2"/>
                  <c:y val="0"/>
                </c:manualLayout>
              </c:layout>
              <c:spPr>
                <a:noFill/>
                <a:ln>
                  <a:noFill/>
                </a:ln>
                <a:effectLst/>
              </c:spPr>
              <c:txPr>
                <a:bodyPr rot="0" spcFirstLastPara="1" vertOverflow="ellipsis" vert="horz" wrap="square" lIns="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9B9-4F9D-900F-78F3EC8CB767}"/>
                </c:ext>
              </c:extLst>
            </c:dLbl>
            <c:dLbl>
              <c:idx val="5"/>
              <c:layout>
                <c:manualLayout>
                  <c:x val="-9.7745486077117805E-2"/>
                  <c:y val="-6.842378602960333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9B9-4F9D-900F-78F3EC8CB767}"/>
                </c:ext>
              </c:extLst>
            </c:dLbl>
            <c:dLbl>
              <c:idx val="6"/>
              <c:layout>
                <c:manualLayout>
                  <c:x val="8.3052940856896441E-3"/>
                  <c:y val="-3.4493055612728439E-3"/>
                </c:manualLayout>
              </c:layout>
              <c:spPr>
                <a:noFill/>
                <a:ln>
                  <a:noFill/>
                </a:ln>
                <a:effectLst/>
              </c:spPr>
              <c:txPr>
                <a:bodyPr rot="0" spcFirstLastPara="1" vertOverflow="ellipsis" vert="horz" wrap="square" lIns="0" tIns="19050" rIns="38100" bIns="19050" anchor="ctr" anchorCtr="1">
                  <a:no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3984417930996476"/>
                      <c:h val="0.15598248747351764"/>
                    </c:manualLayout>
                  </c15:layout>
                </c:ext>
                <c:ext xmlns:c16="http://schemas.microsoft.com/office/drawing/2014/chart" uri="{C3380CC4-5D6E-409C-BE32-E72D297353CC}">
                  <c16:uniqueId val="{00000002-79B9-4F9D-900F-78F3EC8CB767}"/>
                </c:ext>
              </c:extLst>
            </c:dLbl>
            <c:dLbl>
              <c:idx val="7"/>
              <c:layout>
                <c:manualLayout>
                  <c:x val="-1.294903542789092E-2"/>
                  <c:y val="0"/>
                </c:manualLayout>
              </c:layout>
              <c:spPr>
                <a:noFill/>
                <a:ln>
                  <a:noFill/>
                </a:ln>
                <a:effectLst/>
              </c:spPr>
              <c:txPr>
                <a:bodyPr rot="0" spcFirstLastPara="1" vertOverflow="ellipsis" vert="horz" wrap="square" lIns="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9B9-4F9D-900F-78F3EC8CB767}"/>
                </c:ext>
              </c:extLst>
            </c:dLbl>
            <c:spPr>
              <a:noFill/>
              <a:ln>
                <a:noFill/>
              </a:ln>
              <a:effectLst/>
            </c:spPr>
            <c:txPr>
              <a:bodyPr rot="0" spcFirstLastPara="1" vertOverflow="ellipsis" vert="horz" wrap="square" lIns="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11</c:v>
                </c:pt>
                <c:pt idx="1">
                  <c:v>12</c:v>
                </c:pt>
                <c:pt idx="2">
                  <c:v>13</c:v>
                </c:pt>
                <c:pt idx="3">
                  <c:v>14</c:v>
                </c:pt>
                <c:pt idx="4">
                  <c:v>15</c:v>
                </c:pt>
                <c:pt idx="5">
                  <c:v>16</c:v>
                </c:pt>
                <c:pt idx="6">
                  <c:v>17</c:v>
                </c:pt>
                <c:pt idx="7">
                  <c:v>18</c:v>
                </c:pt>
              </c:numCache>
            </c:numRef>
          </c:cat>
          <c:val>
            <c:numRef>
              <c:f>Sheet1!$B$2:$B$9</c:f>
              <c:numCache>
                <c:formatCode>General</c:formatCode>
                <c:ptCount val="8"/>
                <c:pt idx="0">
                  <c:v>40</c:v>
                </c:pt>
                <c:pt idx="1">
                  <c:v>199</c:v>
                </c:pt>
                <c:pt idx="2">
                  <c:v>163</c:v>
                </c:pt>
                <c:pt idx="3">
                  <c:v>203</c:v>
                </c:pt>
                <c:pt idx="4">
                  <c:v>200</c:v>
                </c:pt>
                <c:pt idx="5">
                  <c:v>87</c:v>
                </c:pt>
                <c:pt idx="6">
                  <c:v>46</c:v>
                </c:pt>
                <c:pt idx="7">
                  <c:v>23</c:v>
                </c:pt>
              </c:numCache>
            </c:numRef>
          </c:val>
          <c:extLst>
            <c:ext xmlns:c16="http://schemas.microsoft.com/office/drawing/2014/chart" uri="{C3380CC4-5D6E-409C-BE32-E72D297353CC}">
              <c16:uniqueId val="{00000003-79B9-4F9D-900F-78F3EC8CB767}"/>
            </c:ext>
          </c:extLst>
        </c:ser>
        <c:dLbls>
          <c:showLegendKey val="0"/>
          <c:showVal val="0"/>
          <c:showCatName val="0"/>
          <c:showSerName val="0"/>
          <c:showPercent val="0"/>
          <c:showBubbleSize val="0"/>
        </c:dLbls>
        <c:gapWidth val="42"/>
        <c:axId val="1429551296"/>
        <c:axId val="1336831920"/>
      </c:barChart>
      <c:catAx>
        <c:axId val="14295512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6831920"/>
        <c:crosses val="autoZero"/>
        <c:auto val="1"/>
        <c:lblAlgn val="ctr"/>
        <c:lblOffset val="100"/>
        <c:noMultiLvlLbl val="0"/>
      </c:catAx>
      <c:valAx>
        <c:axId val="1336831920"/>
        <c:scaling>
          <c:orientation val="minMax"/>
        </c:scaling>
        <c:delete val="1"/>
        <c:axPos val="t"/>
        <c:numFmt formatCode="General" sourceLinked="1"/>
        <c:majorTickMark val="none"/>
        <c:minorTickMark val="none"/>
        <c:tickLblPos val="nextTo"/>
        <c:crossAx val="1429551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400" b="1" dirty="0">
                <a:solidFill>
                  <a:srgbClr val="4472C4"/>
                </a:solidFill>
              </a:rPr>
              <a:t>Needs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6259057664020824"/>
          <c:y val="0.32467280031100171"/>
          <c:w val="0.34235570131886273"/>
          <c:h val="0.59202684607634726"/>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layout>
                <c:manualLayout>
                  <c:x val="-0.2016643123872394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30-45C5-84E5-7FCB5D2F9672}"/>
                </c:ext>
              </c:extLst>
            </c:dLbl>
            <c:dLbl>
              <c:idx val="1"/>
              <c:layout>
                <c:manualLayout>
                  <c:x val="-1.6016100882937659E-2"/>
                  <c:y val="-6.5142244745717594E-3"/>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4472C4"/>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B30-45C5-84E5-7FCB5D2F9672}"/>
                </c:ext>
              </c:extLst>
            </c:dLbl>
            <c:dLbl>
              <c:idx val="2"/>
              <c:layout>
                <c:manualLayout>
                  <c:x val="-2.4337771499699304E-2"/>
                  <c:y val="1.3930796811743943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B30-45C5-84E5-7FCB5D2F9672}"/>
                </c:ext>
              </c:extLst>
            </c:dLbl>
            <c:dLbl>
              <c:idx val="3"/>
              <c:layout>
                <c:manualLayout>
                  <c:x val="-2.193116180193292E-2"/>
                  <c:y val="1.3929699984973473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435-46B0-A93F-5C48470862D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EHCP</c:v>
                </c:pt>
                <c:pt idx="1">
                  <c:v>Free school Meals</c:v>
                </c:pt>
                <c:pt idx="2">
                  <c:v>have social worker</c:v>
                </c:pt>
                <c:pt idx="3">
                  <c:v>carer</c:v>
                </c:pt>
              </c:strCache>
            </c:strRef>
          </c:cat>
          <c:val>
            <c:numRef>
              <c:f>Sheet1!$B$2:$B$5</c:f>
              <c:numCache>
                <c:formatCode>General</c:formatCode>
                <c:ptCount val="4"/>
                <c:pt idx="0">
                  <c:v>140</c:v>
                </c:pt>
                <c:pt idx="1">
                  <c:v>52</c:v>
                </c:pt>
                <c:pt idx="2">
                  <c:v>22</c:v>
                </c:pt>
                <c:pt idx="3">
                  <c:v>18</c:v>
                </c:pt>
              </c:numCache>
            </c:numRef>
          </c:val>
          <c:extLst>
            <c:ext xmlns:c16="http://schemas.microsoft.com/office/drawing/2014/chart" uri="{C3380CC4-5D6E-409C-BE32-E72D297353CC}">
              <c16:uniqueId val="{00000004-FB30-45C5-84E5-7FCB5D2F9672}"/>
            </c:ext>
          </c:extLst>
        </c:ser>
        <c:dLbls>
          <c:showLegendKey val="0"/>
          <c:showVal val="0"/>
          <c:showCatName val="0"/>
          <c:showSerName val="0"/>
          <c:showPercent val="0"/>
          <c:showBubbleSize val="0"/>
        </c:dLbls>
        <c:gapWidth val="42"/>
        <c:axId val="1429551296"/>
        <c:axId val="1336831920"/>
      </c:barChart>
      <c:catAx>
        <c:axId val="14295512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6831920"/>
        <c:crosses val="autoZero"/>
        <c:auto val="1"/>
        <c:lblAlgn val="ctr"/>
        <c:lblOffset val="100"/>
        <c:noMultiLvlLbl val="0"/>
      </c:catAx>
      <c:valAx>
        <c:axId val="1336831920"/>
        <c:scaling>
          <c:orientation val="minMax"/>
        </c:scaling>
        <c:delete val="1"/>
        <c:axPos val="t"/>
        <c:numFmt formatCode="General" sourceLinked="1"/>
        <c:majorTickMark val="none"/>
        <c:minorTickMark val="none"/>
        <c:tickLblPos val="nextTo"/>
        <c:crossAx val="1429551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90605683154256"/>
          <c:y val="5.5319021089300077E-2"/>
          <c:w val="0.75021291456642958"/>
          <c:h val="0.44899194815533844"/>
        </c:manualLayout>
      </c:layout>
      <c:lineChart>
        <c:grouping val="standard"/>
        <c:varyColors val="0"/>
        <c:ser>
          <c:idx val="0"/>
          <c:order val="0"/>
          <c:tx>
            <c:strRef>
              <c:f>Sheet1!$B$1</c:f>
              <c:strCache>
                <c:ptCount val="1"/>
                <c:pt idx="0">
                  <c:v>Column1</c:v>
                </c:pt>
              </c:strCache>
            </c:strRef>
          </c:tx>
          <c:spPr>
            <a:ln w="28575" cap="rnd">
              <a:solidFill>
                <a:schemeClr val="accent1"/>
              </a:solidFill>
              <a:round/>
            </a:ln>
            <a:effectLst/>
          </c:spPr>
          <c:marker>
            <c:symbol val="none"/>
          </c:marker>
          <c:cat>
            <c:strRef>
              <c:f>Sheet1!$A$2:$A$17</c:f>
              <c:strCache>
                <c:ptCount val="16"/>
                <c:pt idx="0">
                  <c:v>23rd April</c:v>
                </c:pt>
                <c:pt idx="1">
                  <c:v>30th April</c:v>
                </c:pt>
                <c:pt idx="2">
                  <c:v>5th May</c:v>
                </c:pt>
                <c:pt idx="3">
                  <c:v>12th May</c:v>
                </c:pt>
                <c:pt idx="4">
                  <c:v>19th May</c:v>
                </c:pt>
                <c:pt idx="5">
                  <c:v>27th May</c:v>
                </c:pt>
                <c:pt idx="6">
                  <c:v>3rd June</c:v>
                </c:pt>
                <c:pt idx="7">
                  <c:v>9th June</c:v>
                </c:pt>
                <c:pt idx="8">
                  <c:v>17th June</c:v>
                </c:pt>
                <c:pt idx="9">
                  <c:v>23rd June</c:v>
                </c:pt>
                <c:pt idx="10">
                  <c:v>30th June</c:v>
                </c:pt>
                <c:pt idx="11">
                  <c:v>7th July</c:v>
                </c:pt>
                <c:pt idx="12">
                  <c:v>14th July</c:v>
                </c:pt>
                <c:pt idx="13">
                  <c:v>21st July</c:v>
                </c:pt>
                <c:pt idx="14">
                  <c:v>28th July</c:v>
                </c:pt>
                <c:pt idx="15">
                  <c:v>3rd August</c:v>
                </c:pt>
              </c:strCache>
            </c:strRef>
          </c:cat>
          <c:val>
            <c:numRef>
              <c:f>Sheet1!$B$2:$B$17</c:f>
              <c:numCache>
                <c:formatCode>General</c:formatCode>
                <c:ptCount val="16"/>
                <c:pt idx="0">
                  <c:v>2171</c:v>
                </c:pt>
                <c:pt idx="1">
                  <c:v>3520</c:v>
                </c:pt>
                <c:pt idx="2">
                  <c:v>3672</c:v>
                </c:pt>
                <c:pt idx="3">
                  <c:v>4695</c:v>
                </c:pt>
                <c:pt idx="4">
                  <c:v>5159</c:v>
                </c:pt>
                <c:pt idx="5">
                  <c:v>5278</c:v>
                </c:pt>
                <c:pt idx="6">
                  <c:v>5522</c:v>
                </c:pt>
                <c:pt idx="7">
                  <c:v>5641</c:v>
                </c:pt>
                <c:pt idx="8">
                  <c:v>5721</c:v>
                </c:pt>
                <c:pt idx="9">
                  <c:v>5742</c:v>
                </c:pt>
                <c:pt idx="10" formatCode="#,##0">
                  <c:v>5804</c:v>
                </c:pt>
                <c:pt idx="11" formatCode="#,##0">
                  <c:v>5855</c:v>
                </c:pt>
                <c:pt idx="12" formatCode="#,##0">
                  <c:v>5877</c:v>
                </c:pt>
                <c:pt idx="13" formatCode="#,##0">
                  <c:v>5915</c:v>
                </c:pt>
                <c:pt idx="14" formatCode="#,##0">
                  <c:v>5936</c:v>
                </c:pt>
                <c:pt idx="15" formatCode="#,##0">
                  <c:v>5940</c:v>
                </c:pt>
              </c:numCache>
            </c:numRef>
          </c:val>
          <c:smooth val="0"/>
          <c:extLst>
            <c:ext xmlns:c16="http://schemas.microsoft.com/office/drawing/2014/chart" uri="{C3380CC4-5D6E-409C-BE32-E72D297353CC}">
              <c16:uniqueId val="{00000000-2456-47E0-9D82-AC26CA04724F}"/>
            </c:ext>
          </c:extLst>
        </c:ser>
        <c:dLbls>
          <c:showLegendKey val="0"/>
          <c:showVal val="0"/>
          <c:showCatName val="0"/>
          <c:showSerName val="0"/>
          <c:showPercent val="0"/>
          <c:showBubbleSize val="0"/>
        </c:dLbls>
        <c:smooth val="0"/>
        <c:axId val="1799872048"/>
        <c:axId val="1769205520"/>
      </c:lineChart>
      <c:catAx>
        <c:axId val="1799872048"/>
        <c:scaling>
          <c:orientation val="minMax"/>
        </c:scaling>
        <c:delete val="0"/>
        <c:axPos val="b"/>
        <c:numFmt formatCode="General" sourceLinked="1"/>
        <c:majorTickMark val="in"/>
        <c:minorTickMark val="none"/>
        <c:tickLblPos val="nextTo"/>
        <c:spPr>
          <a:noFill/>
          <a:ln w="9525" cap="flat" cmpd="sng" algn="ctr">
            <a:solidFill>
              <a:srgbClr val="0070C0"/>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769205520"/>
        <c:crosses val="autoZero"/>
        <c:auto val="1"/>
        <c:lblAlgn val="ctr"/>
        <c:lblOffset val="100"/>
        <c:noMultiLvlLbl val="0"/>
      </c:catAx>
      <c:valAx>
        <c:axId val="1769205520"/>
        <c:scaling>
          <c:orientation val="minMax"/>
          <c:max val="6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dirty="0"/>
                  <a:t>Number of households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9987204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28449146361038"/>
          <c:y val="6.7799948631801082E-2"/>
          <c:w val="0.7896752657018572"/>
          <c:h val="0.48580823348928892"/>
        </c:manualLayout>
      </c:layout>
      <c:lineChart>
        <c:grouping val="standard"/>
        <c:varyColors val="0"/>
        <c:ser>
          <c:idx val="0"/>
          <c:order val="0"/>
          <c:tx>
            <c:strRef>
              <c:f>Sheet1!$B$1</c:f>
              <c:strCache>
                <c:ptCount val="1"/>
                <c:pt idx="0">
                  <c:v>Standard boxes</c:v>
                </c:pt>
              </c:strCache>
            </c:strRef>
          </c:tx>
          <c:spPr>
            <a:ln w="28575" cap="rnd">
              <a:solidFill>
                <a:schemeClr val="accent1"/>
              </a:solidFill>
              <a:round/>
            </a:ln>
            <a:effectLst/>
          </c:spPr>
          <c:marker>
            <c:symbol val="none"/>
          </c:marker>
          <c:cat>
            <c:strRef>
              <c:f>Sheet1!$A$2:$A$15</c:f>
              <c:strCache>
                <c:ptCount val="14"/>
                <c:pt idx="0">
                  <c:v>1st May</c:v>
                </c:pt>
                <c:pt idx="1">
                  <c:v>8th May</c:v>
                </c:pt>
                <c:pt idx="2">
                  <c:v>15th May</c:v>
                </c:pt>
                <c:pt idx="3">
                  <c:v>22nd May</c:v>
                </c:pt>
                <c:pt idx="4">
                  <c:v>29th May</c:v>
                </c:pt>
                <c:pt idx="5">
                  <c:v>5th June</c:v>
                </c:pt>
                <c:pt idx="6">
                  <c:v>12th June</c:v>
                </c:pt>
                <c:pt idx="7">
                  <c:v>19th June</c:v>
                </c:pt>
                <c:pt idx="8">
                  <c:v>6th June</c:v>
                </c:pt>
                <c:pt idx="9">
                  <c:v>3rd July</c:v>
                </c:pt>
                <c:pt idx="10">
                  <c:v>10th July</c:v>
                </c:pt>
                <c:pt idx="11">
                  <c:v>17th July</c:v>
                </c:pt>
                <c:pt idx="12">
                  <c:v>24th July</c:v>
                </c:pt>
                <c:pt idx="13">
                  <c:v>31st July</c:v>
                </c:pt>
              </c:strCache>
            </c:strRef>
          </c:cat>
          <c:val>
            <c:numRef>
              <c:f>Sheet1!$B$2:$B$15</c:f>
              <c:numCache>
                <c:formatCode>General</c:formatCode>
                <c:ptCount val="14"/>
                <c:pt idx="0">
                  <c:v>765</c:v>
                </c:pt>
                <c:pt idx="1">
                  <c:v>787</c:v>
                </c:pt>
                <c:pt idx="2">
                  <c:v>690</c:v>
                </c:pt>
                <c:pt idx="3">
                  <c:v>567</c:v>
                </c:pt>
                <c:pt idx="4">
                  <c:v>548</c:v>
                </c:pt>
                <c:pt idx="5">
                  <c:v>471</c:v>
                </c:pt>
                <c:pt idx="6">
                  <c:v>523</c:v>
                </c:pt>
                <c:pt idx="7">
                  <c:v>412</c:v>
                </c:pt>
                <c:pt idx="8">
                  <c:v>315</c:v>
                </c:pt>
                <c:pt idx="9">
                  <c:v>271</c:v>
                </c:pt>
                <c:pt idx="10">
                  <c:v>237</c:v>
                </c:pt>
                <c:pt idx="11">
                  <c:v>207</c:v>
                </c:pt>
                <c:pt idx="12">
                  <c:v>181</c:v>
                </c:pt>
                <c:pt idx="13">
                  <c:v>180</c:v>
                </c:pt>
              </c:numCache>
            </c:numRef>
          </c:val>
          <c:smooth val="0"/>
          <c:extLst>
            <c:ext xmlns:c16="http://schemas.microsoft.com/office/drawing/2014/chart" uri="{C3380CC4-5D6E-409C-BE32-E72D297353CC}">
              <c16:uniqueId val="{00000000-6A44-42E1-AB81-13266ABBDA87}"/>
            </c:ext>
          </c:extLst>
        </c:ser>
        <c:ser>
          <c:idx val="1"/>
          <c:order val="1"/>
          <c:tx>
            <c:strRef>
              <c:f>Sheet1!$C$1</c:f>
              <c:strCache>
                <c:ptCount val="1"/>
                <c:pt idx="0">
                  <c:v>Special boxes</c:v>
                </c:pt>
              </c:strCache>
            </c:strRef>
          </c:tx>
          <c:spPr>
            <a:ln w="28575" cap="rnd">
              <a:solidFill>
                <a:schemeClr val="accent2"/>
              </a:solidFill>
              <a:round/>
            </a:ln>
            <a:effectLst/>
          </c:spPr>
          <c:marker>
            <c:symbol val="none"/>
          </c:marker>
          <c:cat>
            <c:strRef>
              <c:f>Sheet1!$A$2:$A$15</c:f>
              <c:strCache>
                <c:ptCount val="14"/>
                <c:pt idx="0">
                  <c:v>1st May</c:v>
                </c:pt>
                <c:pt idx="1">
                  <c:v>8th May</c:v>
                </c:pt>
                <c:pt idx="2">
                  <c:v>15th May</c:v>
                </c:pt>
                <c:pt idx="3">
                  <c:v>22nd May</c:v>
                </c:pt>
                <c:pt idx="4">
                  <c:v>29th May</c:v>
                </c:pt>
                <c:pt idx="5">
                  <c:v>5th June</c:v>
                </c:pt>
                <c:pt idx="6">
                  <c:v>12th June</c:v>
                </c:pt>
                <c:pt idx="7">
                  <c:v>19th June</c:v>
                </c:pt>
                <c:pt idx="8">
                  <c:v>6th June</c:v>
                </c:pt>
                <c:pt idx="9">
                  <c:v>3rd July</c:v>
                </c:pt>
                <c:pt idx="10">
                  <c:v>10th July</c:v>
                </c:pt>
                <c:pt idx="11">
                  <c:v>17th July</c:v>
                </c:pt>
                <c:pt idx="12">
                  <c:v>24th July</c:v>
                </c:pt>
                <c:pt idx="13">
                  <c:v>31st July</c:v>
                </c:pt>
              </c:strCache>
            </c:strRef>
          </c:cat>
          <c:val>
            <c:numRef>
              <c:f>Sheet1!$C$2:$C$15</c:f>
              <c:numCache>
                <c:formatCode>General</c:formatCode>
                <c:ptCount val="14"/>
                <c:pt idx="0">
                  <c:v>54</c:v>
                </c:pt>
                <c:pt idx="1">
                  <c:v>36</c:v>
                </c:pt>
                <c:pt idx="2">
                  <c:v>54</c:v>
                </c:pt>
                <c:pt idx="3">
                  <c:v>56</c:v>
                </c:pt>
                <c:pt idx="4">
                  <c:v>57</c:v>
                </c:pt>
                <c:pt idx="5">
                  <c:v>52</c:v>
                </c:pt>
                <c:pt idx="6">
                  <c:v>56</c:v>
                </c:pt>
                <c:pt idx="7">
                  <c:v>46</c:v>
                </c:pt>
                <c:pt idx="8">
                  <c:v>44</c:v>
                </c:pt>
                <c:pt idx="9">
                  <c:v>38</c:v>
                </c:pt>
                <c:pt idx="10">
                  <c:v>35</c:v>
                </c:pt>
                <c:pt idx="11">
                  <c:v>30</c:v>
                </c:pt>
                <c:pt idx="12">
                  <c:v>28</c:v>
                </c:pt>
                <c:pt idx="13">
                  <c:v>28</c:v>
                </c:pt>
              </c:numCache>
            </c:numRef>
          </c:val>
          <c:smooth val="0"/>
          <c:extLst>
            <c:ext xmlns:c16="http://schemas.microsoft.com/office/drawing/2014/chart" uri="{C3380CC4-5D6E-409C-BE32-E72D297353CC}">
              <c16:uniqueId val="{00000001-6A44-42E1-AB81-13266ABBDA87}"/>
            </c:ext>
          </c:extLst>
        </c:ser>
        <c:ser>
          <c:idx val="2"/>
          <c:order val="2"/>
          <c:tx>
            <c:strRef>
              <c:f>Sheet1!$D$1</c:f>
              <c:strCache>
                <c:ptCount val="1"/>
                <c:pt idx="0">
                  <c:v>Urgent boxes</c:v>
                </c:pt>
              </c:strCache>
            </c:strRef>
          </c:tx>
          <c:spPr>
            <a:ln w="28575" cap="rnd">
              <a:solidFill>
                <a:schemeClr val="bg1">
                  <a:lumMod val="50000"/>
                </a:schemeClr>
              </a:solidFill>
              <a:round/>
            </a:ln>
            <a:effectLst/>
          </c:spPr>
          <c:marker>
            <c:symbol val="none"/>
          </c:marker>
          <c:cat>
            <c:strRef>
              <c:f>Sheet1!$A$2:$A$15</c:f>
              <c:strCache>
                <c:ptCount val="14"/>
                <c:pt idx="0">
                  <c:v>1st May</c:v>
                </c:pt>
                <c:pt idx="1">
                  <c:v>8th May</c:v>
                </c:pt>
                <c:pt idx="2">
                  <c:v>15th May</c:v>
                </c:pt>
                <c:pt idx="3">
                  <c:v>22nd May</c:v>
                </c:pt>
                <c:pt idx="4">
                  <c:v>29th May</c:v>
                </c:pt>
                <c:pt idx="5">
                  <c:v>5th June</c:v>
                </c:pt>
                <c:pt idx="6">
                  <c:v>12th June</c:v>
                </c:pt>
                <c:pt idx="7">
                  <c:v>19th June</c:v>
                </c:pt>
                <c:pt idx="8">
                  <c:v>6th June</c:v>
                </c:pt>
                <c:pt idx="9">
                  <c:v>3rd July</c:v>
                </c:pt>
                <c:pt idx="10">
                  <c:v>10th July</c:v>
                </c:pt>
                <c:pt idx="11">
                  <c:v>17th July</c:v>
                </c:pt>
                <c:pt idx="12">
                  <c:v>24th July</c:v>
                </c:pt>
                <c:pt idx="13">
                  <c:v>31st July</c:v>
                </c:pt>
              </c:strCache>
            </c:strRef>
          </c:cat>
          <c:val>
            <c:numRef>
              <c:f>Sheet1!$D$2:$D$15</c:f>
              <c:numCache>
                <c:formatCode>General</c:formatCode>
                <c:ptCount val="14"/>
                <c:pt idx="0">
                  <c:v>64</c:v>
                </c:pt>
                <c:pt idx="1">
                  <c:v>45</c:v>
                </c:pt>
                <c:pt idx="2">
                  <c:v>38</c:v>
                </c:pt>
                <c:pt idx="3">
                  <c:v>22</c:v>
                </c:pt>
                <c:pt idx="4">
                  <c:v>23</c:v>
                </c:pt>
                <c:pt idx="5">
                  <c:v>18</c:v>
                </c:pt>
                <c:pt idx="6">
                  <c:v>23</c:v>
                </c:pt>
                <c:pt idx="7">
                  <c:v>10</c:v>
                </c:pt>
                <c:pt idx="8">
                  <c:v>8</c:v>
                </c:pt>
                <c:pt idx="9">
                  <c:v>11</c:v>
                </c:pt>
                <c:pt idx="10">
                  <c:v>11</c:v>
                </c:pt>
                <c:pt idx="11">
                  <c:v>6</c:v>
                </c:pt>
                <c:pt idx="12">
                  <c:v>8</c:v>
                </c:pt>
                <c:pt idx="13">
                  <c:v>4</c:v>
                </c:pt>
              </c:numCache>
            </c:numRef>
          </c:val>
          <c:smooth val="0"/>
          <c:extLst>
            <c:ext xmlns:c16="http://schemas.microsoft.com/office/drawing/2014/chart" uri="{C3380CC4-5D6E-409C-BE32-E72D297353CC}">
              <c16:uniqueId val="{00000002-6A44-42E1-AB81-13266ABBDA87}"/>
            </c:ext>
          </c:extLst>
        </c:ser>
        <c:dLbls>
          <c:showLegendKey val="0"/>
          <c:showVal val="0"/>
          <c:showCatName val="0"/>
          <c:showSerName val="0"/>
          <c:showPercent val="0"/>
          <c:showBubbleSize val="0"/>
        </c:dLbls>
        <c:smooth val="0"/>
        <c:axId val="1799872048"/>
        <c:axId val="1769205520"/>
      </c:lineChart>
      <c:catAx>
        <c:axId val="179987204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dirty="0"/>
                  <a:t>Week ending</a:t>
                </a:r>
              </a:p>
            </c:rich>
          </c:tx>
          <c:layout>
            <c:manualLayout>
              <c:xMode val="edge"/>
              <c:yMode val="edge"/>
              <c:x val="0.48567474810757966"/>
              <c:y val="0.7688463615729197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in"/>
        <c:minorTickMark val="none"/>
        <c:tickLblPos val="nextTo"/>
        <c:spPr>
          <a:noFill/>
          <a:ln w="9525" cap="flat" cmpd="sng" algn="ctr">
            <a:solidFill>
              <a:srgbClr val="0070C0"/>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769205520"/>
        <c:crosses val="autoZero"/>
        <c:auto val="1"/>
        <c:lblAlgn val="ctr"/>
        <c:lblOffset val="100"/>
        <c:noMultiLvlLbl val="0"/>
      </c:catAx>
      <c:valAx>
        <c:axId val="1769205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GB" sz="1200" b="0" i="0" u="none" strike="noStrike" kern="1200" baseline="0" dirty="0">
                    <a:solidFill>
                      <a:schemeClr val="tx1">
                        <a:lumMod val="65000"/>
                        <a:lumOff val="35000"/>
                      </a:schemeClr>
                    </a:solidFill>
                    <a:latin typeface="+mn-lt"/>
                    <a:ea typeface="+mn-ea"/>
                    <a:cs typeface="+mn-cs"/>
                  </a:defRPr>
                </a:pPr>
                <a:r>
                  <a:rPr lang="en-GB" sz="1200" dirty="0"/>
                  <a:t>Number of foodboxes</a:t>
                </a:r>
              </a:p>
            </c:rich>
          </c:tx>
          <c:overlay val="0"/>
          <c:spPr>
            <a:noFill/>
            <a:ln>
              <a:noFill/>
            </a:ln>
            <a:effectLst/>
          </c:spPr>
          <c:txPr>
            <a:bodyPr rot="-5400000" spcFirstLastPara="1" vertOverflow="ellipsis" vert="horz" wrap="square" anchor="ctr" anchorCtr="1"/>
            <a:lstStyle/>
            <a:p>
              <a:pPr>
                <a:defRPr lang="en-GB" sz="1200" b="0" i="0" u="none" strike="noStrike" kern="1200" baseline="0" dirty="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99872048"/>
        <c:crosses val="autoZero"/>
        <c:crossBetween val="midCat"/>
      </c:valAx>
      <c:spPr>
        <a:noFill/>
        <a:ln>
          <a:noFill/>
        </a:ln>
        <a:effectLst/>
      </c:spPr>
    </c:plotArea>
    <c:legend>
      <c:legendPos val="tr"/>
      <c:layout>
        <c:manualLayout>
          <c:xMode val="edge"/>
          <c:yMode val="edge"/>
          <c:x val="0.70545585316150161"/>
          <c:y val="7.4718276796503892E-3"/>
          <c:w val="0.27132126610414337"/>
          <c:h val="0.3242161346764581"/>
        </c:manualLayout>
      </c:layout>
      <c:overlay val="1"/>
      <c:spPr>
        <a:solidFill>
          <a:schemeClr val="bg1"/>
        </a:solid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female</c:v>
                </c:pt>
              </c:strCache>
            </c:strRef>
          </c:tx>
          <c:spPr>
            <a:solidFill>
              <a:srgbClr val="203864"/>
            </a:solidFill>
            <a:ln>
              <a:noFill/>
            </a:ln>
            <a:effectLst/>
          </c:spPr>
          <c:invertIfNegative val="0"/>
          <c:dLbls>
            <c:delete val="1"/>
          </c:dLbls>
          <c:cat>
            <c:strRef>
              <c:f>Sheet1!$A$2</c:f>
              <c:strCache>
                <c:ptCount val="1"/>
                <c:pt idx="0">
                  <c:v>Category 1</c:v>
                </c:pt>
              </c:strCache>
            </c:strRef>
          </c:cat>
          <c:val>
            <c:numRef>
              <c:f>Sheet1!$B$2</c:f>
              <c:numCache>
                <c:formatCode>0%</c:formatCode>
                <c:ptCount val="1"/>
                <c:pt idx="0">
                  <c:v>0.52</c:v>
                </c:pt>
              </c:numCache>
            </c:numRef>
          </c:val>
          <c:extLst>
            <c:ext xmlns:c16="http://schemas.microsoft.com/office/drawing/2014/chart" uri="{C3380CC4-5D6E-409C-BE32-E72D297353CC}">
              <c16:uniqueId val="{00000000-BF93-4F59-BF3E-AFCB3E0815D9}"/>
            </c:ext>
          </c:extLst>
        </c:ser>
        <c:ser>
          <c:idx val="1"/>
          <c:order val="1"/>
          <c:tx>
            <c:strRef>
              <c:f>Sheet1!$C$1</c:f>
              <c:strCache>
                <c:ptCount val="1"/>
                <c:pt idx="0">
                  <c:v>male</c:v>
                </c:pt>
              </c:strCache>
            </c:strRef>
          </c:tx>
          <c:spPr>
            <a:solidFill>
              <a:schemeClr val="accent1">
                <a:lumMod val="40000"/>
                <a:lumOff val="60000"/>
              </a:schemeClr>
            </a:solidFill>
            <a:ln>
              <a:noFill/>
            </a:ln>
            <a:effectLst/>
          </c:spPr>
          <c:invertIfNegative val="0"/>
          <c:dLbls>
            <c:delete val="1"/>
          </c:dLbls>
          <c:cat>
            <c:strRef>
              <c:f>Sheet1!$A$2</c:f>
              <c:strCache>
                <c:ptCount val="1"/>
                <c:pt idx="0">
                  <c:v>Category 1</c:v>
                </c:pt>
              </c:strCache>
            </c:strRef>
          </c:cat>
          <c:val>
            <c:numRef>
              <c:f>Sheet1!$C$2</c:f>
              <c:numCache>
                <c:formatCode>0%</c:formatCode>
                <c:ptCount val="1"/>
                <c:pt idx="0">
                  <c:v>0.48</c:v>
                </c:pt>
              </c:numCache>
            </c:numRef>
          </c:val>
          <c:extLst>
            <c:ext xmlns:c16="http://schemas.microsoft.com/office/drawing/2014/chart" uri="{C3380CC4-5D6E-409C-BE32-E72D297353CC}">
              <c16:uniqueId val="{00000001-BF93-4F59-BF3E-AFCB3E0815D9}"/>
            </c:ext>
          </c:extLst>
        </c:ser>
        <c:dLbls>
          <c:dLblPos val="ctr"/>
          <c:showLegendKey val="0"/>
          <c:showVal val="1"/>
          <c:showCatName val="0"/>
          <c:showSerName val="0"/>
          <c:showPercent val="0"/>
          <c:showBubbleSize val="0"/>
        </c:dLbls>
        <c:gapWidth val="0"/>
        <c:overlap val="100"/>
        <c:axId val="1277161695"/>
        <c:axId val="1277174591"/>
      </c:barChart>
      <c:catAx>
        <c:axId val="1277161695"/>
        <c:scaling>
          <c:orientation val="minMax"/>
        </c:scaling>
        <c:delete val="1"/>
        <c:axPos val="l"/>
        <c:numFmt formatCode="General" sourceLinked="1"/>
        <c:majorTickMark val="none"/>
        <c:minorTickMark val="none"/>
        <c:tickLblPos val="nextTo"/>
        <c:crossAx val="1277174591"/>
        <c:crosses val="autoZero"/>
        <c:auto val="1"/>
        <c:lblAlgn val="ctr"/>
        <c:lblOffset val="100"/>
        <c:noMultiLvlLbl val="0"/>
      </c:catAx>
      <c:valAx>
        <c:axId val="1277174591"/>
        <c:scaling>
          <c:orientation val="minMax"/>
        </c:scaling>
        <c:delete val="1"/>
        <c:axPos val="b"/>
        <c:numFmt formatCode="0%" sourceLinked="1"/>
        <c:majorTickMark val="none"/>
        <c:minorTickMark val="none"/>
        <c:tickLblPos val="nextTo"/>
        <c:crossAx val="12771616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44514653779445"/>
          <c:y val="0"/>
          <c:w val="0.74406056821382516"/>
          <c:h val="1"/>
        </c:manualLayout>
      </c:layout>
      <c:pieChart>
        <c:varyColors val="1"/>
        <c:ser>
          <c:idx val="0"/>
          <c:order val="0"/>
          <c:tx>
            <c:strRef>
              <c:f>Sheet1!$B$1</c:f>
              <c:strCache>
                <c:ptCount val="1"/>
                <c:pt idx="0">
                  <c:v>%</c:v>
                </c:pt>
              </c:strCache>
            </c:strRef>
          </c:tx>
          <c:spPr>
            <a:ln>
              <a:solidFill>
                <a:schemeClr val="bg1">
                  <a:lumMod val="75000"/>
                </a:schemeClr>
              </a:solidFill>
            </a:ln>
          </c:spPr>
          <c:dPt>
            <c:idx val="0"/>
            <c:bubble3D val="0"/>
            <c:spPr>
              <a:solidFill>
                <a:schemeClr val="bg1">
                  <a:lumMod val="50000"/>
                </a:schemeClr>
              </a:solidFill>
              <a:ln w="19050">
                <a:solidFill>
                  <a:schemeClr val="bg1">
                    <a:lumMod val="75000"/>
                  </a:schemeClr>
                </a:solidFill>
              </a:ln>
              <a:effectLst/>
            </c:spPr>
            <c:extLst>
              <c:ext xmlns:c16="http://schemas.microsoft.com/office/drawing/2014/chart" uri="{C3380CC4-5D6E-409C-BE32-E72D297353CC}">
                <c16:uniqueId val="{00000001-DF75-4CE5-9E3A-8B6A4BFA0882}"/>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DF75-4CE5-9E3A-8B6A4BFA0882}"/>
              </c:ext>
            </c:extLst>
          </c:dPt>
          <c:cat>
            <c:strRef>
              <c:f>Sheet1!$A$2:$A$3</c:f>
              <c:strCache>
                <c:ptCount val="2"/>
                <c:pt idx="0">
                  <c:v>male</c:v>
                </c:pt>
                <c:pt idx="1">
                  <c:v>female</c:v>
                </c:pt>
              </c:strCache>
            </c:strRef>
          </c:cat>
          <c:val>
            <c:numRef>
              <c:f>Sheet1!$B$2:$B$3</c:f>
              <c:numCache>
                <c:formatCode>0%</c:formatCode>
                <c:ptCount val="2"/>
                <c:pt idx="0">
                  <c:v>0.14000000000000001</c:v>
                </c:pt>
                <c:pt idx="1">
                  <c:v>0.7</c:v>
                </c:pt>
              </c:numCache>
            </c:numRef>
          </c:val>
          <c:extLst>
            <c:ext xmlns:c16="http://schemas.microsoft.com/office/drawing/2014/chart" uri="{C3380CC4-5D6E-409C-BE32-E72D297353CC}">
              <c16:uniqueId val="{00000004-DF75-4CE5-9E3A-8B6A4BFA088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36980380778966"/>
          <c:y val="6.1649832481915461E-2"/>
          <c:w val="0.49039568597240701"/>
          <c:h val="0.81245035357083595"/>
        </c:manualLayout>
      </c:layout>
      <c:barChart>
        <c:barDir val="bar"/>
        <c:grouping val="clustered"/>
        <c:varyColors val="0"/>
        <c:ser>
          <c:idx val="0"/>
          <c:order val="0"/>
          <c:tx>
            <c:strRef>
              <c:f>Sheet1!$B$1</c:f>
              <c:strCache>
                <c:ptCount val="1"/>
                <c:pt idx="0">
                  <c:v>East Sussex</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Hypertension</c:v>
                </c:pt>
                <c:pt idx="1">
                  <c:v>Depression</c:v>
                </c:pt>
                <c:pt idx="2">
                  <c:v>Diabetes</c:v>
                </c:pt>
                <c:pt idx="3">
                  <c:v>Obesity</c:v>
                </c:pt>
                <c:pt idx="4">
                  <c:v>Kidney disease</c:v>
                </c:pt>
                <c:pt idx="5">
                  <c:v>COPD</c:v>
                </c:pt>
                <c:pt idx="6">
                  <c:v>Dementia</c:v>
                </c:pt>
              </c:strCache>
            </c:strRef>
          </c:cat>
          <c:val>
            <c:numRef>
              <c:f>Sheet1!$B$2:$B$8</c:f>
              <c:numCache>
                <c:formatCode>General</c:formatCode>
                <c:ptCount val="7"/>
                <c:pt idx="0">
                  <c:v>17</c:v>
                </c:pt>
                <c:pt idx="1">
                  <c:v>15.2</c:v>
                </c:pt>
                <c:pt idx="2">
                  <c:v>7.1</c:v>
                </c:pt>
                <c:pt idx="3">
                  <c:v>6.2</c:v>
                </c:pt>
                <c:pt idx="4">
                  <c:v>5.7</c:v>
                </c:pt>
                <c:pt idx="5">
                  <c:v>2.4</c:v>
                </c:pt>
                <c:pt idx="6">
                  <c:v>1.1000000000000001</c:v>
                </c:pt>
              </c:numCache>
            </c:numRef>
          </c:val>
          <c:extLst>
            <c:ext xmlns:c16="http://schemas.microsoft.com/office/drawing/2014/chart" uri="{C3380CC4-5D6E-409C-BE32-E72D297353CC}">
              <c16:uniqueId val="{00000000-39BB-4B42-AFD1-D1D7DCA70E53}"/>
            </c:ext>
          </c:extLst>
        </c:ser>
        <c:ser>
          <c:idx val="1"/>
          <c:order val="1"/>
          <c:tx>
            <c:strRef>
              <c:f>Sheet1!$C$1</c:f>
              <c:strCache>
                <c:ptCount val="1"/>
                <c:pt idx="0">
                  <c:v>England</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Hypertension</c:v>
                </c:pt>
                <c:pt idx="1">
                  <c:v>Depression</c:v>
                </c:pt>
                <c:pt idx="2">
                  <c:v>Diabetes</c:v>
                </c:pt>
                <c:pt idx="3">
                  <c:v>Obesity</c:v>
                </c:pt>
                <c:pt idx="4">
                  <c:v>Kidney disease</c:v>
                </c:pt>
                <c:pt idx="5">
                  <c:v>COPD</c:v>
                </c:pt>
                <c:pt idx="6">
                  <c:v>Dementia</c:v>
                </c:pt>
              </c:strCache>
            </c:strRef>
          </c:cat>
          <c:val>
            <c:numRef>
              <c:f>Sheet1!$C$2:$C$8</c:f>
              <c:numCache>
                <c:formatCode>General</c:formatCode>
                <c:ptCount val="7"/>
                <c:pt idx="0">
                  <c:v>13.9</c:v>
                </c:pt>
                <c:pt idx="1">
                  <c:v>12.3</c:v>
                </c:pt>
                <c:pt idx="2">
                  <c:v>7.1</c:v>
                </c:pt>
                <c:pt idx="3">
                  <c:v>6.9</c:v>
                </c:pt>
                <c:pt idx="4">
                  <c:v>4</c:v>
                </c:pt>
                <c:pt idx="5">
                  <c:v>1.9</c:v>
                </c:pt>
                <c:pt idx="6">
                  <c:v>0.7</c:v>
                </c:pt>
              </c:numCache>
            </c:numRef>
          </c:val>
          <c:extLst>
            <c:ext xmlns:c16="http://schemas.microsoft.com/office/drawing/2014/chart" uri="{C3380CC4-5D6E-409C-BE32-E72D297353CC}">
              <c16:uniqueId val="{00000001-39BB-4B42-AFD1-D1D7DCA70E53}"/>
            </c:ext>
          </c:extLst>
        </c:ser>
        <c:dLbls>
          <c:showLegendKey val="0"/>
          <c:showVal val="0"/>
          <c:showCatName val="0"/>
          <c:showSerName val="0"/>
          <c:showPercent val="0"/>
          <c:showBubbleSize val="0"/>
        </c:dLbls>
        <c:gapWidth val="50"/>
        <c:axId val="1712839088"/>
        <c:axId val="1434888496"/>
      </c:barChart>
      <c:catAx>
        <c:axId val="171283908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34888496"/>
        <c:crosses val="autoZero"/>
        <c:auto val="1"/>
        <c:lblAlgn val="ctr"/>
        <c:lblOffset val="100"/>
        <c:noMultiLvlLbl val="0"/>
      </c:catAx>
      <c:valAx>
        <c:axId val="1434888496"/>
        <c:scaling>
          <c:orientation val="minMax"/>
        </c:scaling>
        <c:delete val="1"/>
        <c:axPos val="t"/>
        <c:numFmt formatCode="General" sourceLinked="1"/>
        <c:majorTickMark val="none"/>
        <c:minorTickMark val="none"/>
        <c:tickLblPos val="nextTo"/>
        <c:crossAx val="1712839088"/>
        <c:crosses val="autoZero"/>
        <c:crossBetween val="between"/>
      </c:valAx>
      <c:spPr>
        <a:noFill/>
        <a:ln>
          <a:noFill/>
        </a:ln>
        <a:effectLst/>
      </c:spPr>
    </c:plotArea>
    <c:legend>
      <c:legendPos val="b"/>
      <c:layout>
        <c:manualLayout>
          <c:xMode val="edge"/>
          <c:yMode val="edge"/>
          <c:x val="7.8539270993010973E-2"/>
          <c:y val="0.91162582567527972"/>
          <c:w val="0.84292091500819122"/>
          <c:h val="8.83741743247203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'ethnicity by age'!$G$3</c:f>
              <c:strCache>
                <c:ptCount val="1"/>
                <c:pt idx="0">
                  <c:v>0-14 years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'ethnicity by age'!$B$4:$B$25</c:f>
              <c:strCache>
                <c:ptCount val="22"/>
                <c:pt idx="0">
                  <c:v>All groups</c:v>
                </c:pt>
                <c:pt idx="1">
                  <c:v>White</c:v>
                </c:pt>
                <c:pt idx="2">
                  <c:v>BAME</c:v>
                </c:pt>
                <c:pt idx="4">
                  <c:v>White British and Northern Irish</c:v>
                </c:pt>
                <c:pt idx="5">
                  <c:v>White Irish</c:v>
                </c:pt>
                <c:pt idx="6">
                  <c:v>Gypsy or Irish Traveller</c:v>
                </c:pt>
                <c:pt idx="7">
                  <c:v>Other White</c:v>
                </c:pt>
                <c:pt idx="8">
                  <c:v>White and Black Caribbean</c:v>
                </c:pt>
                <c:pt idx="9">
                  <c:v>White and Black African</c:v>
                </c:pt>
                <c:pt idx="10">
                  <c:v>White and Asian</c:v>
                </c:pt>
                <c:pt idx="11">
                  <c:v>Other Mixed</c:v>
                </c:pt>
                <c:pt idx="12">
                  <c:v>Indian</c:v>
                </c:pt>
                <c:pt idx="13">
                  <c:v>Pakistani</c:v>
                </c:pt>
                <c:pt idx="14">
                  <c:v>Bangladeshi</c:v>
                </c:pt>
                <c:pt idx="15">
                  <c:v>Chinese</c:v>
                </c:pt>
                <c:pt idx="16">
                  <c:v>Other Asian</c:v>
                </c:pt>
                <c:pt idx="17">
                  <c:v>African</c:v>
                </c:pt>
                <c:pt idx="18">
                  <c:v>Caribbean</c:v>
                </c:pt>
                <c:pt idx="19">
                  <c:v>Other Black</c:v>
                </c:pt>
                <c:pt idx="20">
                  <c:v>Arab</c:v>
                </c:pt>
                <c:pt idx="21">
                  <c:v>Any other ethnic group</c:v>
                </c:pt>
              </c:strCache>
            </c:strRef>
          </c:cat>
          <c:val>
            <c:numRef>
              <c:f>'ethnicity by age'!$G$4:$G$25</c:f>
              <c:numCache>
                <c:formatCode>0%</c:formatCode>
                <c:ptCount val="22"/>
                <c:pt idx="0">
                  <c:v>0.16305979344489996</c:v>
                </c:pt>
                <c:pt idx="1">
                  <c:v>0.15662935514234111</c:v>
                </c:pt>
                <c:pt idx="2">
                  <c:v>0.25843604370486406</c:v>
                </c:pt>
                <c:pt idx="4">
                  <c:v>0.15926631548265271</c:v>
                </c:pt>
                <c:pt idx="5">
                  <c:v>4.9427717430925132E-2</c:v>
                </c:pt>
                <c:pt idx="6">
                  <c:v>0.29338446788111217</c:v>
                </c:pt>
                <c:pt idx="7">
                  <c:v>0.11968192576343589</c:v>
                </c:pt>
                <c:pt idx="8">
                  <c:v>0.40769779044903776</c:v>
                </c:pt>
                <c:pt idx="9">
                  <c:v>0.51205173427395645</c:v>
                </c:pt>
                <c:pt idx="10">
                  <c:v>0.43090944727557823</c:v>
                </c:pt>
                <c:pt idx="11">
                  <c:v>0.35934664246823955</c:v>
                </c:pt>
                <c:pt idx="12">
                  <c:v>0.16923799302387979</c:v>
                </c:pt>
                <c:pt idx="13">
                  <c:v>0.27861980006449533</c:v>
                </c:pt>
                <c:pt idx="14">
                  <c:v>0.32155625657202946</c:v>
                </c:pt>
                <c:pt idx="15">
                  <c:v>0.11051964512040557</c:v>
                </c:pt>
                <c:pt idx="16">
                  <c:v>0.18433333333333332</c:v>
                </c:pt>
                <c:pt idx="17">
                  <c:v>0.20362772619304687</c:v>
                </c:pt>
                <c:pt idx="18">
                  <c:v>9.8695215791234525E-2</c:v>
                </c:pt>
                <c:pt idx="19">
                  <c:v>0.26315789473684209</c:v>
                </c:pt>
                <c:pt idx="20">
                  <c:v>0.21368178324365872</c:v>
                </c:pt>
                <c:pt idx="21">
                  <c:v>0.1386268918622505</c:v>
                </c:pt>
              </c:numCache>
            </c:numRef>
          </c:val>
          <c:extLst>
            <c:ext xmlns:c16="http://schemas.microsoft.com/office/drawing/2014/chart" uri="{C3380CC4-5D6E-409C-BE32-E72D297353CC}">
              <c16:uniqueId val="{00000000-07DD-4609-8862-890E8619D7C9}"/>
            </c:ext>
          </c:extLst>
        </c:ser>
        <c:ser>
          <c:idx val="1"/>
          <c:order val="1"/>
          <c:tx>
            <c:strRef>
              <c:f>'ethnicity by age'!$H$3</c:f>
              <c:strCache>
                <c:ptCount val="1"/>
                <c:pt idx="0">
                  <c:v>15-64 years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'ethnicity by age'!$B$4:$B$25</c:f>
              <c:strCache>
                <c:ptCount val="22"/>
                <c:pt idx="0">
                  <c:v>All groups</c:v>
                </c:pt>
                <c:pt idx="1">
                  <c:v>White</c:v>
                </c:pt>
                <c:pt idx="2">
                  <c:v>BAME</c:v>
                </c:pt>
                <c:pt idx="4">
                  <c:v>White British and Northern Irish</c:v>
                </c:pt>
                <c:pt idx="5">
                  <c:v>White Irish</c:v>
                </c:pt>
                <c:pt idx="6">
                  <c:v>Gypsy or Irish Traveller</c:v>
                </c:pt>
                <c:pt idx="7">
                  <c:v>Other White</c:v>
                </c:pt>
                <c:pt idx="8">
                  <c:v>White and Black Caribbean</c:v>
                </c:pt>
                <c:pt idx="9">
                  <c:v>White and Black African</c:v>
                </c:pt>
                <c:pt idx="10">
                  <c:v>White and Asian</c:v>
                </c:pt>
                <c:pt idx="11">
                  <c:v>Other Mixed</c:v>
                </c:pt>
                <c:pt idx="12">
                  <c:v>Indian</c:v>
                </c:pt>
                <c:pt idx="13">
                  <c:v>Pakistani</c:v>
                </c:pt>
                <c:pt idx="14">
                  <c:v>Bangladeshi</c:v>
                </c:pt>
                <c:pt idx="15">
                  <c:v>Chinese</c:v>
                </c:pt>
                <c:pt idx="16">
                  <c:v>Other Asian</c:v>
                </c:pt>
                <c:pt idx="17">
                  <c:v>African</c:v>
                </c:pt>
                <c:pt idx="18">
                  <c:v>Caribbean</c:v>
                </c:pt>
                <c:pt idx="19">
                  <c:v>Other Black</c:v>
                </c:pt>
                <c:pt idx="20">
                  <c:v>Arab</c:v>
                </c:pt>
                <c:pt idx="21">
                  <c:v>Any other ethnic group</c:v>
                </c:pt>
              </c:strCache>
            </c:strRef>
          </c:cat>
          <c:val>
            <c:numRef>
              <c:f>'ethnicity by age'!$H$4:$H$25</c:f>
              <c:numCache>
                <c:formatCode>0%</c:formatCode>
                <c:ptCount val="22"/>
                <c:pt idx="0">
                  <c:v>0.63653969178533998</c:v>
                </c:pt>
                <c:pt idx="1">
                  <c:v>0.63266050365575888</c:v>
                </c:pt>
                <c:pt idx="2">
                  <c:v>0.69407580370249955</c:v>
                </c:pt>
                <c:pt idx="4">
                  <c:v>0.6246097759828998</c:v>
                </c:pt>
                <c:pt idx="5">
                  <c:v>0.63410366698257636</c:v>
                </c:pt>
                <c:pt idx="6">
                  <c:v>0.64717162032598274</c:v>
                </c:pt>
                <c:pt idx="7">
                  <c:v>0.79696068810252263</c:v>
                </c:pt>
                <c:pt idx="8">
                  <c:v>0.54967925873129009</c:v>
                </c:pt>
                <c:pt idx="9">
                  <c:v>0.46776406035665297</c:v>
                </c:pt>
                <c:pt idx="10">
                  <c:v>0.52783222265778129</c:v>
                </c:pt>
                <c:pt idx="11">
                  <c:v>0.59865180191858958</c:v>
                </c:pt>
                <c:pt idx="12">
                  <c:v>0.75482962167963508</c:v>
                </c:pt>
                <c:pt idx="13">
                  <c:v>0.67188003869719448</c:v>
                </c:pt>
                <c:pt idx="14">
                  <c:v>0.6502628811777077</c:v>
                </c:pt>
                <c:pt idx="15">
                  <c:v>0.83574144486692015</c:v>
                </c:pt>
                <c:pt idx="16">
                  <c:v>0.77073333333333338</c:v>
                </c:pt>
                <c:pt idx="17">
                  <c:v>0.77736989851004101</c:v>
                </c:pt>
                <c:pt idx="18">
                  <c:v>0.80093676814988291</c:v>
                </c:pt>
                <c:pt idx="19">
                  <c:v>0.70726817042606516</c:v>
                </c:pt>
                <c:pt idx="20">
                  <c:v>0.73200102485267737</c:v>
                </c:pt>
                <c:pt idx="21">
                  <c:v>0.80543978942750605</c:v>
                </c:pt>
              </c:numCache>
            </c:numRef>
          </c:val>
          <c:extLst>
            <c:ext xmlns:c16="http://schemas.microsoft.com/office/drawing/2014/chart" uri="{C3380CC4-5D6E-409C-BE32-E72D297353CC}">
              <c16:uniqueId val="{00000001-07DD-4609-8862-890E8619D7C9}"/>
            </c:ext>
          </c:extLst>
        </c:ser>
        <c:ser>
          <c:idx val="2"/>
          <c:order val="2"/>
          <c:tx>
            <c:strRef>
              <c:f>'ethnicity by age'!$I$3</c:f>
              <c:strCache>
                <c:ptCount val="1"/>
                <c:pt idx="0">
                  <c:v>65+ years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'ethnicity by age'!$B$4:$B$25</c:f>
              <c:strCache>
                <c:ptCount val="22"/>
                <c:pt idx="0">
                  <c:v>All groups</c:v>
                </c:pt>
                <c:pt idx="1">
                  <c:v>White</c:v>
                </c:pt>
                <c:pt idx="2">
                  <c:v>BAME</c:v>
                </c:pt>
                <c:pt idx="4">
                  <c:v>White British and Northern Irish</c:v>
                </c:pt>
                <c:pt idx="5">
                  <c:v>White Irish</c:v>
                </c:pt>
                <c:pt idx="6">
                  <c:v>Gypsy or Irish Traveller</c:v>
                </c:pt>
                <c:pt idx="7">
                  <c:v>Other White</c:v>
                </c:pt>
                <c:pt idx="8">
                  <c:v>White and Black Caribbean</c:v>
                </c:pt>
                <c:pt idx="9">
                  <c:v>White and Black African</c:v>
                </c:pt>
                <c:pt idx="10">
                  <c:v>White and Asian</c:v>
                </c:pt>
                <c:pt idx="11">
                  <c:v>Other Mixed</c:v>
                </c:pt>
                <c:pt idx="12">
                  <c:v>Indian</c:v>
                </c:pt>
                <c:pt idx="13">
                  <c:v>Pakistani</c:v>
                </c:pt>
                <c:pt idx="14">
                  <c:v>Bangladeshi</c:v>
                </c:pt>
                <c:pt idx="15">
                  <c:v>Chinese</c:v>
                </c:pt>
                <c:pt idx="16">
                  <c:v>Other Asian</c:v>
                </c:pt>
                <c:pt idx="17">
                  <c:v>African</c:v>
                </c:pt>
                <c:pt idx="18">
                  <c:v>Caribbean</c:v>
                </c:pt>
                <c:pt idx="19">
                  <c:v>Other Black</c:v>
                </c:pt>
                <c:pt idx="20">
                  <c:v>Arab</c:v>
                </c:pt>
                <c:pt idx="21">
                  <c:v>Any other ethnic group</c:v>
                </c:pt>
              </c:strCache>
            </c:strRef>
          </c:cat>
          <c:val>
            <c:numRef>
              <c:f>'ethnicity by age'!$I$4:$I$25</c:f>
              <c:numCache>
                <c:formatCode>0%</c:formatCode>
                <c:ptCount val="22"/>
                <c:pt idx="0">
                  <c:v>0.20040051476976001</c:v>
                </c:pt>
                <c:pt idx="1">
                  <c:v>0.21071014120190004</c:v>
                </c:pt>
                <c:pt idx="2">
                  <c:v>4.7488152592636383E-2</c:v>
                </c:pt>
                <c:pt idx="4">
                  <c:v>0.21612390853444743</c:v>
                </c:pt>
                <c:pt idx="5">
                  <c:v>0.31646861558649853</c:v>
                </c:pt>
                <c:pt idx="6">
                  <c:v>5.9443911792905084E-2</c:v>
                </c:pt>
                <c:pt idx="7">
                  <c:v>8.335738613404145E-2</c:v>
                </c:pt>
                <c:pt idx="8">
                  <c:v>4.2622950819672129E-2</c:v>
                </c:pt>
                <c:pt idx="9">
                  <c:v>2.0184205369390553E-2</c:v>
                </c:pt>
                <c:pt idx="10">
                  <c:v>4.1258330066640536E-2</c:v>
                </c:pt>
                <c:pt idx="11">
                  <c:v>4.2001555613170857E-2</c:v>
                </c:pt>
                <c:pt idx="12">
                  <c:v>7.5932385296485105E-2</c:v>
                </c:pt>
                <c:pt idx="13">
                  <c:v>4.950016123831022E-2</c:v>
                </c:pt>
                <c:pt idx="14">
                  <c:v>2.8180862250262881E-2</c:v>
                </c:pt>
                <c:pt idx="15">
                  <c:v>5.3738910012674272E-2</c:v>
                </c:pt>
                <c:pt idx="16">
                  <c:v>4.4933333333333332E-2</c:v>
                </c:pt>
                <c:pt idx="17">
                  <c:v>1.9002375296912115E-2</c:v>
                </c:pt>
                <c:pt idx="18">
                  <c:v>0.10036801605888257</c:v>
                </c:pt>
                <c:pt idx="19">
                  <c:v>2.9573934837092732E-2</c:v>
                </c:pt>
                <c:pt idx="20">
                  <c:v>5.4317191903663846E-2</c:v>
                </c:pt>
                <c:pt idx="21">
                  <c:v>5.5933318710243478E-2</c:v>
                </c:pt>
              </c:numCache>
            </c:numRef>
          </c:val>
          <c:extLst>
            <c:ext xmlns:c16="http://schemas.microsoft.com/office/drawing/2014/chart" uri="{C3380CC4-5D6E-409C-BE32-E72D297353CC}">
              <c16:uniqueId val="{00000002-07DD-4609-8862-890E8619D7C9}"/>
            </c:ext>
          </c:extLst>
        </c:ser>
        <c:dLbls>
          <c:dLblPos val="ctr"/>
          <c:showLegendKey val="0"/>
          <c:showVal val="1"/>
          <c:showCatName val="0"/>
          <c:showSerName val="0"/>
          <c:showPercent val="0"/>
          <c:showBubbleSize val="0"/>
        </c:dLbls>
        <c:gapWidth val="30"/>
        <c:overlap val="100"/>
        <c:axId val="232973967"/>
        <c:axId val="532789743"/>
      </c:barChart>
      <c:catAx>
        <c:axId val="232973967"/>
        <c:scaling>
          <c:orientation val="maxMin"/>
        </c:scaling>
        <c:delete val="0"/>
        <c:axPos val="l"/>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532789743"/>
        <c:crosses val="autoZero"/>
        <c:auto val="1"/>
        <c:lblAlgn val="ctr"/>
        <c:lblOffset val="100"/>
        <c:noMultiLvlLbl val="0"/>
      </c:catAx>
      <c:valAx>
        <c:axId val="532789743"/>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2973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'ethnicity by age'!$G$31</c:f>
              <c:strCache>
                <c:ptCount val="1"/>
                <c:pt idx="0">
                  <c:v>0-14 years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'ethnicity by age'!$B$32:$B$53</c:f>
              <c:strCache>
                <c:ptCount val="22"/>
                <c:pt idx="0">
                  <c:v>All groups</c:v>
                </c:pt>
                <c:pt idx="1">
                  <c:v>White</c:v>
                </c:pt>
                <c:pt idx="2">
                  <c:v>BAME</c:v>
                </c:pt>
                <c:pt idx="4">
                  <c:v>White British and Northern Irish</c:v>
                </c:pt>
                <c:pt idx="5">
                  <c:v>White Irish</c:v>
                </c:pt>
                <c:pt idx="6">
                  <c:v>Gypsy or Irish Traveller</c:v>
                </c:pt>
                <c:pt idx="7">
                  <c:v>Other White</c:v>
                </c:pt>
                <c:pt idx="8">
                  <c:v>White and Black Caribbean</c:v>
                </c:pt>
                <c:pt idx="9">
                  <c:v>White and Black African</c:v>
                </c:pt>
                <c:pt idx="10">
                  <c:v>White and Asian</c:v>
                </c:pt>
                <c:pt idx="11">
                  <c:v>Other Mixed</c:v>
                </c:pt>
                <c:pt idx="12">
                  <c:v>Indian</c:v>
                </c:pt>
                <c:pt idx="13">
                  <c:v>Pakistani</c:v>
                </c:pt>
                <c:pt idx="14">
                  <c:v>Bangladeshi</c:v>
                </c:pt>
                <c:pt idx="15">
                  <c:v>Chinese</c:v>
                </c:pt>
                <c:pt idx="16">
                  <c:v>Other Asian</c:v>
                </c:pt>
                <c:pt idx="17">
                  <c:v>African</c:v>
                </c:pt>
                <c:pt idx="18">
                  <c:v>Caribbean</c:v>
                </c:pt>
                <c:pt idx="19">
                  <c:v>Other Black</c:v>
                </c:pt>
                <c:pt idx="20">
                  <c:v>Arab</c:v>
                </c:pt>
                <c:pt idx="21">
                  <c:v>Any other ethnic group</c:v>
                </c:pt>
              </c:strCache>
            </c:strRef>
          </c:cat>
          <c:val>
            <c:numRef>
              <c:f>'ethnicity by age'!$G$32:$G$53</c:f>
              <c:numCache>
                <c:formatCode>0%</c:formatCode>
                <c:ptCount val="22"/>
                <c:pt idx="0">
                  <c:v>0.16122019249208708</c:v>
                </c:pt>
                <c:pt idx="1">
                  <c:v>0.15685110660002929</c:v>
                </c:pt>
                <c:pt idx="2">
                  <c:v>0.26514188903007202</c:v>
                </c:pt>
                <c:pt idx="4">
                  <c:v>0.15842566527676799</c:v>
                </c:pt>
                <c:pt idx="5">
                  <c:v>4.4629349470499242E-2</c:v>
                </c:pt>
                <c:pt idx="6">
                  <c:v>0.35950920245398771</c:v>
                </c:pt>
                <c:pt idx="7">
                  <c:v>0.12997985675917637</c:v>
                </c:pt>
                <c:pt idx="8">
                  <c:v>0.39496661530559835</c:v>
                </c:pt>
                <c:pt idx="9">
                  <c:v>0.51515151515151514</c:v>
                </c:pt>
                <c:pt idx="10">
                  <c:v>0.42492260061919507</c:v>
                </c:pt>
                <c:pt idx="11">
                  <c:v>0.34392912975508078</c:v>
                </c:pt>
                <c:pt idx="12">
                  <c:v>0.19263204616067467</c:v>
                </c:pt>
                <c:pt idx="13">
                  <c:v>0.22712933753943218</c:v>
                </c:pt>
                <c:pt idx="14">
                  <c:v>0.30230326295585414</c:v>
                </c:pt>
                <c:pt idx="15">
                  <c:v>0.14500258933195237</c:v>
                </c:pt>
                <c:pt idx="16">
                  <c:v>0.1711111111111111</c:v>
                </c:pt>
                <c:pt idx="17">
                  <c:v>0.22277777777777777</c:v>
                </c:pt>
                <c:pt idx="18">
                  <c:v>0.10635538261997406</c:v>
                </c:pt>
                <c:pt idx="19">
                  <c:v>0.25219941348973607</c:v>
                </c:pt>
                <c:pt idx="20">
                  <c:v>0.21943573667711599</c:v>
                </c:pt>
                <c:pt idx="21">
                  <c:v>0.14219759926131118</c:v>
                </c:pt>
              </c:numCache>
            </c:numRef>
          </c:val>
          <c:extLst>
            <c:ext xmlns:c16="http://schemas.microsoft.com/office/drawing/2014/chart" uri="{C3380CC4-5D6E-409C-BE32-E72D297353CC}">
              <c16:uniqueId val="{00000000-260D-4CC9-B80F-721A80C0F91E}"/>
            </c:ext>
          </c:extLst>
        </c:ser>
        <c:ser>
          <c:idx val="1"/>
          <c:order val="1"/>
          <c:tx>
            <c:strRef>
              <c:f>'ethnicity by age'!$H$31</c:f>
              <c:strCache>
                <c:ptCount val="1"/>
                <c:pt idx="0">
                  <c:v>15-64 years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'ethnicity by age'!$B$32:$B$53</c:f>
              <c:strCache>
                <c:ptCount val="22"/>
                <c:pt idx="0">
                  <c:v>All groups</c:v>
                </c:pt>
                <c:pt idx="1">
                  <c:v>White</c:v>
                </c:pt>
                <c:pt idx="2">
                  <c:v>BAME</c:v>
                </c:pt>
                <c:pt idx="4">
                  <c:v>White British and Northern Irish</c:v>
                </c:pt>
                <c:pt idx="5">
                  <c:v>White Irish</c:v>
                </c:pt>
                <c:pt idx="6">
                  <c:v>Gypsy or Irish Traveller</c:v>
                </c:pt>
                <c:pt idx="7">
                  <c:v>Other White</c:v>
                </c:pt>
                <c:pt idx="8">
                  <c:v>White and Black Caribbean</c:v>
                </c:pt>
                <c:pt idx="9">
                  <c:v>White and Black African</c:v>
                </c:pt>
                <c:pt idx="10">
                  <c:v>White and Asian</c:v>
                </c:pt>
                <c:pt idx="11">
                  <c:v>Other Mixed</c:v>
                </c:pt>
                <c:pt idx="12">
                  <c:v>Indian</c:v>
                </c:pt>
                <c:pt idx="13">
                  <c:v>Pakistani</c:v>
                </c:pt>
                <c:pt idx="14">
                  <c:v>Bangladeshi</c:v>
                </c:pt>
                <c:pt idx="15">
                  <c:v>Chinese</c:v>
                </c:pt>
                <c:pt idx="16">
                  <c:v>Other Asian</c:v>
                </c:pt>
                <c:pt idx="17">
                  <c:v>African</c:v>
                </c:pt>
                <c:pt idx="18">
                  <c:v>Caribbean</c:v>
                </c:pt>
                <c:pt idx="19">
                  <c:v>Other Black</c:v>
                </c:pt>
                <c:pt idx="20">
                  <c:v>Arab</c:v>
                </c:pt>
                <c:pt idx="21">
                  <c:v>Any other ethnic group</c:v>
                </c:pt>
              </c:strCache>
            </c:strRef>
          </c:cat>
          <c:val>
            <c:numRef>
              <c:f>'ethnicity by age'!$H$32:$H$53</c:f>
              <c:numCache>
                <c:formatCode>0%</c:formatCode>
                <c:ptCount val="22"/>
                <c:pt idx="0">
                  <c:v>0.61138357722373171</c:v>
                </c:pt>
                <c:pt idx="1">
                  <c:v>0.60862803756069184</c:v>
                </c:pt>
                <c:pt idx="2">
                  <c:v>0.67692597298696411</c:v>
                </c:pt>
                <c:pt idx="4">
                  <c:v>0.60353502399698411</c:v>
                </c:pt>
                <c:pt idx="5">
                  <c:v>0.58371154815935455</c:v>
                </c:pt>
                <c:pt idx="6">
                  <c:v>0.58159509202453985</c:v>
                </c:pt>
                <c:pt idx="7">
                  <c:v>0.75296553267681288</c:v>
                </c:pt>
                <c:pt idx="8">
                  <c:v>0.55007704160246529</c:v>
                </c:pt>
                <c:pt idx="9">
                  <c:v>0.4525904203323558</c:v>
                </c:pt>
                <c:pt idx="10">
                  <c:v>0.5220588235294118</c:v>
                </c:pt>
                <c:pt idx="11">
                  <c:v>0.60083376758728502</c:v>
                </c:pt>
                <c:pt idx="12">
                  <c:v>0.73235685752330226</c:v>
                </c:pt>
                <c:pt idx="13">
                  <c:v>0.68454258675078861</c:v>
                </c:pt>
                <c:pt idx="14">
                  <c:v>0.66314779270633395</c:v>
                </c:pt>
                <c:pt idx="15">
                  <c:v>0.78663904712584154</c:v>
                </c:pt>
                <c:pt idx="16">
                  <c:v>0.76861111111111113</c:v>
                </c:pt>
                <c:pt idx="17">
                  <c:v>0.75555555555555554</c:v>
                </c:pt>
                <c:pt idx="18">
                  <c:v>0.74189364461738005</c:v>
                </c:pt>
                <c:pt idx="19">
                  <c:v>0.70087976539589447</c:v>
                </c:pt>
                <c:pt idx="20">
                  <c:v>0.71159874608150475</c:v>
                </c:pt>
                <c:pt idx="21">
                  <c:v>0.81163434903047094</c:v>
                </c:pt>
              </c:numCache>
            </c:numRef>
          </c:val>
          <c:extLst>
            <c:ext xmlns:c16="http://schemas.microsoft.com/office/drawing/2014/chart" uri="{C3380CC4-5D6E-409C-BE32-E72D297353CC}">
              <c16:uniqueId val="{00000001-260D-4CC9-B80F-721A80C0F91E}"/>
            </c:ext>
          </c:extLst>
        </c:ser>
        <c:ser>
          <c:idx val="2"/>
          <c:order val="2"/>
          <c:tx>
            <c:strRef>
              <c:f>'ethnicity by age'!$I$31</c:f>
              <c:strCache>
                <c:ptCount val="1"/>
                <c:pt idx="0">
                  <c:v>65+ years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'ethnicity by age'!$B$32:$B$53</c:f>
              <c:strCache>
                <c:ptCount val="22"/>
                <c:pt idx="0">
                  <c:v>All groups</c:v>
                </c:pt>
                <c:pt idx="1">
                  <c:v>White</c:v>
                </c:pt>
                <c:pt idx="2">
                  <c:v>BAME</c:v>
                </c:pt>
                <c:pt idx="4">
                  <c:v>White British and Northern Irish</c:v>
                </c:pt>
                <c:pt idx="5">
                  <c:v>White Irish</c:v>
                </c:pt>
                <c:pt idx="6">
                  <c:v>Gypsy or Irish Traveller</c:v>
                </c:pt>
                <c:pt idx="7">
                  <c:v>Other White</c:v>
                </c:pt>
                <c:pt idx="8">
                  <c:v>White and Black Caribbean</c:v>
                </c:pt>
                <c:pt idx="9">
                  <c:v>White and Black African</c:v>
                </c:pt>
                <c:pt idx="10">
                  <c:v>White and Asian</c:v>
                </c:pt>
                <c:pt idx="11">
                  <c:v>Other Mixed</c:v>
                </c:pt>
                <c:pt idx="12">
                  <c:v>Indian</c:v>
                </c:pt>
                <c:pt idx="13">
                  <c:v>Pakistani</c:v>
                </c:pt>
                <c:pt idx="14">
                  <c:v>Bangladeshi</c:v>
                </c:pt>
                <c:pt idx="15">
                  <c:v>Chinese</c:v>
                </c:pt>
                <c:pt idx="16">
                  <c:v>Other Asian</c:v>
                </c:pt>
                <c:pt idx="17">
                  <c:v>African</c:v>
                </c:pt>
                <c:pt idx="18">
                  <c:v>Caribbean</c:v>
                </c:pt>
                <c:pt idx="19">
                  <c:v>Other Black</c:v>
                </c:pt>
                <c:pt idx="20">
                  <c:v>Arab</c:v>
                </c:pt>
                <c:pt idx="21">
                  <c:v>Any other ethnic group</c:v>
                </c:pt>
              </c:strCache>
            </c:strRef>
          </c:cat>
          <c:val>
            <c:numRef>
              <c:f>'ethnicity by age'!$I$32:$I$53</c:f>
              <c:numCache>
                <c:formatCode>0%</c:formatCode>
                <c:ptCount val="22"/>
                <c:pt idx="0">
                  <c:v>0.22739623028418121</c:v>
                </c:pt>
                <c:pt idx="1">
                  <c:v>0.23452085583927887</c:v>
                </c:pt>
                <c:pt idx="2">
                  <c:v>5.7932137982963906E-2</c:v>
                </c:pt>
                <c:pt idx="4">
                  <c:v>0.23803931072624795</c:v>
                </c:pt>
                <c:pt idx="5">
                  <c:v>0.37165910237014627</c:v>
                </c:pt>
                <c:pt idx="6">
                  <c:v>5.8895705521472393E-2</c:v>
                </c:pt>
                <c:pt idx="7">
                  <c:v>0.11705461056401074</c:v>
                </c:pt>
                <c:pt idx="8">
                  <c:v>5.4956343091936311E-2</c:v>
                </c:pt>
                <c:pt idx="9">
                  <c:v>3.2258064516129031E-2</c:v>
                </c:pt>
                <c:pt idx="10">
                  <c:v>5.301857585139319E-2</c:v>
                </c:pt>
                <c:pt idx="11">
                  <c:v>5.5237102657634186E-2</c:v>
                </c:pt>
                <c:pt idx="12">
                  <c:v>7.5011096316023082E-2</c:v>
                </c:pt>
                <c:pt idx="13">
                  <c:v>8.8328075709779186E-2</c:v>
                </c:pt>
                <c:pt idx="14">
                  <c:v>3.4548944337811902E-2</c:v>
                </c:pt>
                <c:pt idx="15">
                  <c:v>6.8358363542206105E-2</c:v>
                </c:pt>
                <c:pt idx="16">
                  <c:v>6.0277777777777777E-2</c:v>
                </c:pt>
                <c:pt idx="17">
                  <c:v>2.1666666666666667E-2</c:v>
                </c:pt>
                <c:pt idx="18">
                  <c:v>0.1517509727626459</c:v>
                </c:pt>
                <c:pt idx="19">
                  <c:v>4.6920821114369501E-2</c:v>
                </c:pt>
                <c:pt idx="20">
                  <c:v>6.8965517241379309E-2</c:v>
                </c:pt>
                <c:pt idx="21">
                  <c:v>4.6168051708217916E-2</c:v>
                </c:pt>
              </c:numCache>
            </c:numRef>
          </c:val>
          <c:extLst>
            <c:ext xmlns:c16="http://schemas.microsoft.com/office/drawing/2014/chart" uri="{C3380CC4-5D6E-409C-BE32-E72D297353CC}">
              <c16:uniqueId val="{00000002-260D-4CC9-B80F-721A80C0F91E}"/>
            </c:ext>
          </c:extLst>
        </c:ser>
        <c:dLbls>
          <c:dLblPos val="ctr"/>
          <c:showLegendKey val="0"/>
          <c:showVal val="1"/>
          <c:showCatName val="0"/>
          <c:showSerName val="0"/>
          <c:showPercent val="0"/>
          <c:showBubbleSize val="0"/>
        </c:dLbls>
        <c:gapWidth val="30"/>
        <c:overlap val="100"/>
        <c:axId val="232973967"/>
        <c:axId val="532789743"/>
      </c:barChart>
      <c:catAx>
        <c:axId val="23297396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532789743"/>
        <c:crosses val="autoZero"/>
        <c:auto val="1"/>
        <c:lblAlgn val="ctr"/>
        <c:lblOffset val="100"/>
        <c:noMultiLvlLbl val="0"/>
      </c:catAx>
      <c:valAx>
        <c:axId val="532789743"/>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2973967"/>
        <c:crosses val="autoZero"/>
        <c:crossBetween val="between"/>
      </c:valAx>
      <c:spPr>
        <a:noFill/>
        <a:ln>
          <a:noFill/>
        </a:ln>
        <a:effectLst/>
      </c:spPr>
    </c:plotArea>
    <c:legend>
      <c:legendPos val="l"/>
      <c:layout>
        <c:manualLayout>
          <c:xMode val="edge"/>
          <c:yMode val="edge"/>
          <c:x val="0"/>
          <c:y val="0.39595986297899527"/>
          <c:w val="0.15612515331947943"/>
          <c:h val="0.3106624517654488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Sheet1!$B$6</c:f>
              <c:strCache>
                <c:ptCount val="1"/>
                <c:pt idx="0">
                  <c:v>%</c:v>
                </c:pt>
              </c:strCache>
            </c:strRef>
          </c:tx>
          <c:spPr>
            <a:solidFill>
              <a:schemeClr val="accent1"/>
            </a:solidFill>
            <a:ln>
              <a:noFill/>
            </a:ln>
            <a:effectLst/>
          </c:spPr>
          <c:invertIfNegative val="0"/>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1-E5F7-4F4C-9BEF-B0230BB24B4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Sheet1!$A$7:$A$10</c:f>
              <c:strCache>
                <c:ptCount val="4"/>
                <c:pt idx="0">
                  <c:v>Brighton and Hove</c:v>
                </c:pt>
                <c:pt idx="1">
                  <c:v>East Sussex</c:v>
                </c:pt>
                <c:pt idx="2">
                  <c:v>West Sussex</c:v>
                </c:pt>
                <c:pt idx="3">
                  <c:v>UK</c:v>
                </c:pt>
              </c:strCache>
            </c:strRef>
          </c:cat>
          <c:val>
            <c:numRef>
              <c:f>Sheet1!$B$7:$B$10</c:f>
              <c:numCache>
                <c:formatCode>General</c:formatCode>
                <c:ptCount val="4"/>
                <c:pt idx="0">
                  <c:v>10.6</c:v>
                </c:pt>
                <c:pt idx="1">
                  <c:v>4.9000000000000004</c:v>
                </c:pt>
                <c:pt idx="2">
                  <c:v>12.6</c:v>
                </c:pt>
                <c:pt idx="3">
                  <c:v>13.9</c:v>
                </c:pt>
              </c:numCache>
            </c:numRef>
          </c:val>
          <c:extLst>
            <c:ext xmlns:c16="http://schemas.microsoft.com/office/drawing/2014/chart" uri="{C3380CC4-5D6E-409C-BE32-E72D297353CC}">
              <c16:uniqueId val="{00000002-E5F7-4F4C-9BEF-B0230BB24B4C}"/>
            </c:ext>
          </c:extLst>
        </c:ser>
        <c:dLbls>
          <c:showLegendKey val="0"/>
          <c:showVal val="0"/>
          <c:showCatName val="0"/>
          <c:showSerName val="0"/>
          <c:showPercent val="0"/>
          <c:showBubbleSize val="0"/>
        </c:dLbls>
        <c:gapWidth val="50"/>
        <c:overlap val="-27"/>
        <c:axId val="1267424831"/>
        <c:axId val="1202963903"/>
      </c:barChart>
      <c:catAx>
        <c:axId val="1267424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2963903"/>
        <c:crosses val="autoZero"/>
        <c:auto val="1"/>
        <c:lblAlgn val="ctr"/>
        <c:lblOffset val="100"/>
        <c:noMultiLvlLbl val="0"/>
      </c:catAx>
      <c:valAx>
        <c:axId val="1202963903"/>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7424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Sheet1!$B$6</c:f>
              <c:strCache>
                <c:ptCount val="1"/>
                <c:pt idx="0">
                  <c: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Sheet1!$A$19:$A$22</c:f>
              <c:strCache>
                <c:ptCount val="4"/>
                <c:pt idx="0">
                  <c:v>Brighton and Hove</c:v>
                </c:pt>
                <c:pt idx="1">
                  <c:v>East Sussex</c:v>
                </c:pt>
                <c:pt idx="2">
                  <c:v>West Sussex</c:v>
                </c:pt>
                <c:pt idx="3">
                  <c:v>UK</c:v>
                </c:pt>
              </c:strCache>
            </c:strRef>
          </c:cat>
          <c:val>
            <c:numRef>
              <c:f>Sheet1!$B$19:$B$22</c:f>
              <c:numCache>
                <c:formatCode>General</c:formatCode>
                <c:ptCount val="4"/>
                <c:pt idx="0">
                  <c:v>54.1</c:v>
                </c:pt>
                <c:pt idx="1">
                  <c:v>54.2</c:v>
                </c:pt>
                <c:pt idx="2">
                  <c:v>62.1</c:v>
                </c:pt>
                <c:pt idx="3">
                  <c:v>58</c:v>
                </c:pt>
              </c:numCache>
            </c:numRef>
          </c:val>
          <c:extLst>
            <c:ext xmlns:c16="http://schemas.microsoft.com/office/drawing/2014/chart" uri="{C3380CC4-5D6E-409C-BE32-E72D297353CC}">
              <c16:uniqueId val="{00000000-A5B6-4C24-905D-1F0774B0FD4B}"/>
            </c:ext>
          </c:extLst>
        </c:ser>
        <c:dLbls>
          <c:showLegendKey val="0"/>
          <c:showVal val="0"/>
          <c:showCatName val="0"/>
          <c:showSerName val="0"/>
          <c:showPercent val="0"/>
          <c:showBubbleSize val="0"/>
        </c:dLbls>
        <c:gapWidth val="50"/>
        <c:overlap val="-27"/>
        <c:axId val="1267424831"/>
        <c:axId val="1202963903"/>
      </c:barChart>
      <c:catAx>
        <c:axId val="1267424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2963903"/>
        <c:crosses val="autoZero"/>
        <c:auto val="1"/>
        <c:lblAlgn val="ctr"/>
        <c:lblOffset val="100"/>
        <c:noMultiLvlLbl val="0"/>
      </c:catAx>
      <c:valAx>
        <c:axId val="1202963903"/>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7424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491726062458897"/>
          <c:y val="8.5106382978723402E-2"/>
          <c:w val="0.74639199445441784"/>
          <c:h val="0.65041928753103151"/>
        </c:manualLayout>
      </c:layout>
      <c:barChart>
        <c:barDir val="col"/>
        <c:grouping val="clustered"/>
        <c:varyColors val="0"/>
        <c:ser>
          <c:idx val="0"/>
          <c:order val="0"/>
          <c:tx>
            <c:strRef>
              <c:f>Sheet1!$B$6</c:f>
              <c:strCache>
                <c:ptCount val="1"/>
                <c:pt idx="0">
                  <c: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Sheet1!$A$31:$A$34</c:f>
              <c:strCache>
                <c:ptCount val="4"/>
                <c:pt idx="0">
                  <c:v>Brighton and Hove</c:v>
                </c:pt>
                <c:pt idx="1">
                  <c:v>East Sussex</c:v>
                </c:pt>
                <c:pt idx="2">
                  <c:v>West Sussex</c:v>
                </c:pt>
                <c:pt idx="3">
                  <c:v>UK</c:v>
                </c:pt>
              </c:strCache>
            </c:strRef>
          </c:cat>
          <c:val>
            <c:numRef>
              <c:f>Sheet1!$B$31:$B$34</c:f>
              <c:numCache>
                <c:formatCode>General</c:formatCode>
                <c:ptCount val="4"/>
                <c:pt idx="0">
                  <c:v>19.100000000000001</c:v>
                </c:pt>
                <c:pt idx="1">
                  <c:v>16</c:v>
                </c:pt>
                <c:pt idx="2">
                  <c:v>15.3</c:v>
                </c:pt>
                <c:pt idx="3">
                  <c:v>14.7</c:v>
                </c:pt>
              </c:numCache>
            </c:numRef>
          </c:val>
          <c:extLst>
            <c:ext xmlns:c16="http://schemas.microsoft.com/office/drawing/2014/chart" uri="{C3380CC4-5D6E-409C-BE32-E72D297353CC}">
              <c16:uniqueId val="{00000000-451A-4C2D-9678-48116207132B}"/>
            </c:ext>
          </c:extLst>
        </c:ser>
        <c:dLbls>
          <c:showLegendKey val="0"/>
          <c:showVal val="0"/>
          <c:showCatName val="0"/>
          <c:showSerName val="0"/>
          <c:showPercent val="0"/>
          <c:showBubbleSize val="0"/>
        </c:dLbls>
        <c:gapWidth val="50"/>
        <c:overlap val="-27"/>
        <c:axId val="1267424831"/>
        <c:axId val="1202963903"/>
      </c:barChart>
      <c:catAx>
        <c:axId val="1267424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2963903"/>
        <c:crosses val="autoZero"/>
        <c:auto val="1"/>
        <c:lblAlgn val="ctr"/>
        <c:lblOffset val="100"/>
        <c:noMultiLvlLbl val="0"/>
      </c:catAx>
      <c:valAx>
        <c:axId val="1202963903"/>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7424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924B4A-78D6-4F15-BDD2-986398137DBC}"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GB"/>
        </a:p>
      </dgm:t>
    </dgm:pt>
    <dgm:pt modelId="{0F95540B-AA9A-4B4D-8579-F2BCEAF6C007}">
      <dgm:prSet phldrT="[Text]" custT="1"/>
      <dgm:spPr/>
      <dgm:t>
        <a:bodyPr lIns="144000" tIns="72000" rIns="144000" bIns="72000"/>
        <a:lstStyle/>
        <a:p>
          <a:pPr algn="l">
            <a:lnSpc>
              <a:spcPct val="100000"/>
            </a:lnSpc>
            <a:spcBef>
              <a:spcPts val="0"/>
            </a:spcBef>
            <a:spcAft>
              <a:spcPts val="0"/>
            </a:spcAft>
          </a:pPr>
          <a:r>
            <a:rPr lang="en-GB" sz="1200" b="1" dirty="0"/>
            <a:t>Respiratory symptoms</a:t>
          </a:r>
        </a:p>
        <a:p>
          <a:pPr algn="l">
            <a:lnSpc>
              <a:spcPct val="100000"/>
            </a:lnSpc>
            <a:spcBef>
              <a:spcPts val="0"/>
            </a:spcBef>
            <a:spcAft>
              <a:spcPts val="0"/>
            </a:spcAft>
          </a:pPr>
          <a:r>
            <a:rPr lang="en-GB" sz="1050" b="1" dirty="0"/>
            <a:t>(e.g. cough/ shortness of breath)</a:t>
          </a:r>
          <a:endParaRPr lang="en-GB" sz="1200" b="1" dirty="0"/>
        </a:p>
      </dgm:t>
    </dgm:pt>
    <dgm:pt modelId="{1A87B1DC-FA43-4835-9DDD-56FC910ADD68}" type="parTrans" cxnId="{72D1D03E-FBE6-4C81-AF35-938F1FF16861}">
      <dgm:prSet/>
      <dgm:spPr/>
      <dgm:t>
        <a:bodyPr/>
        <a:lstStyle/>
        <a:p>
          <a:pPr>
            <a:lnSpc>
              <a:spcPct val="100000"/>
            </a:lnSpc>
            <a:spcBef>
              <a:spcPts val="0"/>
            </a:spcBef>
            <a:spcAft>
              <a:spcPts val="0"/>
            </a:spcAft>
          </a:pPr>
          <a:endParaRPr lang="en-GB" sz="800">
            <a:solidFill>
              <a:srgbClr val="203864"/>
            </a:solidFill>
          </a:endParaRPr>
        </a:p>
      </dgm:t>
    </dgm:pt>
    <dgm:pt modelId="{AA677B9B-A299-4825-A951-2A8ED2259E30}" type="sibTrans" cxnId="{72D1D03E-FBE6-4C81-AF35-938F1FF16861}">
      <dgm:prSet/>
      <dgm:spPr/>
      <dgm:t>
        <a:bodyPr/>
        <a:lstStyle/>
        <a:p>
          <a:pPr>
            <a:lnSpc>
              <a:spcPct val="100000"/>
            </a:lnSpc>
            <a:spcBef>
              <a:spcPts val="0"/>
            </a:spcBef>
            <a:spcAft>
              <a:spcPts val="0"/>
            </a:spcAft>
          </a:pPr>
          <a:endParaRPr lang="en-GB" sz="800">
            <a:solidFill>
              <a:srgbClr val="203864"/>
            </a:solidFill>
          </a:endParaRPr>
        </a:p>
      </dgm:t>
    </dgm:pt>
    <dgm:pt modelId="{5835C3F6-4AA5-4C38-9873-08254A30EA69}">
      <dgm:prSet phldrT="[Text]" custT="1"/>
      <dgm:spPr/>
      <dgm:t>
        <a:bodyPr lIns="144000" tIns="72000" rIns="144000" bIns="72000"/>
        <a:lstStyle/>
        <a:p>
          <a:pPr algn="l">
            <a:lnSpc>
              <a:spcPct val="100000"/>
            </a:lnSpc>
            <a:spcBef>
              <a:spcPts val="0"/>
            </a:spcBef>
            <a:spcAft>
              <a:spcPts val="0"/>
            </a:spcAft>
          </a:pPr>
          <a:r>
            <a:rPr lang="en-GB" sz="1200" b="1"/>
            <a:t>Liver and kidney dysfunction</a:t>
          </a:r>
          <a:endParaRPr lang="en-GB" sz="1200" b="1" dirty="0"/>
        </a:p>
      </dgm:t>
    </dgm:pt>
    <dgm:pt modelId="{CD1CF131-8871-43FC-85F2-14836E6062DA}" type="parTrans" cxnId="{E23E86E6-C852-4CAF-95C8-D3F75ABA0BBC}">
      <dgm:prSet/>
      <dgm:spPr/>
      <dgm:t>
        <a:bodyPr/>
        <a:lstStyle/>
        <a:p>
          <a:pPr>
            <a:lnSpc>
              <a:spcPct val="100000"/>
            </a:lnSpc>
            <a:spcBef>
              <a:spcPts val="0"/>
            </a:spcBef>
            <a:spcAft>
              <a:spcPts val="0"/>
            </a:spcAft>
          </a:pPr>
          <a:endParaRPr lang="en-GB" sz="800">
            <a:solidFill>
              <a:srgbClr val="203864"/>
            </a:solidFill>
          </a:endParaRPr>
        </a:p>
      </dgm:t>
    </dgm:pt>
    <dgm:pt modelId="{DFF33170-0E26-40EA-AEFB-AA2355E727CC}" type="sibTrans" cxnId="{E23E86E6-C852-4CAF-95C8-D3F75ABA0BBC}">
      <dgm:prSet/>
      <dgm:spPr/>
      <dgm:t>
        <a:bodyPr/>
        <a:lstStyle/>
        <a:p>
          <a:pPr>
            <a:lnSpc>
              <a:spcPct val="100000"/>
            </a:lnSpc>
            <a:spcBef>
              <a:spcPts val="0"/>
            </a:spcBef>
            <a:spcAft>
              <a:spcPts val="0"/>
            </a:spcAft>
          </a:pPr>
          <a:endParaRPr lang="en-GB" sz="800">
            <a:solidFill>
              <a:srgbClr val="203864"/>
            </a:solidFill>
          </a:endParaRPr>
        </a:p>
      </dgm:t>
    </dgm:pt>
    <dgm:pt modelId="{DD69B5EF-6138-4ED4-8584-0B91B5AF1749}">
      <dgm:prSet phldrT="[Text]" custT="1"/>
      <dgm:spPr/>
      <dgm:t>
        <a:bodyPr lIns="144000" tIns="72000" rIns="144000" bIns="72000"/>
        <a:lstStyle/>
        <a:p>
          <a:pPr algn="l">
            <a:lnSpc>
              <a:spcPct val="100000"/>
            </a:lnSpc>
            <a:spcBef>
              <a:spcPts val="0"/>
            </a:spcBef>
            <a:spcAft>
              <a:spcPts val="0"/>
            </a:spcAft>
          </a:pPr>
          <a:r>
            <a:rPr lang="en-GB" sz="1200" b="1"/>
            <a:t>Clotting disorders and thrombosis</a:t>
          </a:r>
          <a:endParaRPr lang="en-GB" sz="1200" b="1" dirty="0"/>
        </a:p>
      </dgm:t>
    </dgm:pt>
    <dgm:pt modelId="{3589BE12-7FF1-429E-892A-1E5B619DBBC2}" type="parTrans" cxnId="{D42D4E23-3BEA-4477-8AF1-E059F88050BF}">
      <dgm:prSet/>
      <dgm:spPr/>
      <dgm:t>
        <a:bodyPr/>
        <a:lstStyle/>
        <a:p>
          <a:pPr>
            <a:lnSpc>
              <a:spcPct val="100000"/>
            </a:lnSpc>
            <a:spcBef>
              <a:spcPts val="0"/>
            </a:spcBef>
            <a:spcAft>
              <a:spcPts val="0"/>
            </a:spcAft>
          </a:pPr>
          <a:endParaRPr lang="en-GB" sz="800">
            <a:solidFill>
              <a:srgbClr val="203864"/>
            </a:solidFill>
          </a:endParaRPr>
        </a:p>
      </dgm:t>
    </dgm:pt>
    <dgm:pt modelId="{2F758020-944F-4596-9FA3-F0D32B200A0E}" type="sibTrans" cxnId="{D42D4E23-3BEA-4477-8AF1-E059F88050BF}">
      <dgm:prSet/>
      <dgm:spPr/>
      <dgm:t>
        <a:bodyPr/>
        <a:lstStyle/>
        <a:p>
          <a:pPr>
            <a:lnSpc>
              <a:spcPct val="100000"/>
            </a:lnSpc>
            <a:spcBef>
              <a:spcPts val="0"/>
            </a:spcBef>
            <a:spcAft>
              <a:spcPts val="0"/>
            </a:spcAft>
          </a:pPr>
          <a:endParaRPr lang="en-GB" sz="800">
            <a:solidFill>
              <a:srgbClr val="203864"/>
            </a:solidFill>
          </a:endParaRPr>
        </a:p>
      </dgm:t>
    </dgm:pt>
    <dgm:pt modelId="{319D91CB-483E-47B6-8F4B-3AFD0F84D0CE}">
      <dgm:prSet phldrT="[Text]" custT="1"/>
      <dgm:spPr/>
      <dgm:t>
        <a:bodyPr lIns="144000" tIns="72000" rIns="144000" bIns="72000"/>
        <a:lstStyle/>
        <a:p>
          <a:pPr algn="l">
            <a:lnSpc>
              <a:spcPct val="100000"/>
            </a:lnSpc>
            <a:spcBef>
              <a:spcPts val="0"/>
            </a:spcBef>
            <a:spcAft>
              <a:spcPts val="0"/>
            </a:spcAft>
          </a:pPr>
          <a:r>
            <a:rPr lang="en-GB" sz="1200" b="1"/>
            <a:t>Enlarged lymph nodes</a:t>
          </a:r>
          <a:endParaRPr lang="en-GB" sz="1200" b="1" dirty="0"/>
        </a:p>
      </dgm:t>
    </dgm:pt>
    <dgm:pt modelId="{3311FDF1-75D2-45CD-9578-3736D6027F50}" type="parTrans" cxnId="{D72AA623-BEFD-445A-806E-4FBE95633ED7}">
      <dgm:prSet/>
      <dgm:spPr/>
      <dgm:t>
        <a:bodyPr/>
        <a:lstStyle/>
        <a:p>
          <a:pPr>
            <a:lnSpc>
              <a:spcPct val="100000"/>
            </a:lnSpc>
            <a:spcBef>
              <a:spcPts val="0"/>
            </a:spcBef>
            <a:spcAft>
              <a:spcPts val="0"/>
            </a:spcAft>
          </a:pPr>
          <a:endParaRPr lang="en-GB" sz="800">
            <a:solidFill>
              <a:srgbClr val="203864"/>
            </a:solidFill>
          </a:endParaRPr>
        </a:p>
      </dgm:t>
    </dgm:pt>
    <dgm:pt modelId="{3E55D2E0-8E4E-44C1-99BC-AEC69BC667E2}" type="sibTrans" cxnId="{D72AA623-BEFD-445A-806E-4FBE95633ED7}">
      <dgm:prSet/>
      <dgm:spPr/>
      <dgm:t>
        <a:bodyPr/>
        <a:lstStyle/>
        <a:p>
          <a:pPr>
            <a:lnSpc>
              <a:spcPct val="100000"/>
            </a:lnSpc>
            <a:spcBef>
              <a:spcPts val="0"/>
            </a:spcBef>
            <a:spcAft>
              <a:spcPts val="0"/>
            </a:spcAft>
          </a:pPr>
          <a:endParaRPr lang="en-GB" sz="800">
            <a:solidFill>
              <a:srgbClr val="203864"/>
            </a:solidFill>
          </a:endParaRPr>
        </a:p>
      </dgm:t>
    </dgm:pt>
    <dgm:pt modelId="{593BD13D-6E5E-4128-B603-3A31440562DA}">
      <dgm:prSet phldrT="[Text]" custT="1"/>
      <dgm:spPr/>
      <dgm:t>
        <a:bodyPr lIns="144000" tIns="72000" rIns="144000" bIns="72000"/>
        <a:lstStyle/>
        <a:p>
          <a:pPr algn="l">
            <a:lnSpc>
              <a:spcPct val="100000"/>
            </a:lnSpc>
            <a:spcBef>
              <a:spcPts val="0"/>
            </a:spcBef>
            <a:spcAft>
              <a:spcPts val="0"/>
            </a:spcAft>
          </a:pPr>
          <a:r>
            <a:rPr lang="en-GB" sz="1200" b="1"/>
            <a:t>Skin rashes</a:t>
          </a:r>
          <a:endParaRPr lang="en-GB" sz="1200" b="1" dirty="0"/>
        </a:p>
      </dgm:t>
    </dgm:pt>
    <dgm:pt modelId="{0F471D5C-4568-40BC-BC05-6C3E0AEA0E7E}" type="parTrans" cxnId="{2ECBED38-A106-45A9-A749-7D3F27BB2515}">
      <dgm:prSet/>
      <dgm:spPr/>
      <dgm:t>
        <a:bodyPr/>
        <a:lstStyle/>
        <a:p>
          <a:pPr>
            <a:lnSpc>
              <a:spcPct val="100000"/>
            </a:lnSpc>
            <a:spcBef>
              <a:spcPts val="0"/>
            </a:spcBef>
            <a:spcAft>
              <a:spcPts val="0"/>
            </a:spcAft>
          </a:pPr>
          <a:endParaRPr lang="en-GB" sz="800">
            <a:solidFill>
              <a:srgbClr val="203864"/>
            </a:solidFill>
          </a:endParaRPr>
        </a:p>
      </dgm:t>
    </dgm:pt>
    <dgm:pt modelId="{E5E2FDE0-E591-43AF-9887-7E5DFBB9AFA9}" type="sibTrans" cxnId="{2ECBED38-A106-45A9-A749-7D3F27BB2515}">
      <dgm:prSet/>
      <dgm:spPr/>
      <dgm:t>
        <a:bodyPr/>
        <a:lstStyle/>
        <a:p>
          <a:pPr>
            <a:lnSpc>
              <a:spcPct val="100000"/>
            </a:lnSpc>
            <a:spcBef>
              <a:spcPts val="0"/>
            </a:spcBef>
            <a:spcAft>
              <a:spcPts val="0"/>
            </a:spcAft>
          </a:pPr>
          <a:endParaRPr lang="en-GB" sz="800">
            <a:solidFill>
              <a:srgbClr val="203864"/>
            </a:solidFill>
          </a:endParaRPr>
        </a:p>
      </dgm:t>
    </dgm:pt>
    <dgm:pt modelId="{6B75FA1D-964E-4402-9F11-CDA0BE9C17DE}">
      <dgm:prSet custT="1"/>
      <dgm:spPr/>
      <dgm:t>
        <a:bodyPr lIns="144000" tIns="72000" rIns="144000" bIns="72000"/>
        <a:lstStyle/>
        <a:p>
          <a:pPr algn="l">
            <a:lnSpc>
              <a:spcPct val="100000"/>
            </a:lnSpc>
            <a:spcBef>
              <a:spcPts val="0"/>
            </a:spcBef>
            <a:spcAft>
              <a:spcPts val="0"/>
            </a:spcAft>
          </a:pPr>
          <a:r>
            <a:rPr lang="en-GB" sz="1200" b="1"/>
            <a:t>Cardiovascular symptoms</a:t>
          </a:r>
        </a:p>
        <a:p>
          <a:pPr algn="l">
            <a:lnSpc>
              <a:spcPct val="100000"/>
            </a:lnSpc>
            <a:spcBef>
              <a:spcPts val="0"/>
            </a:spcBef>
            <a:spcAft>
              <a:spcPts val="0"/>
            </a:spcAft>
          </a:pPr>
          <a:r>
            <a:rPr lang="en-GB" sz="1050" b="1"/>
            <a:t>(e.g. chest tightness)</a:t>
          </a:r>
          <a:endParaRPr lang="en-GB" sz="1200" b="1" dirty="0"/>
        </a:p>
      </dgm:t>
    </dgm:pt>
    <dgm:pt modelId="{6CDAD2E9-94D5-463F-B67A-4D924A1EC4BB}" type="parTrans" cxnId="{47E17D8A-E550-4739-8717-4D8D93F3D481}">
      <dgm:prSet/>
      <dgm:spPr/>
      <dgm:t>
        <a:bodyPr/>
        <a:lstStyle/>
        <a:p>
          <a:pPr>
            <a:lnSpc>
              <a:spcPct val="100000"/>
            </a:lnSpc>
            <a:spcBef>
              <a:spcPts val="0"/>
            </a:spcBef>
            <a:spcAft>
              <a:spcPts val="0"/>
            </a:spcAft>
          </a:pPr>
          <a:endParaRPr lang="en-GB" sz="800">
            <a:solidFill>
              <a:srgbClr val="203864"/>
            </a:solidFill>
          </a:endParaRPr>
        </a:p>
      </dgm:t>
    </dgm:pt>
    <dgm:pt modelId="{AE0D3DFE-DB4A-44F9-A45A-6D78FCC6E5D4}" type="sibTrans" cxnId="{47E17D8A-E550-4739-8717-4D8D93F3D481}">
      <dgm:prSet/>
      <dgm:spPr/>
      <dgm:t>
        <a:bodyPr/>
        <a:lstStyle/>
        <a:p>
          <a:pPr>
            <a:lnSpc>
              <a:spcPct val="100000"/>
            </a:lnSpc>
            <a:spcBef>
              <a:spcPts val="0"/>
            </a:spcBef>
            <a:spcAft>
              <a:spcPts val="0"/>
            </a:spcAft>
          </a:pPr>
          <a:endParaRPr lang="en-GB" sz="800">
            <a:solidFill>
              <a:srgbClr val="203864"/>
            </a:solidFill>
          </a:endParaRPr>
        </a:p>
      </dgm:t>
    </dgm:pt>
    <dgm:pt modelId="{EF05F151-CECD-4DF2-B495-AE66110D7CA7}">
      <dgm:prSet custT="1"/>
      <dgm:spPr/>
      <dgm:t>
        <a:bodyPr lIns="144000" tIns="72000" rIns="144000" bIns="72000"/>
        <a:lstStyle/>
        <a:p>
          <a:pPr algn="l">
            <a:lnSpc>
              <a:spcPct val="100000"/>
            </a:lnSpc>
            <a:spcBef>
              <a:spcPts val="0"/>
            </a:spcBef>
            <a:spcAft>
              <a:spcPts val="0"/>
            </a:spcAft>
          </a:pPr>
          <a:r>
            <a:rPr lang="en-GB" sz="1200" b="1"/>
            <a:t>Loss or change of smell or taste</a:t>
          </a:r>
          <a:endParaRPr lang="en-GB" sz="1200" b="1" dirty="0"/>
        </a:p>
      </dgm:t>
    </dgm:pt>
    <dgm:pt modelId="{913FB66C-1B9F-49CA-85D7-BC0C2B52C216}" type="parTrans" cxnId="{032CCF71-F752-4DFA-B866-AF7447362A35}">
      <dgm:prSet/>
      <dgm:spPr/>
      <dgm:t>
        <a:bodyPr/>
        <a:lstStyle/>
        <a:p>
          <a:pPr>
            <a:lnSpc>
              <a:spcPct val="100000"/>
            </a:lnSpc>
            <a:spcBef>
              <a:spcPts val="0"/>
            </a:spcBef>
            <a:spcAft>
              <a:spcPts val="0"/>
            </a:spcAft>
          </a:pPr>
          <a:endParaRPr lang="en-GB" sz="800">
            <a:solidFill>
              <a:srgbClr val="203864"/>
            </a:solidFill>
          </a:endParaRPr>
        </a:p>
      </dgm:t>
    </dgm:pt>
    <dgm:pt modelId="{E005E3E5-9FFC-4AED-8044-1E8FF8E55CC6}" type="sibTrans" cxnId="{032CCF71-F752-4DFA-B866-AF7447362A35}">
      <dgm:prSet/>
      <dgm:spPr/>
      <dgm:t>
        <a:bodyPr/>
        <a:lstStyle/>
        <a:p>
          <a:pPr>
            <a:lnSpc>
              <a:spcPct val="100000"/>
            </a:lnSpc>
            <a:spcBef>
              <a:spcPts val="0"/>
            </a:spcBef>
            <a:spcAft>
              <a:spcPts val="0"/>
            </a:spcAft>
          </a:pPr>
          <a:endParaRPr lang="en-GB" sz="800">
            <a:solidFill>
              <a:srgbClr val="203864"/>
            </a:solidFill>
          </a:endParaRPr>
        </a:p>
      </dgm:t>
    </dgm:pt>
    <dgm:pt modelId="{088565C7-8411-466B-9FE7-8D452ECAC078}">
      <dgm:prSet custT="1"/>
      <dgm:spPr/>
      <dgm:t>
        <a:bodyPr lIns="144000" tIns="72000" rIns="144000" bIns="72000"/>
        <a:lstStyle/>
        <a:p>
          <a:pPr algn="l">
            <a:lnSpc>
              <a:spcPct val="100000"/>
            </a:lnSpc>
            <a:spcBef>
              <a:spcPts val="0"/>
            </a:spcBef>
            <a:spcAft>
              <a:spcPts val="0"/>
            </a:spcAft>
          </a:pPr>
          <a:r>
            <a:rPr lang="en-GB" sz="1200" b="1"/>
            <a:t>Mental health problems </a:t>
          </a:r>
        </a:p>
        <a:p>
          <a:pPr algn="l">
            <a:lnSpc>
              <a:spcPct val="100000"/>
            </a:lnSpc>
            <a:spcBef>
              <a:spcPts val="0"/>
            </a:spcBef>
            <a:spcAft>
              <a:spcPts val="0"/>
            </a:spcAft>
          </a:pPr>
          <a:r>
            <a:rPr lang="en-GB" sz="1050" b="1"/>
            <a:t>(e.g. depression, anxiety)</a:t>
          </a:r>
          <a:endParaRPr lang="en-GB" sz="1200" b="1" dirty="0"/>
        </a:p>
      </dgm:t>
    </dgm:pt>
    <dgm:pt modelId="{2674BD02-F282-4370-A1EB-A1E29D8B2E48}" type="parTrans" cxnId="{507C9CF6-4030-4A83-965D-57DB206B4AAF}">
      <dgm:prSet/>
      <dgm:spPr/>
      <dgm:t>
        <a:bodyPr/>
        <a:lstStyle/>
        <a:p>
          <a:pPr>
            <a:lnSpc>
              <a:spcPct val="100000"/>
            </a:lnSpc>
            <a:spcBef>
              <a:spcPts val="0"/>
            </a:spcBef>
            <a:spcAft>
              <a:spcPts val="0"/>
            </a:spcAft>
          </a:pPr>
          <a:endParaRPr lang="en-GB" sz="800">
            <a:solidFill>
              <a:srgbClr val="203864"/>
            </a:solidFill>
          </a:endParaRPr>
        </a:p>
      </dgm:t>
    </dgm:pt>
    <dgm:pt modelId="{D031905E-6C1B-46F9-8B07-7A719A2197B4}" type="sibTrans" cxnId="{507C9CF6-4030-4A83-965D-57DB206B4AAF}">
      <dgm:prSet/>
      <dgm:spPr/>
      <dgm:t>
        <a:bodyPr/>
        <a:lstStyle/>
        <a:p>
          <a:pPr>
            <a:lnSpc>
              <a:spcPct val="100000"/>
            </a:lnSpc>
            <a:spcBef>
              <a:spcPts val="0"/>
            </a:spcBef>
            <a:spcAft>
              <a:spcPts val="0"/>
            </a:spcAft>
          </a:pPr>
          <a:endParaRPr lang="en-GB" sz="800">
            <a:solidFill>
              <a:srgbClr val="203864"/>
            </a:solidFill>
          </a:endParaRPr>
        </a:p>
      </dgm:t>
    </dgm:pt>
    <dgm:pt modelId="{44326B1A-64B3-4E31-B03E-CDBDFEF9AEF1}">
      <dgm:prSet custT="1"/>
      <dgm:spPr/>
      <dgm:t>
        <a:bodyPr lIns="144000" tIns="72000" rIns="144000" bIns="72000"/>
        <a:lstStyle/>
        <a:p>
          <a:pPr algn="l">
            <a:lnSpc>
              <a:spcPct val="100000"/>
            </a:lnSpc>
            <a:spcBef>
              <a:spcPts val="0"/>
            </a:spcBef>
            <a:spcAft>
              <a:spcPts val="0"/>
            </a:spcAft>
          </a:pPr>
          <a:r>
            <a:rPr lang="en-GB" sz="1200" b="1"/>
            <a:t>Inflammatory disorders </a:t>
          </a:r>
        </a:p>
        <a:p>
          <a:pPr algn="l">
            <a:lnSpc>
              <a:spcPct val="100000"/>
            </a:lnSpc>
            <a:spcBef>
              <a:spcPts val="0"/>
            </a:spcBef>
            <a:spcAft>
              <a:spcPts val="0"/>
            </a:spcAft>
          </a:pPr>
          <a:r>
            <a:rPr lang="en-GB" sz="1050" b="1"/>
            <a:t>(e.g. multi-sensory inflammatory syndrome)</a:t>
          </a:r>
          <a:endParaRPr lang="en-GB" sz="1200" b="1" dirty="0"/>
        </a:p>
      </dgm:t>
    </dgm:pt>
    <dgm:pt modelId="{0272BF91-6644-4354-BFF0-08F12DCC5598}" type="parTrans" cxnId="{C3148A35-DBDB-4B2D-B93D-45CBA07FE569}">
      <dgm:prSet/>
      <dgm:spPr/>
      <dgm:t>
        <a:bodyPr/>
        <a:lstStyle/>
        <a:p>
          <a:pPr>
            <a:lnSpc>
              <a:spcPct val="100000"/>
            </a:lnSpc>
            <a:spcBef>
              <a:spcPts val="0"/>
            </a:spcBef>
            <a:spcAft>
              <a:spcPts val="0"/>
            </a:spcAft>
          </a:pPr>
          <a:endParaRPr lang="en-GB" sz="800">
            <a:solidFill>
              <a:srgbClr val="203864"/>
            </a:solidFill>
          </a:endParaRPr>
        </a:p>
      </dgm:t>
    </dgm:pt>
    <dgm:pt modelId="{2C3E4D5D-33B9-450E-97E4-2909CB6B1FD0}" type="sibTrans" cxnId="{C3148A35-DBDB-4B2D-B93D-45CBA07FE569}">
      <dgm:prSet/>
      <dgm:spPr/>
      <dgm:t>
        <a:bodyPr/>
        <a:lstStyle/>
        <a:p>
          <a:pPr>
            <a:lnSpc>
              <a:spcPct val="100000"/>
            </a:lnSpc>
            <a:spcBef>
              <a:spcPts val="0"/>
            </a:spcBef>
            <a:spcAft>
              <a:spcPts val="0"/>
            </a:spcAft>
          </a:pPr>
          <a:endParaRPr lang="en-GB" sz="800">
            <a:solidFill>
              <a:srgbClr val="203864"/>
            </a:solidFill>
          </a:endParaRPr>
        </a:p>
      </dgm:t>
    </dgm:pt>
    <dgm:pt modelId="{99C5FF08-911C-4D6E-A73C-08EE34F46300}">
      <dgm:prSet custT="1"/>
      <dgm:spPr/>
      <dgm:t>
        <a:bodyPr lIns="144000" tIns="72000" rIns="144000" bIns="72000"/>
        <a:lstStyle/>
        <a:p>
          <a:pPr algn="l">
            <a:lnSpc>
              <a:spcPct val="100000"/>
            </a:lnSpc>
            <a:spcBef>
              <a:spcPts val="0"/>
            </a:spcBef>
            <a:spcAft>
              <a:spcPts val="0"/>
            </a:spcAft>
          </a:pPr>
          <a:r>
            <a:rPr lang="en-GB" sz="1200" b="1"/>
            <a:t>Gastrointestinal disturbance with diarrhoea</a:t>
          </a:r>
          <a:endParaRPr lang="en-GB" sz="1200" b="1" dirty="0"/>
        </a:p>
      </dgm:t>
    </dgm:pt>
    <dgm:pt modelId="{85ADFDB2-17DE-4F5C-BEE3-77BE206F4380}" type="parTrans" cxnId="{8487D785-BB42-4FF3-AEEE-DF33A8F901E6}">
      <dgm:prSet/>
      <dgm:spPr/>
      <dgm:t>
        <a:bodyPr/>
        <a:lstStyle/>
        <a:p>
          <a:pPr>
            <a:lnSpc>
              <a:spcPct val="100000"/>
            </a:lnSpc>
            <a:spcBef>
              <a:spcPts val="0"/>
            </a:spcBef>
            <a:spcAft>
              <a:spcPts val="0"/>
            </a:spcAft>
          </a:pPr>
          <a:endParaRPr lang="en-GB" sz="800">
            <a:solidFill>
              <a:srgbClr val="203864"/>
            </a:solidFill>
          </a:endParaRPr>
        </a:p>
      </dgm:t>
    </dgm:pt>
    <dgm:pt modelId="{61D33E61-A862-40EB-9685-D0F473EFB2B1}" type="sibTrans" cxnId="{8487D785-BB42-4FF3-AEEE-DF33A8F901E6}">
      <dgm:prSet/>
      <dgm:spPr/>
      <dgm:t>
        <a:bodyPr/>
        <a:lstStyle/>
        <a:p>
          <a:pPr>
            <a:lnSpc>
              <a:spcPct val="100000"/>
            </a:lnSpc>
            <a:spcBef>
              <a:spcPts val="0"/>
            </a:spcBef>
            <a:spcAft>
              <a:spcPts val="0"/>
            </a:spcAft>
          </a:pPr>
          <a:endParaRPr lang="en-GB" sz="800">
            <a:solidFill>
              <a:srgbClr val="203864"/>
            </a:solidFill>
          </a:endParaRPr>
        </a:p>
      </dgm:t>
    </dgm:pt>
    <dgm:pt modelId="{E9DBC302-8C01-48C9-949F-023DE7264602}">
      <dgm:prSet custT="1"/>
      <dgm:spPr/>
      <dgm:t>
        <a:bodyPr lIns="144000" tIns="72000" rIns="144000" bIns="72000"/>
        <a:lstStyle/>
        <a:p>
          <a:pPr algn="l">
            <a:lnSpc>
              <a:spcPct val="100000"/>
            </a:lnSpc>
            <a:spcBef>
              <a:spcPts val="0"/>
            </a:spcBef>
            <a:spcAft>
              <a:spcPts val="0"/>
            </a:spcAft>
          </a:pPr>
          <a:r>
            <a:rPr lang="en-GB" sz="1200" b="1"/>
            <a:t>Continuing headaches</a:t>
          </a:r>
          <a:endParaRPr lang="en-GB" sz="1200" b="1" dirty="0"/>
        </a:p>
      </dgm:t>
    </dgm:pt>
    <dgm:pt modelId="{BF124570-B4FF-41F5-8764-601D735458E5}" type="parTrans" cxnId="{E1C8568D-FF1B-4A88-B98D-1813C5ABBBE8}">
      <dgm:prSet/>
      <dgm:spPr/>
      <dgm:t>
        <a:bodyPr/>
        <a:lstStyle/>
        <a:p>
          <a:pPr>
            <a:lnSpc>
              <a:spcPct val="100000"/>
            </a:lnSpc>
            <a:spcBef>
              <a:spcPts val="0"/>
            </a:spcBef>
            <a:spcAft>
              <a:spcPts val="0"/>
            </a:spcAft>
          </a:pPr>
          <a:endParaRPr lang="en-GB" sz="800">
            <a:solidFill>
              <a:srgbClr val="203864"/>
            </a:solidFill>
          </a:endParaRPr>
        </a:p>
      </dgm:t>
    </dgm:pt>
    <dgm:pt modelId="{A092CB69-0288-473D-BEE4-2F37C4522B85}" type="sibTrans" cxnId="{E1C8568D-FF1B-4A88-B98D-1813C5ABBBE8}">
      <dgm:prSet/>
      <dgm:spPr/>
      <dgm:t>
        <a:bodyPr/>
        <a:lstStyle/>
        <a:p>
          <a:pPr>
            <a:lnSpc>
              <a:spcPct val="100000"/>
            </a:lnSpc>
            <a:spcBef>
              <a:spcPts val="0"/>
            </a:spcBef>
            <a:spcAft>
              <a:spcPts val="0"/>
            </a:spcAft>
          </a:pPr>
          <a:endParaRPr lang="en-GB" sz="800">
            <a:solidFill>
              <a:srgbClr val="203864"/>
            </a:solidFill>
          </a:endParaRPr>
        </a:p>
      </dgm:t>
    </dgm:pt>
    <dgm:pt modelId="{EF09B29E-5022-4953-BEB7-F76BA3A2CB67}">
      <dgm:prSet custT="1"/>
      <dgm:spPr/>
      <dgm:t>
        <a:bodyPr lIns="144000" tIns="72000" rIns="144000" bIns="72000"/>
        <a:lstStyle/>
        <a:p>
          <a:pPr algn="l">
            <a:lnSpc>
              <a:spcPct val="100000"/>
            </a:lnSpc>
            <a:spcBef>
              <a:spcPts val="0"/>
            </a:spcBef>
            <a:spcAft>
              <a:spcPts val="0"/>
            </a:spcAft>
          </a:pPr>
          <a:r>
            <a:rPr lang="en-GB" sz="1200" b="1"/>
            <a:t>Fatigue, weakness and sleeplessness</a:t>
          </a:r>
          <a:endParaRPr lang="en-GB" sz="1200" b="1" dirty="0"/>
        </a:p>
      </dgm:t>
    </dgm:pt>
    <dgm:pt modelId="{3298A8FA-D6A6-4D62-9333-355280305F99}" type="parTrans" cxnId="{DC1859F7-9A17-4B49-A284-DC00EE88B0F4}">
      <dgm:prSet/>
      <dgm:spPr/>
      <dgm:t>
        <a:bodyPr/>
        <a:lstStyle/>
        <a:p>
          <a:pPr>
            <a:lnSpc>
              <a:spcPct val="100000"/>
            </a:lnSpc>
            <a:spcBef>
              <a:spcPts val="0"/>
            </a:spcBef>
            <a:spcAft>
              <a:spcPts val="0"/>
            </a:spcAft>
          </a:pPr>
          <a:endParaRPr lang="en-GB" sz="800">
            <a:solidFill>
              <a:srgbClr val="203864"/>
            </a:solidFill>
          </a:endParaRPr>
        </a:p>
      </dgm:t>
    </dgm:pt>
    <dgm:pt modelId="{30E32987-A980-4738-8C93-5E5E1449B00F}" type="sibTrans" cxnId="{DC1859F7-9A17-4B49-A284-DC00EE88B0F4}">
      <dgm:prSet/>
      <dgm:spPr/>
      <dgm:t>
        <a:bodyPr/>
        <a:lstStyle/>
        <a:p>
          <a:pPr>
            <a:lnSpc>
              <a:spcPct val="100000"/>
            </a:lnSpc>
            <a:spcBef>
              <a:spcPts val="0"/>
            </a:spcBef>
            <a:spcAft>
              <a:spcPts val="0"/>
            </a:spcAft>
          </a:pPr>
          <a:endParaRPr lang="en-GB" sz="800">
            <a:solidFill>
              <a:srgbClr val="203864"/>
            </a:solidFill>
          </a:endParaRPr>
        </a:p>
      </dgm:t>
    </dgm:pt>
    <dgm:pt modelId="{6DEA9D61-9EF2-4359-95D6-C52070FEB852}" type="pres">
      <dgm:prSet presAssocID="{AA924B4A-78D6-4F15-BDD2-986398137DBC}" presName="diagram" presStyleCnt="0">
        <dgm:presLayoutVars>
          <dgm:dir/>
          <dgm:resizeHandles val="exact"/>
        </dgm:presLayoutVars>
      </dgm:prSet>
      <dgm:spPr/>
    </dgm:pt>
    <dgm:pt modelId="{DD2CB407-F697-45DF-9EF3-455DD9436D8E}" type="pres">
      <dgm:prSet presAssocID="{0F95540B-AA9A-4B4D-8579-F2BCEAF6C007}" presName="node" presStyleLbl="node1" presStyleIdx="0" presStyleCnt="12" custScaleX="330415" custScaleY="105247" custLinFactNeighborX="-3507">
        <dgm:presLayoutVars>
          <dgm:bulletEnabled val="1"/>
        </dgm:presLayoutVars>
      </dgm:prSet>
      <dgm:spPr/>
    </dgm:pt>
    <dgm:pt modelId="{F76C91E1-A7E4-4FDC-8CBB-552A4BC0FD5F}" type="pres">
      <dgm:prSet presAssocID="{AA677B9B-A299-4825-A951-2A8ED2259E30}" presName="sibTrans" presStyleCnt="0"/>
      <dgm:spPr/>
    </dgm:pt>
    <dgm:pt modelId="{99DF3BD2-8DDD-4CF9-AA14-61FDF6F0FF38}" type="pres">
      <dgm:prSet presAssocID="{6B75FA1D-964E-4402-9F11-CDA0BE9C17DE}" presName="node" presStyleLbl="node1" presStyleIdx="1" presStyleCnt="12" custScaleX="330415" custScaleY="105247" custLinFactNeighborX="-3507">
        <dgm:presLayoutVars>
          <dgm:bulletEnabled val="1"/>
        </dgm:presLayoutVars>
      </dgm:prSet>
      <dgm:spPr/>
    </dgm:pt>
    <dgm:pt modelId="{93A10BDB-A9F3-4571-867F-957170984C1B}" type="pres">
      <dgm:prSet presAssocID="{AE0D3DFE-DB4A-44F9-A45A-6D78FCC6E5D4}" presName="sibTrans" presStyleCnt="0"/>
      <dgm:spPr/>
    </dgm:pt>
    <dgm:pt modelId="{7996F124-7723-40EB-90E2-F7D477D85806}" type="pres">
      <dgm:prSet presAssocID="{EF05F151-CECD-4DF2-B495-AE66110D7CA7}" presName="node" presStyleLbl="node1" presStyleIdx="2" presStyleCnt="12" custScaleX="330415" custScaleY="105247" custLinFactNeighborX="-3507">
        <dgm:presLayoutVars>
          <dgm:bulletEnabled val="1"/>
        </dgm:presLayoutVars>
      </dgm:prSet>
      <dgm:spPr/>
    </dgm:pt>
    <dgm:pt modelId="{9F366C24-86ED-4E8B-956B-59187821780F}" type="pres">
      <dgm:prSet presAssocID="{E005E3E5-9FFC-4AED-8044-1E8FF8E55CC6}" presName="sibTrans" presStyleCnt="0"/>
      <dgm:spPr/>
    </dgm:pt>
    <dgm:pt modelId="{B96930EB-9F0C-4616-B7D3-9A9E689B4D1A}" type="pres">
      <dgm:prSet presAssocID="{088565C7-8411-466B-9FE7-8D452ECAC078}" presName="node" presStyleLbl="node1" presStyleIdx="3" presStyleCnt="12" custScaleX="330415" custScaleY="105247" custLinFactNeighborX="-3507">
        <dgm:presLayoutVars>
          <dgm:bulletEnabled val="1"/>
        </dgm:presLayoutVars>
      </dgm:prSet>
      <dgm:spPr/>
    </dgm:pt>
    <dgm:pt modelId="{622B576E-6111-441F-A206-2C0EAA15E6CC}" type="pres">
      <dgm:prSet presAssocID="{D031905E-6C1B-46F9-8B07-7A719A2197B4}" presName="sibTrans" presStyleCnt="0"/>
      <dgm:spPr/>
    </dgm:pt>
    <dgm:pt modelId="{FDCED064-7473-4520-BE56-FF0844BA8938}" type="pres">
      <dgm:prSet presAssocID="{44326B1A-64B3-4E31-B03E-CDBDFEF9AEF1}" presName="node" presStyleLbl="node1" presStyleIdx="4" presStyleCnt="12" custScaleX="330415" custScaleY="105247" custLinFactNeighborX="-3507">
        <dgm:presLayoutVars>
          <dgm:bulletEnabled val="1"/>
        </dgm:presLayoutVars>
      </dgm:prSet>
      <dgm:spPr/>
    </dgm:pt>
    <dgm:pt modelId="{5C7C4995-E5C1-4382-93C6-7EC478B395AD}" type="pres">
      <dgm:prSet presAssocID="{2C3E4D5D-33B9-450E-97E4-2909CB6B1FD0}" presName="sibTrans" presStyleCnt="0"/>
      <dgm:spPr/>
    </dgm:pt>
    <dgm:pt modelId="{C49FA599-50D7-4983-BD5B-1F1B2436217B}" type="pres">
      <dgm:prSet presAssocID="{99C5FF08-911C-4D6E-A73C-08EE34F46300}" presName="node" presStyleLbl="node1" presStyleIdx="5" presStyleCnt="12" custScaleX="330415" custScaleY="105247" custLinFactNeighborX="-3507">
        <dgm:presLayoutVars>
          <dgm:bulletEnabled val="1"/>
        </dgm:presLayoutVars>
      </dgm:prSet>
      <dgm:spPr/>
    </dgm:pt>
    <dgm:pt modelId="{1EE645B5-63B2-40F4-BF11-DEA281E7314C}" type="pres">
      <dgm:prSet presAssocID="{61D33E61-A862-40EB-9685-D0F473EFB2B1}" presName="sibTrans" presStyleCnt="0"/>
      <dgm:spPr/>
    </dgm:pt>
    <dgm:pt modelId="{6E6BD49D-D799-4BBD-9EA8-D388750F25DB}" type="pres">
      <dgm:prSet presAssocID="{E9DBC302-8C01-48C9-949F-023DE7264602}" presName="node" presStyleLbl="node1" presStyleIdx="6" presStyleCnt="12" custScaleX="330415" custScaleY="105247" custLinFactNeighborX="-3507">
        <dgm:presLayoutVars>
          <dgm:bulletEnabled val="1"/>
        </dgm:presLayoutVars>
      </dgm:prSet>
      <dgm:spPr/>
    </dgm:pt>
    <dgm:pt modelId="{E966BA64-2E2D-406D-97D8-8BA539AE7E57}" type="pres">
      <dgm:prSet presAssocID="{A092CB69-0288-473D-BEE4-2F37C4522B85}" presName="sibTrans" presStyleCnt="0"/>
      <dgm:spPr/>
    </dgm:pt>
    <dgm:pt modelId="{0932FB2C-1B50-4177-8DCF-3C4F3F40F981}" type="pres">
      <dgm:prSet presAssocID="{EF09B29E-5022-4953-BEB7-F76BA3A2CB67}" presName="node" presStyleLbl="node1" presStyleIdx="7" presStyleCnt="12" custScaleX="330415" custScaleY="105247" custLinFactNeighborX="-3507">
        <dgm:presLayoutVars>
          <dgm:bulletEnabled val="1"/>
        </dgm:presLayoutVars>
      </dgm:prSet>
      <dgm:spPr/>
    </dgm:pt>
    <dgm:pt modelId="{2A40DE2E-81A2-49E4-BC86-F0CB2809E4EF}" type="pres">
      <dgm:prSet presAssocID="{30E32987-A980-4738-8C93-5E5E1449B00F}" presName="sibTrans" presStyleCnt="0"/>
      <dgm:spPr/>
    </dgm:pt>
    <dgm:pt modelId="{1F69E378-1E93-42B6-B042-8CF5F007B8E4}" type="pres">
      <dgm:prSet presAssocID="{5835C3F6-4AA5-4C38-9873-08254A30EA69}" presName="node" presStyleLbl="node1" presStyleIdx="8" presStyleCnt="12" custScaleX="330415" custScaleY="105247" custLinFactNeighborX="-3507">
        <dgm:presLayoutVars>
          <dgm:bulletEnabled val="1"/>
        </dgm:presLayoutVars>
      </dgm:prSet>
      <dgm:spPr/>
    </dgm:pt>
    <dgm:pt modelId="{FD318EA6-0523-4B24-8E89-87CA4E7E3E9D}" type="pres">
      <dgm:prSet presAssocID="{DFF33170-0E26-40EA-AEFB-AA2355E727CC}" presName="sibTrans" presStyleCnt="0"/>
      <dgm:spPr/>
    </dgm:pt>
    <dgm:pt modelId="{8F626520-3D16-412A-B6A1-BE3926D51F76}" type="pres">
      <dgm:prSet presAssocID="{DD69B5EF-6138-4ED4-8584-0B91B5AF1749}" presName="node" presStyleLbl="node1" presStyleIdx="9" presStyleCnt="12" custScaleX="330415" custScaleY="105247" custLinFactNeighborX="-3507">
        <dgm:presLayoutVars>
          <dgm:bulletEnabled val="1"/>
        </dgm:presLayoutVars>
      </dgm:prSet>
      <dgm:spPr/>
    </dgm:pt>
    <dgm:pt modelId="{F1E6F9DF-056F-4506-AA37-9BC3DD644DB4}" type="pres">
      <dgm:prSet presAssocID="{2F758020-944F-4596-9FA3-F0D32B200A0E}" presName="sibTrans" presStyleCnt="0"/>
      <dgm:spPr/>
    </dgm:pt>
    <dgm:pt modelId="{855917F1-FFD3-4C51-A492-8E8D6581DFE1}" type="pres">
      <dgm:prSet presAssocID="{319D91CB-483E-47B6-8F4B-3AFD0F84D0CE}" presName="node" presStyleLbl="node1" presStyleIdx="10" presStyleCnt="12" custScaleX="330415" custScaleY="105247" custLinFactNeighborX="-3507">
        <dgm:presLayoutVars>
          <dgm:bulletEnabled val="1"/>
        </dgm:presLayoutVars>
      </dgm:prSet>
      <dgm:spPr/>
    </dgm:pt>
    <dgm:pt modelId="{68BE9837-5712-428B-A700-9D56E43043DF}" type="pres">
      <dgm:prSet presAssocID="{3E55D2E0-8E4E-44C1-99BC-AEC69BC667E2}" presName="sibTrans" presStyleCnt="0"/>
      <dgm:spPr/>
    </dgm:pt>
    <dgm:pt modelId="{E28299C1-60C6-4CBC-B060-7F1E3383ADFD}" type="pres">
      <dgm:prSet presAssocID="{593BD13D-6E5E-4128-B603-3A31440562DA}" presName="node" presStyleLbl="node1" presStyleIdx="11" presStyleCnt="12" custScaleX="330415" custScaleY="105247" custLinFactNeighborX="-3507">
        <dgm:presLayoutVars>
          <dgm:bulletEnabled val="1"/>
        </dgm:presLayoutVars>
      </dgm:prSet>
      <dgm:spPr/>
    </dgm:pt>
  </dgm:ptLst>
  <dgm:cxnLst>
    <dgm:cxn modelId="{6D755F14-C2A0-458D-919F-747A169EF51A}" type="presOf" srcId="{AA924B4A-78D6-4F15-BDD2-986398137DBC}" destId="{6DEA9D61-9EF2-4359-95D6-C52070FEB852}" srcOrd="0" destOrd="0" presId="urn:microsoft.com/office/officeart/2005/8/layout/default"/>
    <dgm:cxn modelId="{2269881D-EC51-4D58-AD64-76D2EDB4E51E}" type="presOf" srcId="{593BD13D-6E5E-4128-B603-3A31440562DA}" destId="{E28299C1-60C6-4CBC-B060-7F1E3383ADFD}" srcOrd="0" destOrd="0" presId="urn:microsoft.com/office/officeart/2005/8/layout/default"/>
    <dgm:cxn modelId="{0F04F922-A113-4650-9123-21A699BE6088}" type="presOf" srcId="{6B75FA1D-964E-4402-9F11-CDA0BE9C17DE}" destId="{99DF3BD2-8DDD-4CF9-AA14-61FDF6F0FF38}" srcOrd="0" destOrd="0" presId="urn:microsoft.com/office/officeart/2005/8/layout/default"/>
    <dgm:cxn modelId="{D42D4E23-3BEA-4477-8AF1-E059F88050BF}" srcId="{AA924B4A-78D6-4F15-BDD2-986398137DBC}" destId="{DD69B5EF-6138-4ED4-8584-0B91B5AF1749}" srcOrd="9" destOrd="0" parTransId="{3589BE12-7FF1-429E-892A-1E5B619DBBC2}" sibTransId="{2F758020-944F-4596-9FA3-F0D32B200A0E}"/>
    <dgm:cxn modelId="{D72AA623-BEFD-445A-806E-4FBE95633ED7}" srcId="{AA924B4A-78D6-4F15-BDD2-986398137DBC}" destId="{319D91CB-483E-47B6-8F4B-3AFD0F84D0CE}" srcOrd="10" destOrd="0" parTransId="{3311FDF1-75D2-45CD-9578-3736D6027F50}" sibTransId="{3E55D2E0-8E4E-44C1-99BC-AEC69BC667E2}"/>
    <dgm:cxn modelId="{C3148A35-DBDB-4B2D-B93D-45CBA07FE569}" srcId="{AA924B4A-78D6-4F15-BDD2-986398137DBC}" destId="{44326B1A-64B3-4E31-B03E-CDBDFEF9AEF1}" srcOrd="4" destOrd="0" parTransId="{0272BF91-6644-4354-BFF0-08F12DCC5598}" sibTransId="{2C3E4D5D-33B9-450E-97E4-2909CB6B1FD0}"/>
    <dgm:cxn modelId="{2ECBED38-A106-45A9-A749-7D3F27BB2515}" srcId="{AA924B4A-78D6-4F15-BDD2-986398137DBC}" destId="{593BD13D-6E5E-4128-B603-3A31440562DA}" srcOrd="11" destOrd="0" parTransId="{0F471D5C-4568-40BC-BC05-6C3E0AEA0E7E}" sibTransId="{E5E2FDE0-E591-43AF-9887-7E5DFBB9AFA9}"/>
    <dgm:cxn modelId="{66336439-6937-4AEE-A6CD-A3A0868042BD}" type="presOf" srcId="{319D91CB-483E-47B6-8F4B-3AFD0F84D0CE}" destId="{855917F1-FFD3-4C51-A492-8E8D6581DFE1}" srcOrd="0" destOrd="0" presId="urn:microsoft.com/office/officeart/2005/8/layout/default"/>
    <dgm:cxn modelId="{72D1D03E-FBE6-4C81-AF35-938F1FF16861}" srcId="{AA924B4A-78D6-4F15-BDD2-986398137DBC}" destId="{0F95540B-AA9A-4B4D-8579-F2BCEAF6C007}" srcOrd="0" destOrd="0" parTransId="{1A87B1DC-FA43-4835-9DDD-56FC910ADD68}" sibTransId="{AA677B9B-A299-4825-A951-2A8ED2259E30}"/>
    <dgm:cxn modelId="{B134A85D-686E-47D0-9853-5C10F4E0C912}" type="presOf" srcId="{44326B1A-64B3-4E31-B03E-CDBDFEF9AEF1}" destId="{FDCED064-7473-4520-BE56-FF0844BA8938}" srcOrd="0" destOrd="0" presId="urn:microsoft.com/office/officeart/2005/8/layout/default"/>
    <dgm:cxn modelId="{C4EC776F-3438-4A19-8742-B6B17FD7C8A1}" type="presOf" srcId="{0F95540B-AA9A-4B4D-8579-F2BCEAF6C007}" destId="{DD2CB407-F697-45DF-9EF3-455DD9436D8E}" srcOrd="0" destOrd="0" presId="urn:microsoft.com/office/officeart/2005/8/layout/default"/>
    <dgm:cxn modelId="{032CCF71-F752-4DFA-B866-AF7447362A35}" srcId="{AA924B4A-78D6-4F15-BDD2-986398137DBC}" destId="{EF05F151-CECD-4DF2-B495-AE66110D7CA7}" srcOrd="2" destOrd="0" parTransId="{913FB66C-1B9F-49CA-85D7-BC0C2B52C216}" sibTransId="{E005E3E5-9FFC-4AED-8044-1E8FF8E55CC6}"/>
    <dgm:cxn modelId="{3C74D171-9A81-4928-B6FE-3692C62E6D0B}" type="presOf" srcId="{99C5FF08-911C-4D6E-A73C-08EE34F46300}" destId="{C49FA599-50D7-4983-BD5B-1F1B2436217B}" srcOrd="0" destOrd="0" presId="urn:microsoft.com/office/officeart/2005/8/layout/default"/>
    <dgm:cxn modelId="{A13E2E52-ADAD-4630-8C82-C06EE97A469A}" type="presOf" srcId="{088565C7-8411-466B-9FE7-8D452ECAC078}" destId="{B96930EB-9F0C-4616-B7D3-9A9E689B4D1A}" srcOrd="0" destOrd="0" presId="urn:microsoft.com/office/officeart/2005/8/layout/default"/>
    <dgm:cxn modelId="{41569F72-C259-4FC7-9F13-681FDF951C2C}" type="presOf" srcId="{EF05F151-CECD-4DF2-B495-AE66110D7CA7}" destId="{7996F124-7723-40EB-90E2-F7D477D85806}" srcOrd="0" destOrd="0" presId="urn:microsoft.com/office/officeart/2005/8/layout/default"/>
    <dgm:cxn modelId="{8487D785-BB42-4FF3-AEEE-DF33A8F901E6}" srcId="{AA924B4A-78D6-4F15-BDD2-986398137DBC}" destId="{99C5FF08-911C-4D6E-A73C-08EE34F46300}" srcOrd="5" destOrd="0" parTransId="{85ADFDB2-17DE-4F5C-BEE3-77BE206F4380}" sibTransId="{61D33E61-A862-40EB-9685-D0F473EFB2B1}"/>
    <dgm:cxn modelId="{3B620388-003D-422B-ADE1-E296D46E5EFE}" type="presOf" srcId="{EF09B29E-5022-4953-BEB7-F76BA3A2CB67}" destId="{0932FB2C-1B50-4177-8DCF-3C4F3F40F981}" srcOrd="0" destOrd="0" presId="urn:microsoft.com/office/officeart/2005/8/layout/default"/>
    <dgm:cxn modelId="{47E17D8A-E550-4739-8717-4D8D93F3D481}" srcId="{AA924B4A-78D6-4F15-BDD2-986398137DBC}" destId="{6B75FA1D-964E-4402-9F11-CDA0BE9C17DE}" srcOrd="1" destOrd="0" parTransId="{6CDAD2E9-94D5-463F-B67A-4D924A1EC4BB}" sibTransId="{AE0D3DFE-DB4A-44F9-A45A-6D78FCC6E5D4}"/>
    <dgm:cxn modelId="{E1C8568D-FF1B-4A88-B98D-1813C5ABBBE8}" srcId="{AA924B4A-78D6-4F15-BDD2-986398137DBC}" destId="{E9DBC302-8C01-48C9-949F-023DE7264602}" srcOrd="6" destOrd="0" parTransId="{BF124570-B4FF-41F5-8764-601D735458E5}" sibTransId="{A092CB69-0288-473D-BEE4-2F37C4522B85}"/>
    <dgm:cxn modelId="{FEBA9299-A55D-4963-AB84-089A34D2B6D9}" type="presOf" srcId="{E9DBC302-8C01-48C9-949F-023DE7264602}" destId="{6E6BD49D-D799-4BBD-9EA8-D388750F25DB}" srcOrd="0" destOrd="0" presId="urn:microsoft.com/office/officeart/2005/8/layout/default"/>
    <dgm:cxn modelId="{E23E86E6-C852-4CAF-95C8-D3F75ABA0BBC}" srcId="{AA924B4A-78D6-4F15-BDD2-986398137DBC}" destId="{5835C3F6-4AA5-4C38-9873-08254A30EA69}" srcOrd="8" destOrd="0" parTransId="{CD1CF131-8871-43FC-85F2-14836E6062DA}" sibTransId="{DFF33170-0E26-40EA-AEFB-AA2355E727CC}"/>
    <dgm:cxn modelId="{18B168EB-8913-4755-8671-A7E205DE5589}" type="presOf" srcId="{5835C3F6-4AA5-4C38-9873-08254A30EA69}" destId="{1F69E378-1E93-42B6-B042-8CF5F007B8E4}" srcOrd="0" destOrd="0" presId="urn:microsoft.com/office/officeart/2005/8/layout/default"/>
    <dgm:cxn modelId="{507C9CF6-4030-4A83-965D-57DB206B4AAF}" srcId="{AA924B4A-78D6-4F15-BDD2-986398137DBC}" destId="{088565C7-8411-466B-9FE7-8D452ECAC078}" srcOrd="3" destOrd="0" parTransId="{2674BD02-F282-4370-A1EB-A1E29D8B2E48}" sibTransId="{D031905E-6C1B-46F9-8B07-7A719A2197B4}"/>
    <dgm:cxn modelId="{DC1859F7-9A17-4B49-A284-DC00EE88B0F4}" srcId="{AA924B4A-78D6-4F15-BDD2-986398137DBC}" destId="{EF09B29E-5022-4953-BEB7-F76BA3A2CB67}" srcOrd="7" destOrd="0" parTransId="{3298A8FA-D6A6-4D62-9333-355280305F99}" sibTransId="{30E32987-A980-4738-8C93-5E5E1449B00F}"/>
    <dgm:cxn modelId="{715853FC-457F-46EC-90E8-5A6E88FBD85F}" type="presOf" srcId="{DD69B5EF-6138-4ED4-8584-0B91B5AF1749}" destId="{8F626520-3D16-412A-B6A1-BE3926D51F76}" srcOrd="0" destOrd="0" presId="urn:microsoft.com/office/officeart/2005/8/layout/default"/>
    <dgm:cxn modelId="{FD94E185-A1F5-42A3-86E5-7740DE50727E}" type="presParOf" srcId="{6DEA9D61-9EF2-4359-95D6-C52070FEB852}" destId="{DD2CB407-F697-45DF-9EF3-455DD9436D8E}" srcOrd="0" destOrd="0" presId="urn:microsoft.com/office/officeart/2005/8/layout/default"/>
    <dgm:cxn modelId="{C5816E7C-D657-4019-B6B7-047520DFF58F}" type="presParOf" srcId="{6DEA9D61-9EF2-4359-95D6-C52070FEB852}" destId="{F76C91E1-A7E4-4FDC-8CBB-552A4BC0FD5F}" srcOrd="1" destOrd="0" presId="urn:microsoft.com/office/officeart/2005/8/layout/default"/>
    <dgm:cxn modelId="{EA6E1303-F22E-4588-AA0D-8862AD059CBD}" type="presParOf" srcId="{6DEA9D61-9EF2-4359-95D6-C52070FEB852}" destId="{99DF3BD2-8DDD-4CF9-AA14-61FDF6F0FF38}" srcOrd="2" destOrd="0" presId="urn:microsoft.com/office/officeart/2005/8/layout/default"/>
    <dgm:cxn modelId="{AC822602-0DF1-46E2-AB43-C5E95FF97E75}" type="presParOf" srcId="{6DEA9D61-9EF2-4359-95D6-C52070FEB852}" destId="{93A10BDB-A9F3-4571-867F-957170984C1B}" srcOrd="3" destOrd="0" presId="urn:microsoft.com/office/officeart/2005/8/layout/default"/>
    <dgm:cxn modelId="{D7088A4C-F241-41AF-A5AE-EDCEBF0D6E80}" type="presParOf" srcId="{6DEA9D61-9EF2-4359-95D6-C52070FEB852}" destId="{7996F124-7723-40EB-90E2-F7D477D85806}" srcOrd="4" destOrd="0" presId="urn:microsoft.com/office/officeart/2005/8/layout/default"/>
    <dgm:cxn modelId="{CFB149E0-BF1B-4710-988C-C08DAD6FBEA5}" type="presParOf" srcId="{6DEA9D61-9EF2-4359-95D6-C52070FEB852}" destId="{9F366C24-86ED-4E8B-956B-59187821780F}" srcOrd="5" destOrd="0" presId="urn:microsoft.com/office/officeart/2005/8/layout/default"/>
    <dgm:cxn modelId="{0CA4BDE9-1782-47F1-883C-741AED1EB49D}" type="presParOf" srcId="{6DEA9D61-9EF2-4359-95D6-C52070FEB852}" destId="{B96930EB-9F0C-4616-B7D3-9A9E689B4D1A}" srcOrd="6" destOrd="0" presId="urn:microsoft.com/office/officeart/2005/8/layout/default"/>
    <dgm:cxn modelId="{1A7E2690-A4AE-4610-8065-A5C748B61024}" type="presParOf" srcId="{6DEA9D61-9EF2-4359-95D6-C52070FEB852}" destId="{622B576E-6111-441F-A206-2C0EAA15E6CC}" srcOrd="7" destOrd="0" presId="urn:microsoft.com/office/officeart/2005/8/layout/default"/>
    <dgm:cxn modelId="{4500CCD2-E095-4E16-A0B4-A9F20E7CEF07}" type="presParOf" srcId="{6DEA9D61-9EF2-4359-95D6-C52070FEB852}" destId="{FDCED064-7473-4520-BE56-FF0844BA8938}" srcOrd="8" destOrd="0" presId="urn:microsoft.com/office/officeart/2005/8/layout/default"/>
    <dgm:cxn modelId="{D545D1AC-AA3A-4BD9-9F95-DE3DABC291D9}" type="presParOf" srcId="{6DEA9D61-9EF2-4359-95D6-C52070FEB852}" destId="{5C7C4995-E5C1-4382-93C6-7EC478B395AD}" srcOrd="9" destOrd="0" presId="urn:microsoft.com/office/officeart/2005/8/layout/default"/>
    <dgm:cxn modelId="{25CB2DE7-D062-48D7-B92B-09FE77D636AD}" type="presParOf" srcId="{6DEA9D61-9EF2-4359-95D6-C52070FEB852}" destId="{C49FA599-50D7-4983-BD5B-1F1B2436217B}" srcOrd="10" destOrd="0" presId="urn:microsoft.com/office/officeart/2005/8/layout/default"/>
    <dgm:cxn modelId="{0EBA75F6-7AD9-49D4-9FC6-57607278EE38}" type="presParOf" srcId="{6DEA9D61-9EF2-4359-95D6-C52070FEB852}" destId="{1EE645B5-63B2-40F4-BF11-DEA281E7314C}" srcOrd="11" destOrd="0" presId="urn:microsoft.com/office/officeart/2005/8/layout/default"/>
    <dgm:cxn modelId="{F88D9AF2-E1A6-47B6-9510-C8D399895C2E}" type="presParOf" srcId="{6DEA9D61-9EF2-4359-95D6-C52070FEB852}" destId="{6E6BD49D-D799-4BBD-9EA8-D388750F25DB}" srcOrd="12" destOrd="0" presId="urn:microsoft.com/office/officeart/2005/8/layout/default"/>
    <dgm:cxn modelId="{E8FEB57F-5C65-42DD-AB96-99BDFCDC73CD}" type="presParOf" srcId="{6DEA9D61-9EF2-4359-95D6-C52070FEB852}" destId="{E966BA64-2E2D-406D-97D8-8BA539AE7E57}" srcOrd="13" destOrd="0" presId="urn:microsoft.com/office/officeart/2005/8/layout/default"/>
    <dgm:cxn modelId="{6A7B3061-1048-490F-877B-1BF3D05B8FB3}" type="presParOf" srcId="{6DEA9D61-9EF2-4359-95D6-C52070FEB852}" destId="{0932FB2C-1B50-4177-8DCF-3C4F3F40F981}" srcOrd="14" destOrd="0" presId="urn:microsoft.com/office/officeart/2005/8/layout/default"/>
    <dgm:cxn modelId="{E6813172-F077-47AA-8BDE-D11D84609B9F}" type="presParOf" srcId="{6DEA9D61-9EF2-4359-95D6-C52070FEB852}" destId="{2A40DE2E-81A2-49E4-BC86-F0CB2809E4EF}" srcOrd="15" destOrd="0" presId="urn:microsoft.com/office/officeart/2005/8/layout/default"/>
    <dgm:cxn modelId="{33610C34-0B9C-4397-9ABD-B92966B71A19}" type="presParOf" srcId="{6DEA9D61-9EF2-4359-95D6-C52070FEB852}" destId="{1F69E378-1E93-42B6-B042-8CF5F007B8E4}" srcOrd="16" destOrd="0" presId="urn:microsoft.com/office/officeart/2005/8/layout/default"/>
    <dgm:cxn modelId="{F0E97796-95F6-4363-BB3E-A4C035EE661A}" type="presParOf" srcId="{6DEA9D61-9EF2-4359-95D6-C52070FEB852}" destId="{FD318EA6-0523-4B24-8E89-87CA4E7E3E9D}" srcOrd="17" destOrd="0" presId="urn:microsoft.com/office/officeart/2005/8/layout/default"/>
    <dgm:cxn modelId="{9C394B14-747C-4844-B391-B6197A647E34}" type="presParOf" srcId="{6DEA9D61-9EF2-4359-95D6-C52070FEB852}" destId="{8F626520-3D16-412A-B6A1-BE3926D51F76}" srcOrd="18" destOrd="0" presId="urn:microsoft.com/office/officeart/2005/8/layout/default"/>
    <dgm:cxn modelId="{8BBFD36F-D48D-4239-A7AA-72A90C80C21A}" type="presParOf" srcId="{6DEA9D61-9EF2-4359-95D6-C52070FEB852}" destId="{F1E6F9DF-056F-4506-AA37-9BC3DD644DB4}" srcOrd="19" destOrd="0" presId="urn:microsoft.com/office/officeart/2005/8/layout/default"/>
    <dgm:cxn modelId="{873304FB-E0DD-4BD5-B977-E531953F097A}" type="presParOf" srcId="{6DEA9D61-9EF2-4359-95D6-C52070FEB852}" destId="{855917F1-FFD3-4C51-A492-8E8D6581DFE1}" srcOrd="20" destOrd="0" presId="urn:microsoft.com/office/officeart/2005/8/layout/default"/>
    <dgm:cxn modelId="{21AECCB1-E2CD-4E86-816D-E5A2D4C8130D}" type="presParOf" srcId="{6DEA9D61-9EF2-4359-95D6-C52070FEB852}" destId="{68BE9837-5712-428B-A700-9D56E43043DF}" srcOrd="21" destOrd="0" presId="urn:microsoft.com/office/officeart/2005/8/layout/default"/>
    <dgm:cxn modelId="{FF72BC82-475C-47C2-B94F-26165567A186}" type="presParOf" srcId="{6DEA9D61-9EF2-4359-95D6-C52070FEB852}" destId="{E28299C1-60C6-4CBC-B060-7F1E3383ADFD}" srcOrd="2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441DE5-6C04-4904-92C5-210F977394A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6A69B53B-B93B-4D4B-8CE3-22AE4048B316}">
      <dgm:prSet phldrT="[Text]" custT="1"/>
      <dgm:spPr>
        <a:noFill/>
        <a:ln>
          <a:solidFill>
            <a:srgbClr val="203864"/>
          </a:solidFill>
        </a:ln>
      </dgm:spPr>
      <dgm:t>
        <a:bodyPr/>
        <a:lstStyle/>
        <a:p>
          <a:r>
            <a:rPr lang="en-GB" sz="1400" b="1" dirty="0">
              <a:solidFill>
                <a:srgbClr val="203864"/>
              </a:solidFill>
            </a:rPr>
            <a:t>Quality of care</a:t>
          </a:r>
        </a:p>
        <a:p>
          <a:r>
            <a:rPr lang="en-GB" sz="1100" dirty="0">
              <a:solidFill>
                <a:schemeClr val="tx1"/>
              </a:solidFill>
            </a:rPr>
            <a:t>Those who had an appointment or used a service received high quality, professional and responsive care. A minority were reluctant to access services due to transmission concerns. Infection prevention/control precautions were not always clearly identified.</a:t>
          </a:r>
        </a:p>
      </dgm:t>
    </dgm:pt>
    <dgm:pt modelId="{44214101-0665-4895-9730-26E66A7404CE}" type="parTrans" cxnId="{E2291ED8-48D1-4E82-A32B-9951E2BC7B3A}">
      <dgm:prSet/>
      <dgm:spPr/>
      <dgm:t>
        <a:bodyPr/>
        <a:lstStyle/>
        <a:p>
          <a:endParaRPr lang="en-GB" sz="1800"/>
        </a:p>
      </dgm:t>
    </dgm:pt>
    <dgm:pt modelId="{2EC9011A-08A1-43BB-8E3C-7B6595829888}" type="sibTrans" cxnId="{E2291ED8-48D1-4E82-A32B-9951E2BC7B3A}">
      <dgm:prSet/>
      <dgm:spPr/>
      <dgm:t>
        <a:bodyPr/>
        <a:lstStyle/>
        <a:p>
          <a:endParaRPr lang="en-GB" sz="1800"/>
        </a:p>
      </dgm:t>
    </dgm:pt>
    <dgm:pt modelId="{21CE7663-57EC-4B6D-AED0-6612774CC7AE}">
      <dgm:prSet phldrT="[Text]" custT="1"/>
      <dgm:spPr>
        <a:noFill/>
        <a:ln>
          <a:solidFill>
            <a:srgbClr val="203864"/>
          </a:solidFill>
        </a:ln>
      </dgm:spPr>
      <dgm:t>
        <a:bodyPr/>
        <a:lstStyle/>
        <a:p>
          <a:pPr marL="0" lvl="0" indent="0" algn="ctr" defTabSz="622300">
            <a:lnSpc>
              <a:spcPct val="90000"/>
            </a:lnSpc>
            <a:spcBef>
              <a:spcPct val="0"/>
            </a:spcBef>
            <a:spcAft>
              <a:spcPct val="35000"/>
            </a:spcAft>
            <a:buNone/>
          </a:pPr>
          <a:r>
            <a:rPr lang="en-GB" sz="1400" b="1" kern="1200" dirty="0">
              <a:solidFill>
                <a:srgbClr val="203864"/>
              </a:solidFill>
              <a:latin typeface="Calibri" panose="020F0502020204030204"/>
              <a:ea typeface="+mn-ea"/>
              <a:cs typeface="+mn-cs"/>
            </a:rPr>
            <a:t>Communications</a:t>
          </a:r>
        </a:p>
        <a:p>
          <a:pPr marL="0" lvl="0" algn="ctr" defTabSz="488950">
            <a:lnSpc>
              <a:spcPct val="90000"/>
            </a:lnSpc>
            <a:spcBef>
              <a:spcPct val="0"/>
            </a:spcBef>
            <a:spcAft>
              <a:spcPct val="35000"/>
            </a:spcAft>
            <a:buNone/>
          </a:pPr>
          <a:r>
            <a:rPr lang="en-GB" sz="1100" kern="1200" dirty="0">
              <a:solidFill>
                <a:schemeClr val="tx1"/>
              </a:solidFill>
            </a:rPr>
            <a:t>Public information did not always reflect service changes causing more anxiety. Mixed messages were given on service availability and access. Some information lacked detail. Some GP/Dental websites/out-of-hours messages were out of date or lacked detail.</a:t>
          </a:r>
        </a:p>
      </dgm:t>
    </dgm:pt>
    <dgm:pt modelId="{E183672B-985F-4E4E-8396-063147F17E0E}" type="parTrans" cxnId="{8CCD3BBA-5E52-4C1B-8D6A-0B9BC340E312}">
      <dgm:prSet/>
      <dgm:spPr/>
      <dgm:t>
        <a:bodyPr/>
        <a:lstStyle/>
        <a:p>
          <a:endParaRPr lang="en-GB" sz="1800"/>
        </a:p>
      </dgm:t>
    </dgm:pt>
    <dgm:pt modelId="{251710B8-3D5D-4870-A3A6-3D95B3F883B1}" type="sibTrans" cxnId="{8CCD3BBA-5E52-4C1B-8D6A-0B9BC340E312}">
      <dgm:prSet/>
      <dgm:spPr/>
      <dgm:t>
        <a:bodyPr/>
        <a:lstStyle/>
        <a:p>
          <a:endParaRPr lang="en-GB" sz="1800"/>
        </a:p>
      </dgm:t>
    </dgm:pt>
    <dgm:pt modelId="{A9234621-45D5-487E-8C6C-C89DD737226C}">
      <dgm:prSet phldrT="[Text]" custT="1"/>
      <dgm:spPr>
        <a:noFill/>
        <a:ln>
          <a:solidFill>
            <a:srgbClr val="203864"/>
          </a:solidFill>
        </a:ln>
      </dgm:spPr>
      <dgm:t>
        <a:bodyPr/>
        <a:lstStyle/>
        <a:p>
          <a:pPr marL="0" lvl="0" indent="0" algn="ctr" defTabSz="622300">
            <a:lnSpc>
              <a:spcPct val="90000"/>
            </a:lnSpc>
            <a:spcBef>
              <a:spcPct val="0"/>
            </a:spcBef>
            <a:spcAft>
              <a:spcPct val="35000"/>
            </a:spcAft>
            <a:buNone/>
          </a:pPr>
          <a:r>
            <a:rPr lang="en-GB" sz="1400" b="1" kern="1200" dirty="0">
              <a:solidFill>
                <a:srgbClr val="203864"/>
              </a:solidFill>
              <a:latin typeface="Calibri" panose="020F0502020204030204"/>
              <a:ea typeface="+mn-ea"/>
              <a:cs typeface="+mn-cs"/>
            </a:rPr>
            <a:t>Emotional / mental wellbeing</a:t>
          </a:r>
        </a:p>
        <a:p>
          <a:pPr marL="0" lvl="0" algn="ctr" defTabSz="488950">
            <a:lnSpc>
              <a:spcPct val="90000"/>
            </a:lnSpc>
            <a:spcBef>
              <a:spcPct val="0"/>
            </a:spcBef>
            <a:spcAft>
              <a:spcPct val="35000"/>
            </a:spcAft>
            <a:buNone/>
          </a:pPr>
          <a:r>
            <a:rPr lang="en-GB" sz="1100" kern="1200" dirty="0">
              <a:solidFill>
                <a:schemeClr val="tx1"/>
              </a:solidFill>
            </a:rPr>
            <a:t>Issues included raised anxiety for patients awaiting appointments, results or further treatment, or seeking to access services. Keeping a positive work/home life balance is challenging, as well as changes to young people’s routines</a:t>
          </a:r>
        </a:p>
      </dgm:t>
    </dgm:pt>
    <dgm:pt modelId="{7BC89A27-8430-41D9-9F21-0CF1F6DADE7E}" type="parTrans" cxnId="{231F5495-3D6D-46C1-80F4-E712E21B60EF}">
      <dgm:prSet/>
      <dgm:spPr/>
      <dgm:t>
        <a:bodyPr/>
        <a:lstStyle/>
        <a:p>
          <a:endParaRPr lang="en-GB" sz="1800"/>
        </a:p>
      </dgm:t>
    </dgm:pt>
    <dgm:pt modelId="{B4B009DB-0D04-469E-BD7F-67E625652D17}" type="sibTrans" cxnId="{231F5495-3D6D-46C1-80F4-E712E21B60EF}">
      <dgm:prSet/>
      <dgm:spPr/>
      <dgm:t>
        <a:bodyPr/>
        <a:lstStyle/>
        <a:p>
          <a:endParaRPr lang="en-GB" sz="1800"/>
        </a:p>
      </dgm:t>
    </dgm:pt>
    <dgm:pt modelId="{828174FF-7C8C-4501-A30F-E443411B3EF7}">
      <dgm:prSet phldrT="[Text]" custT="1"/>
      <dgm:spPr>
        <a:noFill/>
        <a:ln>
          <a:solidFill>
            <a:srgbClr val="203864"/>
          </a:solidFill>
        </a:ln>
      </dgm:spPr>
      <dgm:t>
        <a:bodyPr/>
        <a:lstStyle/>
        <a:p>
          <a:pPr marL="0" lvl="0" indent="0" algn="ctr" defTabSz="622300">
            <a:lnSpc>
              <a:spcPct val="90000"/>
            </a:lnSpc>
            <a:spcBef>
              <a:spcPct val="0"/>
            </a:spcBef>
            <a:spcAft>
              <a:spcPct val="35000"/>
            </a:spcAft>
            <a:buNone/>
          </a:pPr>
          <a:r>
            <a:rPr lang="en-GB" sz="1400" b="1" kern="1200" dirty="0">
              <a:solidFill>
                <a:srgbClr val="203864"/>
              </a:solidFill>
              <a:latin typeface="Calibri" panose="020F0502020204030204"/>
              <a:ea typeface="+mn-ea"/>
              <a:cs typeface="+mn-cs"/>
            </a:rPr>
            <a:t>Covid-19 vaccinations</a:t>
          </a:r>
        </a:p>
        <a:p>
          <a:pPr marL="0" lvl="0" algn="ctr" defTabSz="488950">
            <a:lnSpc>
              <a:spcPct val="90000"/>
            </a:lnSpc>
            <a:spcBef>
              <a:spcPct val="0"/>
            </a:spcBef>
            <a:spcAft>
              <a:spcPct val="35000"/>
            </a:spcAft>
            <a:buNone/>
          </a:pPr>
          <a:r>
            <a:rPr lang="en-GB" sz="1100" kern="1200" dirty="0">
              <a:solidFill>
                <a:schemeClr val="tx1"/>
              </a:solidFill>
            </a:rPr>
            <a:t>Queries on COVID-19 vaccines and the vaccination process mainly focused on how distribution would be prioritised and the likely timeframe for the rollout.       </a:t>
          </a:r>
        </a:p>
      </dgm:t>
    </dgm:pt>
    <dgm:pt modelId="{6BB23A52-3ACF-4432-B751-3E6495A699DC}" type="parTrans" cxnId="{364E3FFB-2F96-496B-B2CD-BEBF18FE0993}">
      <dgm:prSet/>
      <dgm:spPr/>
      <dgm:t>
        <a:bodyPr/>
        <a:lstStyle/>
        <a:p>
          <a:endParaRPr lang="en-GB" sz="1800"/>
        </a:p>
      </dgm:t>
    </dgm:pt>
    <dgm:pt modelId="{5717B421-E1BB-44C8-8830-9F7A27224BB0}" type="sibTrans" cxnId="{364E3FFB-2F96-496B-B2CD-BEBF18FE0993}">
      <dgm:prSet/>
      <dgm:spPr/>
      <dgm:t>
        <a:bodyPr/>
        <a:lstStyle/>
        <a:p>
          <a:endParaRPr lang="en-GB" sz="1800"/>
        </a:p>
      </dgm:t>
    </dgm:pt>
    <dgm:pt modelId="{45E4DB1B-DB29-4DDA-ABD4-0C44FFEBC41E}">
      <dgm:prSet phldrT="[Text]" custT="1"/>
      <dgm:spPr>
        <a:noFill/>
        <a:ln>
          <a:solidFill>
            <a:srgbClr val="203864"/>
          </a:solidFill>
        </a:ln>
      </dgm:spPr>
      <dgm:t>
        <a:bodyPr/>
        <a:lstStyle/>
        <a:p>
          <a:pPr marL="0" lvl="0" indent="0" algn="ctr" defTabSz="622300">
            <a:lnSpc>
              <a:spcPct val="90000"/>
            </a:lnSpc>
            <a:spcBef>
              <a:spcPct val="0"/>
            </a:spcBef>
            <a:spcAft>
              <a:spcPct val="35000"/>
            </a:spcAft>
            <a:buNone/>
          </a:pPr>
          <a:r>
            <a:rPr lang="en-GB" sz="1400" b="1" kern="1200" dirty="0">
              <a:solidFill>
                <a:srgbClr val="203864"/>
              </a:solidFill>
              <a:latin typeface="Calibri" panose="020F0502020204030204"/>
              <a:ea typeface="+mn-ea"/>
              <a:cs typeface="+mn-cs"/>
            </a:rPr>
            <a:t>GP Services</a:t>
          </a:r>
        </a:p>
        <a:p>
          <a:pPr marL="0" lvl="0" algn="ctr" defTabSz="488950">
            <a:lnSpc>
              <a:spcPct val="90000"/>
            </a:lnSpc>
            <a:spcBef>
              <a:spcPct val="0"/>
            </a:spcBef>
            <a:spcAft>
              <a:spcPct val="35000"/>
            </a:spcAft>
            <a:buNone/>
          </a:pPr>
          <a:r>
            <a:rPr lang="en-GB" sz="1100" kern="1200" dirty="0">
              <a:solidFill>
                <a:schemeClr val="tx1"/>
              </a:solidFill>
            </a:rPr>
            <a:t>Broadly positive experience once GP had been accessed. Many struggled to get timely access to GP appointments, with delays common. GP preference for phone and video appointments caused anxiety for people with Autism, learning difficulties, and lack of familiarity with the technology.</a:t>
          </a:r>
        </a:p>
      </dgm:t>
    </dgm:pt>
    <dgm:pt modelId="{5882A95D-F342-4A8D-B2A6-34203773A4C7}" type="parTrans" cxnId="{A2458CCF-DC36-4A36-B8ED-AEB3FA9ABE59}">
      <dgm:prSet/>
      <dgm:spPr/>
      <dgm:t>
        <a:bodyPr/>
        <a:lstStyle/>
        <a:p>
          <a:endParaRPr lang="en-GB" sz="1800"/>
        </a:p>
      </dgm:t>
    </dgm:pt>
    <dgm:pt modelId="{7C1E7D96-C1C7-4FBE-A529-707E55B5CA9E}" type="sibTrans" cxnId="{A2458CCF-DC36-4A36-B8ED-AEB3FA9ABE59}">
      <dgm:prSet/>
      <dgm:spPr/>
      <dgm:t>
        <a:bodyPr/>
        <a:lstStyle/>
        <a:p>
          <a:endParaRPr lang="en-GB" sz="1800"/>
        </a:p>
      </dgm:t>
    </dgm:pt>
    <dgm:pt modelId="{AFCF4B13-760A-4713-9887-613BEA54F9F4}">
      <dgm:prSet phldrT="[Text]" custT="1"/>
      <dgm:spPr>
        <a:noFill/>
        <a:ln>
          <a:solidFill>
            <a:srgbClr val="203864"/>
          </a:solidFill>
        </a:ln>
      </dgm:spPr>
      <dgm:t>
        <a:bodyPr/>
        <a:lstStyle/>
        <a:p>
          <a:pPr marL="0" lvl="0" indent="0" algn="ctr" defTabSz="622300">
            <a:lnSpc>
              <a:spcPct val="90000"/>
            </a:lnSpc>
            <a:spcBef>
              <a:spcPct val="0"/>
            </a:spcBef>
            <a:spcAft>
              <a:spcPct val="35000"/>
            </a:spcAft>
            <a:buNone/>
          </a:pPr>
          <a:r>
            <a:rPr lang="en-GB" sz="1400" b="1" kern="1200" dirty="0">
              <a:solidFill>
                <a:srgbClr val="203864"/>
              </a:solidFill>
              <a:latin typeface="Calibri" panose="020F0502020204030204"/>
              <a:ea typeface="+mn-ea"/>
              <a:cs typeface="+mn-cs"/>
            </a:rPr>
            <a:t>Dentistry</a:t>
          </a:r>
        </a:p>
        <a:p>
          <a:pPr marL="0" lvl="0" algn="ctr" defTabSz="488950">
            <a:lnSpc>
              <a:spcPct val="90000"/>
            </a:lnSpc>
            <a:spcBef>
              <a:spcPct val="0"/>
            </a:spcBef>
            <a:spcAft>
              <a:spcPct val="35000"/>
            </a:spcAft>
            <a:buNone/>
          </a:pPr>
          <a:r>
            <a:rPr lang="en-GB" sz="1100" kern="1200" dirty="0">
              <a:solidFill>
                <a:schemeClr val="tx1"/>
              </a:solidFill>
            </a:rPr>
            <a:t>Many found access to NHS dentistry challenging. Feedback indicated a lack of NHS dentists accepting new patients, long delays, removal from client lists without knowledge, extra charges to cover PPE, and perception of prioritising private patients.</a:t>
          </a:r>
        </a:p>
      </dgm:t>
    </dgm:pt>
    <dgm:pt modelId="{A44C6525-31A8-425E-9205-3A8C8F1101DF}" type="parTrans" cxnId="{7B241065-10AE-4471-91FB-CB9768C93CB4}">
      <dgm:prSet/>
      <dgm:spPr/>
      <dgm:t>
        <a:bodyPr/>
        <a:lstStyle/>
        <a:p>
          <a:endParaRPr lang="en-GB" sz="1800"/>
        </a:p>
      </dgm:t>
    </dgm:pt>
    <dgm:pt modelId="{96AA3B2B-F075-41FD-A943-0B9F083C68E8}" type="sibTrans" cxnId="{7B241065-10AE-4471-91FB-CB9768C93CB4}">
      <dgm:prSet/>
      <dgm:spPr/>
      <dgm:t>
        <a:bodyPr/>
        <a:lstStyle/>
        <a:p>
          <a:endParaRPr lang="en-GB" sz="1800"/>
        </a:p>
      </dgm:t>
    </dgm:pt>
    <dgm:pt modelId="{02D8EA17-8077-4B5D-8A68-57FCD0DF1539}">
      <dgm:prSet phldrT="[Text]" custT="1"/>
      <dgm:spPr>
        <a:noFill/>
        <a:ln>
          <a:solidFill>
            <a:srgbClr val="203864"/>
          </a:solidFill>
        </a:ln>
      </dgm:spPr>
      <dgm:t>
        <a:bodyPr/>
        <a:lstStyle/>
        <a:p>
          <a:pPr marL="0" lvl="0" indent="0" algn="ctr" defTabSz="622300">
            <a:lnSpc>
              <a:spcPct val="90000"/>
            </a:lnSpc>
            <a:spcBef>
              <a:spcPct val="0"/>
            </a:spcBef>
            <a:spcAft>
              <a:spcPct val="35000"/>
            </a:spcAft>
            <a:buNone/>
          </a:pPr>
          <a:r>
            <a:rPr lang="en-GB" sz="1400" b="1" kern="1200" dirty="0">
              <a:solidFill>
                <a:srgbClr val="203864"/>
              </a:solidFill>
              <a:latin typeface="Calibri" panose="020F0502020204030204"/>
              <a:ea typeface="+mn-ea"/>
              <a:cs typeface="+mn-cs"/>
            </a:rPr>
            <a:t>Hospital services</a:t>
          </a:r>
        </a:p>
        <a:p>
          <a:pPr marL="0" lvl="0" algn="ctr" defTabSz="488950">
            <a:lnSpc>
              <a:spcPct val="90000"/>
            </a:lnSpc>
            <a:spcBef>
              <a:spcPct val="0"/>
            </a:spcBef>
            <a:spcAft>
              <a:spcPct val="35000"/>
            </a:spcAft>
            <a:buNone/>
          </a:pPr>
          <a:r>
            <a:rPr lang="en-GB" sz="1100" kern="1200" dirty="0">
              <a:solidFill>
                <a:schemeClr val="tx1"/>
              </a:solidFill>
            </a:rPr>
            <a:t>Most feedback was on outpatient services, with the majority positive about their treatment. Issues identified included timely communication and follow-up which caused anxiety for some who were waiting for test results and appointments.</a:t>
          </a:r>
        </a:p>
      </dgm:t>
    </dgm:pt>
    <dgm:pt modelId="{9DFB2448-EEE7-460D-9B1B-08B2DF9DD8E0}" type="parTrans" cxnId="{0BECA423-D825-434E-A17D-3CCD1DA99E4D}">
      <dgm:prSet/>
      <dgm:spPr/>
      <dgm:t>
        <a:bodyPr/>
        <a:lstStyle/>
        <a:p>
          <a:endParaRPr lang="en-GB" sz="1800"/>
        </a:p>
      </dgm:t>
    </dgm:pt>
    <dgm:pt modelId="{AF53ACB9-A184-4434-9D61-B194E31FE82F}" type="sibTrans" cxnId="{0BECA423-D825-434E-A17D-3CCD1DA99E4D}">
      <dgm:prSet/>
      <dgm:spPr/>
      <dgm:t>
        <a:bodyPr/>
        <a:lstStyle/>
        <a:p>
          <a:endParaRPr lang="en-GB" sz="1800"/>
        </a:p>
      </dgm:t>
    </dgm:pt>
    <dgm:pt modelId="{AFECB2E3-DD90-4EC3-8769-18FEC8E0DEFD}">
      <dgm:prSet phldrT="[Text]" custT="1"/>
      <dgm:spPr>
        <a:noFill/>
        <a:ln>
          <a:solidFill>
            <a:srgbClr val="203864"/>
          </a:solidFill>
        </a:ln>
      </dgm:spPr>
      <dgm:t>
        <a:bodyPr/>
        <a:lstStyle/>
        <a:p>
          <a:pPr marL="0" lvl="0" indent="0" algn="ctr" defTabSz="622300">
            <a:lnSpc>
              <a:spcPct val="90000"/>
            </a:lnSpc>
            <a:spcBef>
              <a:spcPct val="0"/>
            </a:spcBef>
            <a:spcAft>
              <a:spcPct val="35000"/>
            </a:spcAft>
            <a:buNone/>
          </a:pPr>
          <a:r>
            <a:rPr lang="en-GB" sz="1400" b="1" kern="1200" dirty="0">
              <a:solidFill>
                <a:srgbClr val="203864"/>
              </a:solidFill>
              <a:latin typeface="Calibri" panose="020F0502020204030204"/>
              <a:ea typeface="+mn-ea"/>
              <a:cs typeface="+mn-cs"/>
            </a:rPr>
            <a:t>Community services</a:t>
          </a:r>
        </a:p>
        <a:p>
          <a:pPr marL="0" lvl="0" algn="ctr" defTabSz="488950">
            <a:lnSpc>
              <a:spcPct val="90000"/>
            </a:lnSpc>
            <a:spcBef>
              <a:spcPct val="0"/>
            </a:spcBef>
            <a:spcAft>
              <a:spcPct val="35000"/>
            </a:spcAft>
            <a:buNone/>
          </a:pPr>
          <a:r>
            <a:rPr lang="en-GB" sz="1100" kern="1200" dirty="0">
              <a:solidFill>
                <a:schemeClr val="tx1"/>
              </a:solidFill>
            </a:rPr>
            <a:t>Timely access to specialist support services, especially face-to-face contact for people with multiple or complex needs, were problematic in the lockdown. Demand for community support such as Food Banks continued to rise</a:t>
          </a:r>
        </a:p>
        <a:p>
          <a:pPr marL="0" lvl="0" algn="ctr" defTabSz="488950">
            <a:lnSpc>
              <a:spcPct val="90000"/>
            </a:lnSpc>
            <a:spcBef>
              <a:spcPct val="0"/>
            </a:spcBef>
            <a:spcAft>
              <a:spcPct val="35000"/>
            </a:spcAft>
            <a:buNone/>
          </a:pPr>
          <a:endParaRPr lang="en-GB" sz="1100" kern="1200" dirty="0">
            <a:solidFill>
              <a:schemeClr val="tx1"/>
            </a:solidFill>
          </a:endParaRPr>
        </a:p>
      </dgm:t>
    </dgm:pt>
    <dgm:pt modelId="{7BCDA53E-0C83-4507-A599-54B4900B0C3C}" type="parTrans" cxnId="{0AFB6EB6-39FE-424E-9DDB-58B64D30F736}">
      <dgm:prSet/>
      <dgm:spPr/>
      <dgm:t>
        <a:bodyPr/>
        <a:lstStyle/>
        <a:p>
          <a:endParaRPr lang="en-GB" sz="1800"/>
        </a:p>
      </dgm:t>
    </dgm:pt>
    <dgm:pt modelId="{CA6ED5FA-E8EE-4434-A8C4-2F0B9FD9AD00}" type="sibTrans" cxnId="{0AFB6EB6-39FE-424E-9DDB-58B64D30F736}">
      <dgm:prSet/>
      <dgm:spPr/>
      <dgm:t>
        <a:bodyPr/>
        <a:lstStyle/>
        <a:p>
          <a:endParaRPr lang="en-GB" sz="1800"/>
        </a:p>
      </dgm:t>
    </dgm:pt>
    <dgm:pt modelId="{3F974A42-6983-41AC-A5BF-20A8E991D346}">
      <dgm:prSet phldrT="[Text]" custT="1"/>
      <dgm:spPr>
        <a:noFill/>
        <a:ln>
          <a:solidFill>
            <a:srgbClr val="203864"/>
          </a:solidFill>
        </a:ln>
      </dgm:spPr>
      <dgm:t>
        <a:bodyPr/>
        <a:lstStyle/>
        <a:p>
          <a:pPr marL="0" lvl="0" indent="0" algn="ctr" defTabSz="622300">
            <a:lnSpc>
              <a:spcPct val="90000"/>
            </a:lnSpc>
            <a:spcBef>
              <a:spcPct val="0"/>
            </a:spcBef>
            <a:spcAft>
              <a:spcPct val="35000"/>
            </a:spcAft>
            <a:buNone/>
          </a:pPr>
          <a:r>
            <a:rPr lang="en-GB" sz="1400" b="1" kern="1200" dirty="0">
              <a:solidFill>
                <a:srgbClr val="203864"/>
              </a:solidFill>
              <a:latin typeface="Calibri" panose="020F0502020204030204"/>
              <a:ea typeface="+mn-ea"/>
              <a:cs typeface="+mn-cs"/>
            </a:rPr>
            <a:t>Care homes and carers</a:t>
          </a:r>
        </a:p>
        <a:p>
          <a:pPr marL="0" lvl="0" algn="ctr" defTabSz="488950">
            <a:lnSpc>
              <a:spcPct val="90000"/>
            </a:lnSpc>
            <a:spcBef>
              <a:spcPct val="0"/>
            </a:spcBef>
            <a:spcAft>
              <a:spcPct val="35000"/>
            </a:spcAft>
            <a:buNone/>
          </a:pPr>
          <a:r>
            <a:rPr lang="en-GB" sz="1100" kern="1200" dirty="0">
              <a:solidFill>
                <a:schemeClr val="tx1"/>
              </a:solidFill>
            </a:rPr>
            <a:t>Key themes for Care Homes centred on the impact of visiting restrictions on both residents and their loved ones. The availability and cost of PPE was raised, as were the mental and physical effects on care home staff and carers.      </a:t>
          </a:r>
        </a:p>
      </dgm:t>
    </dgm:pt>
    <dgm:pt modelId="{3B4E5EB9-8FB5-4811-B19C-9608F48DFF31}" type="parTrans" cxnId="{745AD35A-B126-415E-BC4E-C18A45687F2C}">
      <dgm:prSet/>
      <dgm:spPr/>
      <dgm:t>
        <a:bodyPr/>
        <a:lstStyle/>
        <a:p>
          <a:endParaRPr lang="en-GB" sz="1800"/>
        </a:p>
      </dgm:t>
    </dgm:pt>
    <dgm:pt modelId="{F6265F49-44C9-4CEE-BF83-14F7EBF9EA0F}" type="sibTrans" cxnId="{745AD35A-B126-415E-BC4E-C18A45687F2C}">
      <dgm:prSet/>
      <dgm:spPr/>
      <dgm:t>
        <a:bodyPr/>
        <a:lstStyle/>
        <a:p>
          <a:endParaRPr lang="en-GB" sz="1800"/>
        </a:p>
      </dgm:t>
    </dgm:pt>
    <dgm:pt modelId="{A7EE0EAA-00D5-4084-A1DE-58AD33A13DB2}" type="pres">
      <dgm:prSet presAssocID="{BA441DE5-6C04-4904-92C5-210F977394A2}" presName="diagram" presStyleCnt="0">
        <dgm:presLayoutVars>
          <dgm:dir/>
          <dgm:resizeHandles val="exact"/>
        </dgm:presLayoutVars>
      </dgm:prSet>
      <dgm:spPr/>
    </dgm:pt>
    <dgm:pt modelId="{CEC34DED-E935-4E67-B222-27F9EE858437}" type="pres">
      <dgm:prSet presAssocID="{6A69B53B-B93B-4D4B-8CE3-22AE4048B316}" presName="node" presStyleLbl="node1" presStyleIdx="0" presStyleCnt="9" custScaleX="121471">
        <dgm:presLayoutVars>
          <dgm:bulletEnabled val="1"/>
        </dgm:presLayoutVars>
      </dgm:prSet>
      <dgm:spPr/>
    </dgm:pt>
    <dgm:pt modelId="{A8875A6B-A4AE-470B-A076-09E4B2F79830}" type="pres">
      <dgm:prSet presAssocID="{2EC9011A-08A1-43BB-8E3C-7B6595829888}" presName="sibTrans" presStyleCnt="0"/>
      <dgm:spPr/>
    </dgm:pt>
    <dgm:pt modelId="{CC557F03-BA23-450D-BA4E-57EB316AB60C}" type="pres">
      <dgm:prSet presAssocID="{21CE7663-57EC-4B6D-AED0-6612774CC7AE}" presName="node" presStyleLbl="node1" presStyleIdx="1" presStyleCnt="9" custScaleX="121471">
        <dgm:presLayoutVars>
          <dgm:bulletEnabled val="1"/>
        </dgm:presLayoutVars>
      </dgm:prSet>
      <dgm:spPr/>
    </dgm:pt>
    <dgm:pt modelId="{CA3D8395-06CF-4C22-962B-394EA93CBA27}" type="pres">
      <dgm:prSet presAssocID="{251710B8-3D5D-4870-A3A6-3D95B3F883B1}" presName="sibTrans" presStyleCnt="0"/>
      <dgm:spPr/>
    </dgm:pt>
    <dgm:pt modelId="{551D0B5D-887C-4E07-AFB5-103E11F20E17}" type="pres">
      <dgm:prSet presAssocID="{45E4DB1B-DB29-4DDA-ABD4-0C44FFEBC41E}" presName="node" presStyleLbl="node1" presStyleIdx="2" presStyleCnt="9" custScaleX="121471">
        <dgm:presLayoutVars>
          <dgm:bulletEnabled val="1"/>
        </dgm:presLayoutVars>
      </dgm:prSet>
      <dgm:spPr/>
    </dgm:pt>
    <dgm:pt modelId="{254AAAFA-6283-4408-9E31-52E3087CEFFE}" type="pres">
      <dgm:prSet presAssocID="{7C1E7D96-C1C7-4FBE-A529-707E55B5CA9E}" presName="sibTrans" presStyleCnt="0"/>
      <dgm:spPr/>
    </dgm:pt>
    <dgm:pt modelId="{D15A455D-5C8D-41BC-B21B-4BC81F404D22}" type="pres">
      <dgm:prSet presAssocID="{AFCF4B13-760A-4713-9887-613BEA54F9F4}" presName="node" presStyleLbl="node1" presStyleIdx="3" presStyleCnt="9" custScaleX="121471">
        <dgm:presLayoutVars>
          <dgm:bulletEnabled val="1"/>
        </dgm:presLayoutVars>
      </dgm:prSet>
      <dgm:spPr/>
    </dgm:pt>
    <dgm:pt modelId="{F2739F2B-8B7C-4DEE-85B5-10D8809CA168}" type="pres">
      <dgm:prSet presAssocID="{96AA3B2B-F075-41FD-A943-0B9F083C68E8}" presName="sibTrans" presStyleCnt="0"/>
      <dgm:spPr/>
    </dgm:pt>
    <dgm:pt modelId="{4CA13BB3-51ED-4D53-B4EE-5E93D36CF72F}" type="pres">
      <dgm:prSet presAssocID="{02D8EA17-8077-4B5D-8A68-57FCD0DF1539}" presName="node" presStyleLbl="node1" presStyleIdx="4" presStyleCnt="9" custScaleX="121471">
        <dgm:presLayoutVars>
          <dgm:bulletEnabled val="1"/>
        </dgm:presLayoutVars>
      </dgm:prSet>
      <dgm:spPr/>
    </dgm:pt>
    <dgm:pt modelId="{C2193CFD-5ECD-4457-B826-B32B01246F0A}" type="pres">
      <dgm:prSet presAssocID="{AF53ACB9-A184-4434-9D61-B194E31FE82F}" presName="sibTrans" presStyleCnt="0"/>
      <dgm:spPr/>
    </dgm:pt>
    <dgm:pt modelId="{6B8F3622-9CA2-4688-A6DA-7CCE0CB1E1F1}" type="pres">
      <dgm:prSet presAssocID="{AFECB2E3-DD90-4EC3-8769-18FEC8E0DEFD}" presName="node" presStyleLbl="node1" presStyleIdx="5" presStyleCnt="9" custScaleX="121471">
        <dgm:presLayoutVars>
          <dgm:bulletEnabled val="1"/>
        </dgm:presLayoutVars>
      </dgm:prSet>
      <dgm:spPr/>
    </dgm:pt>
    <dgm:pt modelId="{89A12F75-A162-498D-AABA-59FECB8BDEC2}" type="pres">
      <dgm:prSet presAssocID="{CA6ED5FA-E8EE-4434-A8C4-2F0B9FD9AD00}" presName="sibTrans" presStyleCnt="0"/>
      <dgm:spPr/>
    </dgm:pt>
    <dgm:pt modelId="{1F21B2DC-0CC9-4788-A952-703C79D8B60B}" type="pres">
      <dgm:prSet presAssocID="{3F974A42-6983-41AC-A5BF-20A8E991D346}" presName="node" presStyleLbl="node1" presStyleIdx="6" presStyleCnt="9" custScaleX="121471">
        <dgm:presLayoutVars>
          <dgm:bulletEnabled val="1"/>
        </dgm:presLayoutVars>
      </dgm:prSet>
      <dgm:spPr/>
    </dgm:pt>
    <dgm:pt modelId="{D2E9BF0D-0117-4AB7-AB4F-17A1EFC9A16D}" type="pres">
      <dgm:prSet presAssocID="{F6265F49-44C9-4CEE-BF83-14F7EBF9EA0F}" presName="sibTrans" presStyleCnt="0"/>
      <dgm:spPr/>
    </dgm:pt>
    <dgm:pt modelId="{D548D114-DE37-4BA6-B333-FC663C521AEA}" type="pres">
      <dgm:prSet presAssocID="{A9234621-45D5-487E-8C6C-C89DD737226C}" presName="node" presStyleLbl="node1" presStyleIdx="7" presStyleCnt="9" custScaleX="121471">
        <dgm:presLayoutVars>
          <dgm:bulletEnabled val="1"/>
        </dgm:presLayoutVars>
      </dgm:prSet>
      <dgm:spPr/>
    </dgm:pt>
    <dgm:pt modelId="{32E9940D-7802-49D4-A727-0B49C951EE58}" type="pres">
      <dgm:prSet presAssocID="{B4B009DB-0D04-469E-BD7F-67E625652D17}" presName="sibTrans" presStyleCnt="0"/>
      <dgm:spPr/>
    </dgm:pt>
    <dgm:pt modelId="{2F3D6425-4C50-492D-A716-316FAB76B00A}" type="pres">
      <dgm:prSet presAssocID="{828174FF-7C8C-4501-A30F-E443411B3EF7}" presName="node" presStyleLbl="node1" presStyleIdx="8" presStyleCnt="9" custScaleX="121471">
        <dgm:presLayoutVars>
          <dgm:bulletEnabled val="1"/>
        </dgm:presLayoutVars>
      </dgm:prSet>
      <dgm:spPr/>
    </dgm:pt>
  </dgm:ptLst>
  <dgm:cxnLst>
    <dgm:cxn modelId="{2135BD14-963E-4556-BB93-2CA1C7B773CD}" type="presOf" srcId="{21CE7663-57EC-4B6D-AED0-6612774CC7AE}" destId="{CC557F03-BA23-450D-BA4E-57EB316AB60C}" srcOrd="0" destOrd="0" presId="urn:microsoft.com/office/officeart/2005/8/layout/default"/>
    <dgm:cxn modelId="{0BECA423-D825-434E-A17D-3CCD1DA99E4D}" srcId="{BA441DE5-6C04-4904-92C5-210F977394A2}" destId="{02D8EA17-8077-4B5D-8A68-57FCD0DF1539}" srcOrd="4" destOrd="0" parTransId="{9DFB2448-EEE7-460D-9B1B-08B2DF9DD8E0}" sibTransId="{AF53ACB9-A184-4434-9D61-B194E31FE82F}"/>
    <dgm:cxn modelId="{0530A834-02E9-4BE0-93A0-90B4CEA73CF6}" type="presOf" srcId="{6A69B53B-B93B-4D4B-8CE3-22AE4048B316}" destId="{CEC34DED-E935-4E67-B222-27F9EE858437}" srcOrd="0" destOrd="0" presId="urn:microsoft.com/office/officeart/2005/8/layout/default"/>
    <dgm:cxn modelId="{7B241065-10AE-4471-91FB-CB9768C93CB4}" srcId="{BA441DE5-6C04-4904-92C5-210F977394A2}" destId="{AFCF4B13-760A-4713-9887-613BEA54F9F4}" srcOrd="3" destOrd="0" parTransId="{A44C6525-31A8-425E-9205-3A8C8F1101DF}" sibTransId="{96AA3B2B-F075-41FD-A943-0B9F083C68E8}"/>
    <dgm:cxn modelId="{745AD35A-B126-415E-BC4E-C18A45687F2C}" srcId="{BA441DE5-6C04-4904-92C5-210F977394A2}" destId="{3F974A42-6983-41AC-A5BF-20A8E991D346}" srcOrd="6" destOrd="0" parTransId="{3B4E5EB9-8FB5-4811-B19C-9608F48DFF31}" sibTransId="{F6265F49-44C9-4CEE-BF83-14F7EBF9EA0F}"/>
    <dgm:cxn modelId="{37CA447B-13DF-4C25-95C2-1F3F6B0005E7}" type="presOf" srcId="{828174FF-7C8C-4501-A30F-E443411B3EF7}" destId="{2F3D6425-4C50-492D-A716-316FAB76B00A}" srcOrd="0" destOrd="0" presId="urn:microsoft.com/office/officeart/2005/8/layout/default"/>
    <dgm:cxn modelId="{9637F385-F7CE-4368-BDC2-7CB16D112316}" type="presOf" srcId="{A9234621-45D5-487E-8C6C-C89DD737226C}" destId="{D548D114-DE37-4BA6-B333-FC663C521AEA}" srcOrd="0" destOrd="0" presId="urn:microsoft.com/office/officeart/2005/8/layout/default"/>
    <dgm:cxn modelId="{D2720495-2C82-4E09-873D-3FB043EDF0DD}" type="presOf" srcId="{02D8EA17-8077-4B5D-8A68-57FCD0DF1539}" destId="{4CA13BB3-51ED-4D53-B4EE-5E93D36CF72F}" srcOrd="0" destOrd="0" presId="urn:microsoft.com/office/officeart/2005/8/layout/default"/>
    <dgm:cxn modelId="{231F5495-3D6D-46C1-80F4-E712E21B60EF}" srcId="{BA441DE5-6C04-4904-92C5-210F977394A2}" destId="{A9234621-45D5-487E-8C6C-C89DD737226C}" srcOrd="7" destOrd="0" parTransId="{7BC89A27-8430-41D9-9F21-0CF1F6DADE7E}" sibTransId="{B4B009DB-0D04-469E-BD7F-67E625652D17}"/>
    <dgm:cxn modelId="{0AFB6EB6-39FE-424E-9DDB-58B64D30F736}" srcId="{BA441DE5-6C04-4904-92C5-210F977394A2}" destId="{AFECB2E3-DD90-4EC3-8769-18FEC8E0DEFD}" srcOrd="5" destOrd="0" parTransId="{7BCDA53E-0C83-4507-A599-54B4900B0C3C}" sibTransId="{CA6ED5FA-E8EE-4434-A8C4-2F0B9FD9AD00}"/>
    <dgm:cxn modelId="{8CCD3BBA-5E52-4C1B-8D6A-0B9BC340E312}" srcId="{BA441DE5-6C04-4904-92C5-210F977394A2}" destId="{21CE7663-57EC-4B6D-AED0-6612774CC7AE}" srcOrd="1" destOrd="0" parTransId="{E183672B-985F-4E4E-8396-063147F17E0E}" sibTransId="{251710B8-3D5D-4870-A3A6-3D95B3F883B1}"/>
    <dgm:cxn modelId="{A2458CCF-DC36-4A36-B8ED-AEB3FA9ABE59}" srcId="{BA441DE5-6C04-4904-92C5-210F977394A2}" destId="{45E4DB1B-DB29-4DDA-ABD4-0C44FFEBC41E}" srcOrd="2" destOrd="0" parTransId="{5882A95D-F342-4A8D-B2A6-34203773A4C7}" sibTransId="{7C1E7D96-C1C7-4FBE-A529-707E55B5CA9E}"/>
    <dgm:cxn modelId="{C3C920D7-D3C7-46BD-92B2-A628A9E458C7}" type="presOf" srcId="{BA441DE5-6C04-4904-92C5-210F977394A2}" destId="{A7EE0EAA-00D5-4084-A1DE-58AD33A13DB2}" srcOrd="0" destOrd="0" presId="urn:microsoft.com/office/officeart/2005/8/layout/default"/>
    <dgm:cxn modelId="{E2291ED8-48D1-4E82-A32B-9951E2BC7B3A}" srcId="{BA441DE5-6C04-4904-92C5-210F977394A2}" destId="{6A69B53B-B93B-4D4B-8CE3-22AE4048B316}" srcOrd="0" destOrd="0" parTransId="{44214101-0665-4895-9730-26E66A7404CE}" sibTransId="{2EC9011A-08A1-43BB-8E3C-7B6595829888}"/>
    <dgm:cxn modelId="{D2EC6DDB-42B1-4437-A9D9-4E740FA66752}" type="presOf" srcId="{AFECB2E3-DD90-4EC3-8769-18FEC8E0DEFD}" destId="{6B8F3622-9CA2-4688-A6DA-7CCE0CB1E1F1}" srcOrd="0" destOrd="0" presId="urn:microsoft.com/office/officeart/2005/8/layout/default"/>
    <dgm:cxn modelId="{866F51E0-F9CD-4041-9A53-5EAA5DFA01A7}" type="presOf" srcId="{AFCF4B13-760A-4713-9887-613BEA54F9F4}" destId="{D15A455D-5C8D-41BC-B21B-4BC81F404D22}" srcOrd="0" destOrd="0" presId="urn:microsoft.com/office/officeart/2005/8/layout/default"/>
    <dgm:cxn modelId="{F5D0A6F7-CCA9-4409-8B6F-F96B005493E5}" type="presOf" srcId="{3F974A42-6983-41AC-A5BF-20A8E991D346}" destId="{1F21B2DC-0CC9-4788-A952-703C79D8B60B}" srcOrd="0" destOrd="0" presId="urn:microsoft.com/office/officeart/2005/8/layout/default"/>
    <dgm:cxn modelId="{364E3FFB-2F96-496B-B2CD-BEBF18FE0993}" srcId="{BA441DE5-6C04-4904-92C5-210F977394A2}" destId="{828174FF-7C8C-4501-A30F-E443411B3EF7}" srcOrd="8" destOrd="0" parTransId="{6BB23A52-3ACF-4432-B751-3E6495A699DC}" sibTransId="{5717B421-E1BB-44C8-8830-9F7A27224BB0}"/>
    <dgm:cxn modelId="{CB035FFC-8DBC-45F7-80C9-E83B4A91A23F}" type="presOf" srcId="{45E4DB1B-DB29-4DDA-ABD4-0C44FFEBC41E}" destId="{551D0B5D-887C-4E07-AFB5-103E11F20E17}" srcOrd="0" destOrd="0" presId="urn:microsoft.com/office/officeart/2005/8/layout/default"/>
    <dgm:cxn modelId="{4A327979-72F7-4587-93BC-EAE4A2C9A09F}" type="presParOf" srcId="{A7EE0EAA-00D5-4084-A1DE-58AD33A13DB2}" destId="{CEC34DED-E935-4E67-B222-27F9EE858437}" srcOrd="0" destOrd="0" presId="urn:microsoft.com/office/officeart/2005/8/layout/default"/>
    <dgm:cxn modelId="{B6DA4781-C846-45E5-8256-BA3A2C2FB2F4}" type="presParOf" srcId="{A7EE0EAA-00D5-4084-A1DE-58AD33A13DB2}" destId="{A8875A6B-A4AE-470B-A076-09E4B2F79830}" srcOrd="1" destOrd="0" presId="urn:microsoft.com/office/officeart/2005/8/layout/default"/>
    <dgm:cxn modelId="{D699ACD6-1C42-42C4-BF48-7CDCED2A0FE7}" type="presParOf" srcId="{A7EE0EAA-00D5-4084-A1DE-58AD33A13DB2}" destId="{CC557F03-BA23-450D-BA4E-57EB316AB60C}" srcOrd="2" destOrd="0" presId="urn:microsoft.com/office/officeart/2005/8/layout/default"/>
    <dgm:cxn modelId="{25A2D0E2-7341-4C00-A6E6-DA157F113BE5}" type="presParOf" srcId="{A7EE0EAA-00D5-4084-A1DE-58AD33A13DB2}" destId="{CA3D8395-06CF-4C22-962B-394EA93CBA27}" srcOrd="3" destOrd="0" presId="urn:microsoft.com/office/officeart/2005/8/layout/default"/>
    <dgm:cxn modelId="{AA5AF16E-F4A1-433E-903D-E127E1EDAF85}" type="presParOf" srcId="{A7EE0EAA-00D5-4084-A1DE-58AD33A13DB2}" destId="{551D0B5D-887C-4E07-AFB5-103E11F20E17}" srcOrd="4" destOrd="0" presId="urn:microsoft.com/office/officeart/2005/8/layout/default"/>
    <dgm:cxn modelId="{AD69690E-37FB-4783-80B3-BE6FA585F495}" type="presParOf" srcId="{A7EE0EAA-00D5-4084-A1DE-58AD33A13DB2}" destId="{254AAAFA-6283-4408-9E31-52E3087CEFFE}" srcOrd="5" destOrd="0" presId="urn:microsoft.com/office/officeart/2005/8/layout/default"/>
    <dgm:cxn modelId="{B6EB49C1-DA35-4273-8D61-43787145EFDF}" type="presParOf" srcId="{A7EE0EAA-00D5-4084-A1DE-58AD33A13DB2}" destId="{D15A455D-5C8D-41BC-B21B-4BC81F404D22}" srcOrd="6" destOrd="0" presId="urn:microsoft.com/office/officeart/2005/8/layout/default"/>
    <dgm:cxn modelId="{B19EE210-257C-4A95-B8A1-4CEF5F83920B}" type="presParOf" srcId="{A7EE0EAA-00D5-4084-A1DE-58AD33A13DB2}" destId="{F2739F2B-8B7C-4DEE-85B5-10D8809CA168}" srcOrd="7" destOrd="0" presId="urn:microsoft.com/office/officeart/2005/8/layout/default"/>
    <dgm:cxn modelId="{3E931DF6-8973-41E1-A768-3F704B5B3255}" type="presParOf" srcId="{A7EE0EAA-00D5-4084-A1DE-58AD33A13DB2}" destId="{4CA13BB3-51ED-4D53-B4EE-5E93D36CF72F}" srcOrd="8" destOrd="0" presId="urn:microsoft.com/office/officeart/2005/8/layout/default"/>
    <dgm:cxn modelId="{349E2BD5-D3D3-488C-B34B-CA8B865B3DE3}" type="presParOf" srcId="{A7EE0EAA-00D5-4084-A1DE-58AD33A13DB2}" destId="{C2193CFD-5ECD-4457-B826-B32B01246F0A}" srcOrd="9" destOrd="0" presId="urn:microsoft.com/office/officeart/2005/8/layout/default"/>
    <dgm:cxn modelId="{710BF54F-FF49-44EB-A140-0BF5A112A34F}" type="presParOf" srcId="{A7EE0EAA-00D5-4084-A1DE-58AD33A13DB2}" destId="{6B8F3622-9CA2-4688-A6DA-7CCE0CB1E1F1}" srcOrd="10" destOrd="0" presId="urn:microsoft.com/office/officeart/2005/8/layout/default"/>
    <dgm:cxn modelId="{28BA22A6-93D3-4131-AF5A-F4BF59A6A60E}" type="presParOf" srcId="{A7EE0EAA-00D5-4084-A1DE-58AD33A13DB2}" destId="{89A12F75-A162-498D-AABA-59FECB8BDEC2}" srcOrd="11" destOrd="0" presId="urn:microsoft.com/office/officeart/2005/8/layout/default"/>
    <dgm:cxn modelId="{7016D086-AAC4-42CC-A048-236E7C7CA35C}" type="presParOf" srcId="{A7EE0EAA-00D5-4084-A1DE-58AD33A13DB2}" destId="{1F21B2DC-0CC9-4788-A952-703C79D8B60B}" srcOrd="12" destOrd="0" presId="urn:microsoft.com/office/officeart/2005/8/layout/default"/>
    <dgm:cxn modelId="{BF66F00E-0DF0-4772-A67B-6AEB7C5D611C}" type="presParOf" srcId="{A7EE0EAA-00D5-4084-A1DE-58AD33A13DB2}" destId="{D2E9BF0D-0117-4AB7-AB4F-17A1EFC9A16D}" srcOrd="13" destOrd="0" presId="urn:microsoft.com/office/officeart/2005/8/layout/default"/>
    <dgm:cxn modelId="{C71CC598-E948-4647-A95F-88CEF4B3F559}" type="presParOf" srcId="{A7EE0EAA-00D5-4084-A1DE-58AD33A13DB2}" destId="{D548D114-DE37-4BA6-B333-FC663C521AEA}" srcOrd="14" destOrd="0" presId="urn:microsoft.com/office/officeart/2005/8/layout/default"/>
    <dgm:cxn modelId="{53DCCDAD-7B09-4AE6-A0A6-8F2B310EB56B}" type="presParOf" srcId="{A7EE0EAA-00D5-4084-A1DE-58AD33A13DB2}" destId="{32E9940D-7802-49D4-A727-0B49C951EE58}" srcOrd="15" destOrd="0" presId="urn:microsoft.com/office/officeart/2005/8/layout/default"/>
    <dgm:cxn modelId="{B44E1EC5-084E-4D17-B4B4-22ABD87C2FAF}" type="presParOf" srcId="{A7EE0EAA-00D5-4084-A1DE-58AD33A13DB2}" destId="{2F3D6425-4C50-492D-A716-316FAB76B00A}" srcOrd="16" destOrd="0" presId="urn:microsoft.com/office/officeart/2005/8/layout/defaul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5BF5CF-6E19-434B-848F-4C9808B06715}" type="doc">
      <dgm:prSet loTypeId="urn:diagrams.loki3.com/BracketList" loCatId="list" qsTypeId="urn:microsoft.com/office/officeart/2005/8/quickstyle/simple1" qsCatId="simple" csTypeId="urn:microsoft.com/office/officeart/2005/8/colors/accent1_1" csCatId="accent1" phldr="1"/>
      <dgm:spPr/>
      <dgm:t>
        <a:bodyPr/>
        <a:lstStyle/>
        <a:p>
          <a:endParaRPr lang="en-GB"/>
        </a:p>
      </dgm:t>
    </dgm:pt>
    <dgm:pt modelId="{2B1A7067-327B-4349-96C8-783D298147A6}">
      <dgm:prSet phldrT="[Text]" custT="1"/>
      <dgm:spPr/>
      <dgm:t>
        <a:bodyPr/>
        <a:lstStyle/>
        <a:p>
          <a:pPr>
            <a:spcBef>
              <a:spcPts val="200"/>
            </a:spcBef>
          </a:pPr>
          <a:r>
            <a:rPr lang="en-GB" sz="1200" b="1" dirty="0">
              <a:solidFill>
                <a:srgbClr val="203864"/>
              </a:solidFill>
            </a:rPr>
            <a:t>Experience at start of lockdown</a:t>
          </a:r>
        </a:p>
      </dgm:t>
    </dgm:pt>
    <dgm:pt modelId="{B72FADA3-7615-41D3-9B16-98147174C0B2}" type="parTrans" cxnId="{5802E234-43E8-4F73-9BD6-5223FD08BA28}">
      <dgm:prSet/>
      <dgm:spPr/>
      <dgm:t>
        <a:bodyPr/>
        <a:lstStyle/>
        <a:p>
          <a:pPr>
            <a:spcBef>
              <a:spcPts val="200"/>
            </a:spcBef>
          </a:pPr>
          <a:endParaRPr lang="en-GB"/>
        </a:p>
      </dgm:t>
    </dgm:pt>
    <dgm:pt modelId="{ADDD064A-98B8-492E-A5C5-987FF9C0F6FC}" type="sibTrans" cxnId="{5802E234-43E8-4F73-9BD6-5223FD08BA28}">
      <dgm:prSet/>
      <dgm:spPr/>
      <dgm:t>
        <a:bodyPr/>
        <a:lstStyle/>
        <a:p>
          <a:pPr>
            <a:spcBef>
              <a:spcPts val="200"/>
            </a:spcBef>
          </a:pPr>
          <a:endParaRPr lang="en-GB"/>
        </a:p>
      </dgm:t>
    </dgm:pt>
    <dgm:pt modelId="{48F809AB-511F-422A-857A-BB8A660BF31D}">
      <dgm:prSet phldrT="[Text]" custT="1"/>
      <dgm:spPr/>
      <dgm:t>
        <a:bodyPr/>
        <a:lstStyle/>
        <a:p>
          <a:pPr>
            <a:lnSpc>
              <a:spcPct val="100000"/>
            </a:lnSpc>
            <a:spcBef>
              <a:spcPts val="0"/>
            </a:spcBef>
            <a:spcAft>
              <a:spcPts val="0"/>
            </a:spcAft>
          </a:pPr>
          <a:r>
            <a:rPr lang="en-GB" sz="1000" kern="1200" dirty="0">
              <a:latin typeface="+mn-lt"/>
            </a:rPr>
            <a:t> </a:t>
          </a:r>
          <a:r>
            <a:rPr lang="en-GB" sz="1000" kern="1200" dirty="0">
              <a:solidFill>
                <a:prstClr val="black">
                  <a:hueOff val="0"/>
                  <a:satOff val="0"/>
                  <a:lumOff val="0"/>
                  <a:alphaOff val="0"/>
                </a:prstClr>
              </a:solidFill>
              <a:latin typeface="Calibri" panose="020F0502020204030204"/>
              <a:ea typeface="+mn-ea"/>
              <a:cs typeface="+mn-cs"/>
            </a:rPr>
            <a:t>Variable attendance for eligible vulnerable/keyworker pupils</a:t>
          </a:r>
        </a:p>
      </dgm:t>
    </dgm:pt>
    <dgm:pt modelId="{C9E1A793-E490-459D-A0A1-FA0C8881A8E7}" type="parTrans" cxnId="{5D67C4D0-3C1E-419B-9593-9040CA53E87E}">
      <dgm:prSet/>
      <dgm:spPr/>
      <dgm:t>
        <a:bodyPr/>
        <a:lstStyle/>
        <a:p>
          <a:pPr>
            <a:spcBef>
              <a:spcPts val="200"/>
            </a:spcBef>
          </a:pPr>
          <a:endParaRPr lang="en-GB"/>
        </a:p>
      </dgm:t>
    </dgm:pt>
    <dgm:pt modelId="{C5098CCB-19BD-4CA2-8C7E-721A80EFA279}" type="sibTrans" cxnId="{5D67C4D0-3C1E-419B-9593-9040CA53E87E}">
      <dgm:prSet/>
      <dgm:spPr/>
      <dgm:t>
        <a:bodyPr/>
        <a:lstStyle/>
        <a:p>
          <a:pPr>
            <a:spcBef>
              <a:spcPts val="200"/>
            </a:spcBef>
          </a:pPr>
          <a:endParaRPr lang="en-GB"/>
        </a:p>
      </dgm:t>
    </dgm:pt>
    <dgm:pt modelId="{D22EC506-C5F2-44F7-A6EC-BB8DF5F38D28}">
      <dgm:prSet phldrT="[Text]" custT="1"/>
      <dgm:spPr/>
      <dgm:t>
        <a:bodyPr/>
        <a:lstStyle/>
        <a:p>
          <a:pPr>
            <a:spcBef>
              <a:spcPts val="200"/>
            </a:spcBef>
          </a:pPr>
          <a:r>
            <a:rPr lang="en-GB" sz="1200" b="1" dirty="0">
              <a:solidFill>
                <a:srgbClr val="203864"/>
              </a:solidFill>
            </a:rPr>
            <a:t>Partial reopening and transitions</a:t>
          </a:r>
        </a:p>
      </dgm:t>
    </dgm:pt>
    <dgm:pt modelId="{6E4D7EA8-E4E3-4A92-94C8-C61347BECEDC}" type="parTrans" cxnId="{0459B35A-3705-42AE-84AD-8EE9AAC276DC}">
      <dgm:prSet/>
      <dgm:spPr/>
      <dgm:t>
        <a:bodyPr/>
        <a:lstStyle/>
        <a:p>
          <a:pPr>
            <a:spcBef>
              <a:spcPts val="200"/>
            </a:spcBef>
          </a:pPr>
          <a:endParaRPr lang="en-GB"/>
        </a:p>
      </dgm:t>
    </dgm:pt>
    <dgm:pt modelId="{AD5AA365-3620-4A93-B4CB-0818367CD3E1}" type="sibTrans" cxnId="{0459B35A-3705-42AE-84AD-8EE9AAC276DC}">
      <dgm:prSet/>
      <dgm:spPr/>
      <dgm:t>
        <a:bodyPr/>
        <a:lstStyle/>
        <a:p>
          <a:pPr>
            <a:spcBef>
              <a:spcPts val="200"/>
            </a:spcBef>
          </a:pPr>
          <a:endParaRPr lang="en-GB"/>
        </a:p>
      </dgm:t>
    </dgm:pt>
    <dgm:pt modelId="{ECE5FEBE-14B7-4B90-9BFE-8F8B0C15EF90}">
      <dgm:prSet phldrT="[Text]" custT="1"/>
      <dgm:spPr/>
      <dgm:t>
        <a:bodyPr/>
        <a:lstStyle/>
        <a:p>
          <a:pPr>
            <a:lnSpc>
              <a:spcPct val="100000"/>
            </a:lnSpc>
            <a:spcBef>
              <a:spcPts val="0"/>
            </a:spcBef>
            <a:spcAft>
              <a:spcPts val="0"/>
            </a:spcAft>
          </a:pPr>
          <a:r>
            <a:rPr lang="en-GB" sz="1000" dirty="0">
              <a:latin typeface="+mn-lt"/>
            </a:rPr>
            <a:t> Variable reopening in June 2020. Primary schools opened for some years, secondary schools generally just for year 10. College re- openings varied from targeting groups to giving pupils the choice to return. </a:t>
          </a:r>
        </a:p>
      </dgm:t>
    </dgm:pt>
    <dgm:pt modelId="{51501AE2-DFE6-476C-A402-1B583C2DD0DF}" type="parTrans" cxnId="{402BF5D2-8962-462F-BF70-C590029573EB}">
      <dgm:prSet/>
      <dgm:spPr/>
      <dgm:t>
        <a:bodyPr/>
        <a:lstStyle/>
        <a:p>
          <a:pPr>
            <a:spcBef>
              <a:spcPts val="200"/>
            </a:spcBef>
          </a:pPr>
          <a:endParaRPr lang="en-GB"/>
        </a:p>
      </dgm:t>
    </dgm:pt>
    <dgm:pt modelId="{45C1F89A-490F-4AC9-A45D-344D4EE00EE6}" type="sibTrans" cxnId="{402BF5D2-8962-462F-BF70-C590029573EB}">
      <dgm:prSet/>
      <dgm:spPr/>
      <dgm:t>
        <a:bodyPr/>
        <a:lstStyle/>
        <a:p>
          <a:pPr>
            <a:spcBef>
              <a:spcPts val="200"/>
            </a:spcBef>
          </a:pPr>
          <a:endParaRPr lang="en-GB"/>
        </a:p>
      </dgm:t>
    </dgm:pt>
    <dgm:pt modelId="{AD4C7FE0-623B-446E-B2C7-43D92C0A6C8B}">
      <dgm:prSet custT="1"/>
      <dgm:spPr/>
      <dgm:t>
        <a:bodyPr/>
        <a:lstStyle/>
        <a:p>
          <a:pPr>
            <a:spcBef>
              <a:spcPts val="200"/>
            </a:spcBef>
          </a:pPr>
          <a:r>
            <a:rPr lang="en-GB" sz="1200" b="1" dirty="0">
              <a:solidFill>
                <a:srgbClr val="203864"/>
              </a:solidFill>
            </a:rPr>
            <a:t>Plans for 2020/21 academic year</a:t>
          </a:r>
        </a:p>
      </dgm:t>
    </dgm:pt>
    <dgm:pt modelId="{8A3C733F-C3EC-4CB2-A08D-F959F644FBD9}" type="parTrans" cxnId="{614254EB-926A-4068-9678-C2AE0699D594}">
      <dgm:prSet/>
      <dgm:spPr/>
      <dgm:t>
        <a:bodyPr/>
        <a:lstStyle/>
        <a:p>
          <a:pPr>
            <a:spcBef>
              <a:spcPts val="200"/>
            </a:spcBef>
          </a:pPr>
          <a:endParaRPr lang="en-GB"/>
        </a:p>
      </dgm:t>
    </dgm:pt>
    <dgm:pt modelId="{6B699D22-40EC-478A-BAA0-13DCF651DB99}" type="sibTrans" cxnId="{614254EB-926A-4068-9678-C2AE0699D594}">
      <dgm:prSet/>
      <dgm:spPr/>
      <dgm:t>
        <a:bodyPr/>
        <a:lstStyle/>
        <a:p>
          <a:pPr>
            <a:spcBef>
              <a:spcPts val="200"/>
            </a:spcBef>
          </a:pPr>
          <a:endParaRPr lang="en-GB"/>
        </a:p>
      </dgm:t>
    </dgm:pt>
    <dgm:pt modelId="{6E66E2C8-D0EA-4404-BDFA-5B32443017C0}">
      <dgm:prSet custT="1"/>
      <dgm:spPr/>
      <dgm:t>
        <a:bodyPr/>
        <a:lstStyle/>
        <a:p>
          <a:pPr>
            <a:spcBef>
              <a:spcPts val="200"/>
            </a:spcBef>
          </a:pPr>
          <a:r>
            <a:rPr lang="en-GB" sz="1200" b="1" dirty="0">
              <a:solidFill>
                <a:srgbClr val="203864"/>
              </a:solidFill>
            </a:rPr>
            <a:t>Workforce issues and wider support</a:t>
          </a:r>
        </a:p>
      </dgm:t>
    </dgm:pt>
    <dgm:pt modelId="{34488D99-42E9-42B6-B5C0-52BFBA3E415A}" type="parTrans" cxnId="{C5A0B609-CA46-4D2D-9B95-158AF4D60130}">
      <dgm:prSet/>
      <dgm:spPr/>
      <dgm:t>
        <a:bodyPr/>
        <a:lstStyle/>
        <a:p>
          <a:pPr>
            <a:spcBef>
              <a:spcPts val="200"/>
            </a:spcBef>
          </a:pPr>
          <a:endParaRPr lang="en-GB"/>
        </a:p>
      </dgm:t>
    </dgm:pt>
    <dgm:pt modelId="{C568C282-6127-45B3-9E07-A2F531018977}" type="sibTrans" cxnId="{C5A0B609-CA46-4D2D-9B95-158AF4D60130}">
      <dgm:prSet/>
      <dgm:spPr/>
      <dgm:t>
        <a:bodyPr/>
        <a:lstStyle/>
        <a:p>
          <a:pPr>
            <a:spcBef>
              <a:spcPts val="200"/>
            </a:spcBef>
          </a:pPr>
          <a:endParaRPr lang="en-GB"/>
        </a:p>
      </dgm:t>
    </dgm:pt>
    <dgm:pt modelId="{4DB23659-D042-46D5-88A1-96FF5C34F7EA}">
      <dgm:prSet custT="1"/>
      <dgm:spPr/>
      <dgm:t>
        <a:bodyPr/>
        <a:lstStyle/>
        <a:p>
          <a:pPr>
            <a:lnSpc>
              <a:spcPct val="100000"/>
            </a:lnSpc>
            <a:spcBef>
              <a:spcPts val="0"/>
            </a:spcBef>
            <a:spcAft>
              <a:spcPts val="0"/>
            </a:spcAft>
          </a:pPr>
          <a:r>
            <a:rPr lang="en-GB" sz="1000" kern="1200" dirty="0">
              <a:solidFill>
                <a:prstClr val="black">
                  <a:hueOff val="0"/>
                  <a:satOff val="0"/>
                  <a:lumOff val="0"/>
                  <a:alphaOff val="0"/>
                </a:prstClr>
              </a:solidFill>
              <a:latin typeface="Calibri" panose="020F0502020204030204"/>
              <a:ea typeface="+mn-ea"/>
              <a:cs typeface="+mn-cs"/>
            </a:rPr>
            <a:t> Primary school prioritised pupil wellbeing for attendees. </a:t>
          </a:r>
        </a:p>
      </dgm:t>
    </dgm:pt>
    <dgm:pt modelId="{20B1A45D-7BFD-4AC2-96C3-9202FBB6CF54}" type="parTrans" cxnId="{6865A306-CAEC-49EE-8287-E59CC44321CB}">
      <dgm:prSet/>
      <dgm:spPr/>
      <dgm:t>
        <a:bodyPr/>
        <a:lstStyle/>
        <a:p>
          <a:pPr>
            <a:spcBef>
              <a:spcPts val="200"/>
            </a:spcBef>
          </a:pPr>
          <a:endParaRPr lang="en-GB"/>
        </a:p>
      </dgm:t>
    </dgm:pt>
    <dgm:pt modelId="{4EB4CE09-ACD1-4FC3-8F13-22644F2F2C08}" type="sibTrans" cxnId="{6865A306-CAEC-49EE-8287-E59CC44321CB}">
      <dgm:prSet/>
      <dgm:spPr/>
      <dgm:t>
        <a:bodyPr/>
        <a:lstStyle/>
        <a:p>
          <a:pPr>
            <a:spcBef>
              <a:spcPts val="200"/>
            </a:spcBef>
          </a:pPr>
          <a:endParaRPr lang="en-GB"/>
        </a:p>
      </dgm:t>
    </dgm:pt>
    <dgm:pt modelId="{D9644239-C4E3-4F9D-BC74-8F2B084D722E}">
      <dgm:prSet custT="1"/>
      <dgm:spPr/>
      <dgm:t>
        <a:bodyPr/>
        <a:lstStyle/>
        <a:p>
          <a:pPr>
            <a:lnSpc>
              <a:spcPct val="100000"/>
            </a:lnSpc>
            <a:spcBef>
              <a:spcPts val="0"/>
            </a:spcBef>
            <a:spcAft>
              <a:spcPts val="0"/>
            </a:spcAft>
          </a:pPr>
          <a:r>
            <a:rPr lang="en-GB" sz="1000" kern="1200" dirty="0">
              <a:solidFill>
                <a:prstClr val="black">
                  <a:hueOff val="0"/>
                  <a:satOff val="0"/>
                  <a:lumOff val="0"/>
                  <a:alphaOff val="0"/>
                </a:prstClr>
              </a:solidFill>
              <a:latin typeface="Calibri" panose="020F0502020204030204"/>
              <a:ea typeface="+mn-ea"/>
              <a:cs typeface="+mn-cs"/>
            </a:rPr>
            <a:t> Secondary schools taught in-school and remote pupils the same curriculum</a:t>
          </a:r>
        </a:p>
      </dgm:t>
    </dgm:pt>
    <dgm:pt modelId="{C5F81920-5AF4-4CC0-8F3F-19BD36DD52B4}" type="parTrans" cxnId="{7DD572E2-5FEA-4281-846A-E4196C58BC62}">
      <dgm:prSet/>
      <dgm:spPr/>
      <dgm:t>
        <a:bodyPr/>
        <a:lstStyle/>
        <a:p>
          <a:pPr>
            <a:spcBef>
              <a:spcPts val="200"/>
            </a:spcBef>
          </a:pPr>
          <a:endParaRPr lang="en-GB"/>
        </a:p>
      </dgm:t>
    </dgm:pt>
    <dgm:pt modelId="{0A937BDC-B13E-42E3-B2E9-E4141EC6144C}" type="sibTrans" cxnId="{7DD572E2-5FEA-4281-846A-E4196C58BC62}">
      <dgm:prSet/>
      <dgm:spPr/>
      <dgm:t>
        <a:bodyPr/>
        <a:lstStyle/>
        <a:p>
          <a:pPr>
            <a:spcBef>
              <a:spcPts val="200"/>
            </a:spcBef>
          </a:pPr>
          <a:endParaRPr lang="en-GB"/>
        </a:p>
      </dgm:t>
    </dgm:pt>
    <dgm:pt modelId="{CAF6E802-4CFE-4B0A-A4A5-FD57219C98CE}">
      <dgm:prSet custT="1"/>
      <dgm:spPr/>
      <dgm:t>
        <a:bodyPr/>
        <a:lstStyle/>
        <a:p>
          <a:pPr>
            <a:lnSpc>
              <a:spcPct val="100000"/>
            </a:lnSpc>
            <a:spcBef>
              <a:spcPts val="0"/>
            </a:spcBef>
            <a:spcAft>
              <a:spcPts val="0"/>
            </a:spcAft>
          </a:pPr>
          <a:r>
            <a:rPr lang="en-GB" sz="1000" kern="1200" dirty="0">
              <a:solidFill>
                <a:prstClr val="black">
                  <a:hueOff val="0"/>
                  <a:satOff val="0"/>
                  <a:lumOff val="0"/>
                  <a:alphaOff val="0"/>
                </a:prstClr>
              </a:solidFill>
              <a:latin typeface="Calibri" panose="020F0502020204030204"/>
              <a:ea typeface="+mn-ea"/>
              <a:cs typeface="+mn-cs"/>
            </a:rPr>
            <a:t> All settings introduced: hygiene/ distancing and online learning (variable quality)</a:t>
          </a:r>
        </a:p>
      </dgm:t>
    </dgm:pt>
    <dgm:pt modelId="{45B4A355-80AB-4BD2-A45E-7EAA90A77B5F}" type="parTrans" cxnId="{7191054A-2F65-44CA-B330-7DA4A58AE780}">
      <dgm:prSet/>
      <dgm:spPr/>
      <dgm:t>
        <a:bodyPr/>
        <a:lstStyle/>
        <a:p>
          <a:pPr>
            <a:spcBef>
              <a:spcPts val="200"/>
            </a:spcBef>
          </a:pPr>
          <a:endParaRPr lang="en-GB"/>
        </a:p>
      </dgm:t>
    </dgm:pt>
    <dgm:pt modelId="{377DC738-4338-4707-BFCD-453527A39558}" type="sibTrans" cxnId="{7191054A-2F65-44CA-B330-7DA4A58AE780}">
      <dgm:prSet/>
      <dgm:spPr/>
      <dgm:t>
        <a:bodyPr/>
        <a:lstStyle/>
        <a:p>
          <a:pPr>
            <a:spcBef>
              <a:spcPts val="200"/>
            </a:spcBef>
          </a:pPr>
          <a:endParaRPr lang="en-GB"/>
        </a:p>
      </dgm:t>
    </dgm:pt>
    <dgm:pt modelId="{FB5AA72E-97C6-4DE9-B827-4145C8BA9DF1}">
      <dgm:prSet custT="1"/>
      <dgm:spPr/>
      <dgm:t>
        <a:bodyPr/>
        <a:lstStyle/>
        <a:p>
          <a:pPr>
            <a:lnSpc>
              <a:spcPct val="100000"/>
            </a:lnSpc>
            <a:spcBef>
              <a:spcPts val="0"/>
            </a:spcBef>
            <a:spcAft>
              <a:spcPts val="0"/>
            </a:spcAft>
          </a:pPr>
          <a:r>
            <a:rPr lang="en-GB" sz="1000" kern="1200" dirty="0">
              <a:solidFill>
                <a:prstClr val="black">
                  <a:hueOff val="0"/>
                  <a:satOff val="0"/>
                  <a:lumOff val="0"/>
                  <a:alphaOff val="0"/>
                </a:prstClr>
              </a:solidFill>
              <a:latin typeface="Calibri" panose="020F0502020204030204"/>
              <a:ea typeface="+mn-ea"/>
              <a:cs typeface="+mn-cs"/>
            </a:rPr>
            <a:t> Main reasons for lack of remote learning engagement were lack of access to IT and quiet space</a:t>
          </a:r>
        </a:p>
      </dgm:t>
    </dgm:pt>
    <dgm:pt modelId="{9CDA6524-EB97-45A8-87E9-1AC3CE4DC4D5}" type="parTrans" cxnId="{E20577C5-CCD5-4712-A7A5-4CEDDF151614}">
      <dgm:prSet/>
      <dgm:spPr/>
      <dgm:t>
        <a:bodyPr/>
        <a:lstStyle/>
        <a:p>
          <a:pPr>
            <a:spcBef>
              <a:spcPts val="200"/>
            </a:spcBef>
          </a:pPr>
          <a:endParaRPr lang="en-GB"/>
        </a:p>
      </dgm:t>
    </dgm:pt>
    <dgm:pt modelId="{8AA82B9C-BCE4-4E7D-86B3-8668B969FB68}" type="sibTrans" cxnId="{E20577C5-CCD5-4712-A7A5-4CEDDF151614}">
      <dgm:prSet/>
      <dgm:spPr/>
      <dgm:t>
        <a:bodyPr/>
        <a:lstStyle/>
        <a:p>
          <a:pPr>
            <a:spcBef>
              <a:spcPts val="200"/>
            </a:spcBef>
          </a:pPr>
          <a:endParaRPr lang="en-GB"/>
        </a:p>
      </dgm:t>
    </dgm:pt>
    <dgm:pt modelId="{D6539332-FBE8-4A6E-B3C0-899F403E5DBA}">
      <dgm:prSet custT="1"/>
      <dgm:spPr/>
      <dgm:t>
        <a:bodyPr/>
        <a:lstStyle/>
        <a:p>
          <a:pPr>
            <a:lnSpc>
              <a:spcPct val="100000"/>
            </a:lnSpc>
            <a:spcBef>
              <a:spcPts val="0"/>
            </a:spcBef>
            <a:spcAft>
              <a:spcPts val="0"/>
            </a:spcAft>
          </a:pPr>
          <a:r>
            <a:rPr lang="en-GB" sz="1000" kern="1200" dirty="0">
              <a:solidFill>
                <a:prstClr val="black">
                  <a:hueOff val="0"/>
                  <a:satOff val="0"/>
                  <a:lumOff val="0"/>
                  <a:alphaOff val="0"/>
                </a:prstClr>
              </a:solidFill>
              <a:latin typeface="Calibri" panose="020F0502020204030204"/>
              <a:ea typeface="+mn-ea"/>
              <a:cs typeface="+mn-cs"/>
            </a:rPr>
            <a:t> School resources differed - some loaned laptops and sent food parcels, others had charity support and provided workbooks</a:t>
          </a:r>
        </a:p>
      </dgm:t>
    </dgm:pt>
    <dgm:pt modelId="{B619C86E-CA8D-4B35-83E1-2D07C8B81E97}" type="parTrans" cxnId="{1E5F1BA3-BEDD-40A3-BBE1-0210FD7352F2}">
      <dgm:prSet/>
      <dgm:spPr/>
      <dgm:t>
        <a:bodyPr/>
        <a:lstStyle/>
        <a:p>
          <a:pPr>
            <a:spcBef>
              <a:spcPts val="200"/>
            </a:spcBef>
          </a:pPr>
          <a:endParaRPr lang="en-GB"/>
        </a:p>
      </dgm:t>
    </dgm:pt>
    <dgm:pt modelId="{3CBDA869-AE65-4C33-8BD6-25B4B1C06575}" type="sibTrans" cxnId="{1E5F1BA3-BEDD-40A3-BBE1-0210FD7352F2}">
      <dgm:prSet/>
      <dgm:spPr/>
      <dgm:t>
        <a:bodyPr/>
        <a:lstStyle/>
        <a:p>
          <a:pPr>
            <a:spcBef>
              <a:spcPts val="200"/>
            </a:spcBef>
          </a:pPr>
          <a:endParaRPr lang="en-GB"/>
        </a:p>
      </dgm:t>
    </dgm:pt>
    <dgm:pt modelId="{590FDCC0-F624-46F6-876D-33CAA113DAEB}">
      <dgm:prSet custT="1"/>
      <dgm:spPr/>
      <dgm:t>
        <a:bodyPr/>
        <a:lstStyle/>
        <a:p>
          <a:pPr>
            <a:lnSpc>
              <a:spcPct val="100000"/>
            </a:lnSpc>
            <a:spcBef>
              <a:spcPts val="0"/>
            </a:spcBef>
            <a:spcAft>
              <a:spcPts val="0"/>
            </a:spcAft>
          </a:pPr>
          <a:r>
            <a:rPr lang="en-GB" sz="1000" kern="1200" dirty="0">
              <a:solidFill>
                <a:prstClr val="black">
                  <a:hueOff val="0"/>
                  <a:satOff val="0"/>
                  <a:lumOff val="0"/>
                  <a:alphaOff val="0"/>
                </a:prstClr>
              </a:solidFill>
              <a:latin typeface="Calibri" panose="020F0502020204030204"/>
              <a:ea typeface="+mn-ea"/>
              <a:cs typeface="+mn-cs"/>
            </a:rPr>
            <a:t> Academic college subjects were more suited to online learning than vocational/arts subjects</a:t>
          </a:r>
        </a:p>
      </dgm:t>
    </dgm:pt>
    <dgm:pt modelId="{2E69C35D-8F4A-417C-915C-6FF12F2443D2}" type="parTrans" cxnId="{31E71535-B9C4-49D8-95A4-F134601DECBF}">
      <dgm:prSet/>
      <dgm:spPr/>
      <dgm:t>
        <a:bodyPr/>
        <a:lstStyle/>
        <a:p>
          <a:pPr>
            <a:spcBef>
              <a:spcPts val="200"/>
            </a:spcBef>
          </a:pPr>
          <a:endParaRPr lang="en-GB"/>
        </a:p>
      </dgm:t>
    </dgm:pt>
    <dgm:pt modelId="{74C9AECA-A3BD-41D3-897D-FC7073BD7990}" type="sibTrans" cxnId="{31E71535-B9C4-49D8-95A4-F134601DECBF}">
      <dgm:prSet/>
      <dgm:spPr/>
      <dgm:t>
        <a:bodyPr/>
        <a:lstStyle/>
        <a:p>
          <a:pPr>
            <a:spcBef>
              <a:spcPts val="200"/>
            </a:spcBef>
          </a:pPr>
          <a:endParaRPr lang="en-GB"/>
        </a:p>
      </dgm:t>
    </dgm:pt>
    <dgm:pt modelId="{486B609D-5AF2-458E-B673-4C035362431C}">
      <dgm:prSet custT="1"/>
      <dgm:spPr/>
      <dgm:t>
        <a:bodyPr/>
        <a:lstStyle/>
        <a:p>
          <a:pPr>
            <a:lnSpc>
              <a:spcPct val="100000"/>
            </a:lnSpc>
            <a:spcBef>
              <a:spcPts val="0"/>
            </a:spcBef>
            <a:spcAft>
              <a:spcPts val="0"/>
            </a:spcAft>
          </a:pPr>
          <a:r>
            <a:rPr lang="en-GB" sz="1000" kern="1200" dirty="0">
              <a:solidFill>
                <a:prstClr val="black">
                  <a:hueOff val="0"/>
                  <a:satOff val="0"/>
                  <a:lumOff val="0"/>
                  <a:alphaOff val="0"/>
                </a:prstClr>
              </a:solidFill>
              <a:latin typeface="Calibri" panose="020F0502020204030204"/>
              <a:ea typeface="+mn-ea"/>
              <a:cs typeface="+mn-cs"/>
            </a:rPr>
            <a:t> All education providers planned for all students to return in September 2020. </a:t>
          </a:r>
          <a:endParaRPr lang="en-GB" sz="1000" kern="1200" dirty="0">
            <a:latin typeface="+mn-lt"/>
          </a:endParaRPr>
        </a:p>
      </dgm:t>
    </dgm:pt>
    <dgm:pt modelId="{39F1190C-2862-45A6-BE28-63A356E4BB3E}" type="parTrans" cxnId="{A3382B6C-B15F-4C93-8F28-4333A9483C33}">
      <dgm:prSet/>
      <dgm:spPr/>
      <dgm:t>
        <a:bodyPr/>
        <a:lstStyle/>
        <a:p>
          <a:pPr>
            <a:spcBef>
              <a:spcPts val="200"/>
            </a:spcBef>
          </a:pPr>
          <a:endParaRPr lang="en-GB"/>
        </a:p>
      </dgm:t>
    </dgm:pt>
    <dgm:pt modelId="{8B1E0EA8-B978-47F6-B763-0D962A894E57}" type="sibTrans" cxnId="{A3382B6C-B15F-4C93-8F28-4333A9483C33}">
      <dgm:prSet/>
      <dgm:spPr/>
      <dgm:t>
        <a:bodyPr/>
        <a:lstStyle/>
        <a:p>
          <a:pPr>
            <a:spcBef>
              <a:spcPts val="200"/>
            </a:spcBef>
          </a:pPr>
          <a:endParaRPr lang="en-GB"/>
        </a:p>
      </dgm:t>
    </dgm:pt>
    <dgm:pt modelId="{FF533D3F-6225-435B-99E5-706E0C1ED158}">
      <dgm:prSet custT="1"/>
      <dgm:spPr/>
      <dgm:t>
        <a:bodyPr/>
        <a:lstStyle/>
        <a:p>
          <a:pPr>
            <a:lnSpc>
              <a:spcPct val="100000"/>
            </a:lnSpc>
            <a:spcBef>
              <a:spcPts val="0"/>
            </a:spcBef>
            <a:spcAft>
              <a:spcPts val="0"/>
            </a:spcAft>
          </a:pPr>
          <a:r>
            <a:rPr lang="en-GB" sz="1000" dirty="0">
              <a:latin typeface="+mn-lt"/>
            </a:rPr>
            <a:t>Very few education providers utilised the Job Retention Scheme.</a:t>
          </a:r>
        </a:p>
      </dgm:t>
    </dgm:pt>
    <dgm:pt modelId="{E1EA0597-429C-4AE9-8963-57AA86E7C001}" type="parTrans" cxnId="{F87F4B7B-72A6-4236-BBA6-DE94CD7867F9}">
      <dgm:prSet/>
      <dgm:spPr/>
      <dgm:t>
        <a:bodyPr/>
        <a:lstStyle/>
        <a:p>
          <a:pPr>
            <a:spcBef>
              <a:spcPts val="200"/>
            </a:spcBef>
          </a:pPr>
          <a:endParaRPr lang="en-GB"/>
        </a:p>
      </dgm:t>
    </dgm:pt>
    <dgm:pt modelId="{CB6F8A6E-1CFE-44FA-9A89-D7FFCBFF7C88}" type="sibTrans" cxnId="{F87F4B7B-72A6-4236-BBA6-DE94CD7867F9}">
      <dgm:prSet/>
      <dgm:spPr/>
      <dgm:t>
        <a:bodyPr/>
        <a:lstStyle/>
        <a:p>
          <a:pPr>
            <a:spcBef>
              <a:spcPts val="200"/>
            </a:spcBef>
          </a:pPr>
          <a:endParaRPr lang="en-GB"/>
        </a:p>
      </dgm:t>
    </dgm:pt>
    <dgm:pt modelId="{5804B329-C84C-4D22-87D4-D055E9EF3419}">
      <dgm:prSet custT="1"/>
      <dgm:spPr/>
      <dgm:t>
        <a:bodyPr/>
        <a:lstStyle/>
        <a:p>
          <a:pPr>
            <a:lnSpc>
              <a:spcPct val="100000"/>
            </a:lnSpc>
            <a:spcBef>
              <a:spcPts val="0"/>
            </a:spcBef>
            <a:spcAft>
              <a:spcPts val="0"/>
            </a:spcAft>
          </a:pPr>
          <a:r>
            <a:rPr lang="en-GB" sz="1000" kern="1200" dirty="0">
              <a:solidFill>
                <a:prstClr val="black">
                  <a:hueOff val="0"/>
                  <a:satOff val="0"/>
                  <a:lumOff val="0"/>
                  <a:alphaOff val="0"/>
                </a:prstClr>
              </a:solidFill>
              <a:latin typeface="Calibri" panose="020F0502020204030204"/>
              <a:ea typeface="+mn-ea"/>
              <a:cs typeface="+mn-cs"/>
            </a:rPr>
            <a:t> Primary schools reported pupils exhibiting lower resilience. </a:t>
          </a:r>
        </a:p>
      </dgm:t>
    </dgm:pt>
    <dgm:pt modelId="{DB961107-AE35-4817-B4A9-72547940FD59}" type="parTrans" cxnId="{26EE63AB-61E5-4797-87EA-B6B4294DE300}">
      <dgm:prSet/>
      <dgm:spPr/>
      <dgm:t>
        <a:bodyPr/>
        <a:lstStyle/>
        <a:p>
          <a:pPr>
            <a:spcBef>
              <a:spcPts val="200"/>
            </a:spcBef>
          </a:pPr>
          <a:endParaRPr lang="en-GB"/>
        </a:p>
      </dgm:t>
    </dgm:pt>
    <dgm:pt modelId="{63499E7C-09F5-43C5-9126-04CDA1BA570C}" type="sibTrans" cxnId="{26EE63AB-61E5-4797-87EA-B6B4294DE300}">
      <dgm:prSet/>
      <dgm:spPr/>
      <dgm:t>
        <a:bodyPr/>
        <a:lstStyle/>
        <a:p>
          <a:pPr>
            <a:spcBef>
              <a:spcPts val="200"/>
            </a:spcBef>
          </a:pPr>
          <a:endParaRPr lang="en-GB"/>
        </a:p>
      </dgm:t>
    </dgm:pt>
    <dgm:pt modelId="{50915575-512A-410A-A7CE-5AA7B1AD7AE7}">
      <dgm:prSet custT="1"/>
      <dgm:spPr/>
      <dgm:t>
        <a:bodyPr/>
        <a:lstStyle/>
        <a:p>
          <a:pPr>
            <a:lnSpc>
              <a:spcPct val="100000"/>
            </a:lnSpc>
            <a:spcBef>
              <a:spcPts val="0"/>
            </a:spcBef>
            <a:spcAft>
              <a:spcPts val="0"/>
            </a:spcAft>
          </a:pPr>
          <a:r>
            <a:rPr lang="en-GB" sz="1000" kern="1200" dirty="0"/>
            <a:t> Colleges planned to identify knowledge gaps and provide workshops to support students catching up.</a:t>
          </a:r>
          <a:endParaRPr lang="en-GB" sz="1000" kern="1200" dirty="0">
            <a:solidFill>
              <a:prstClr val="black">
                <a:hueOff val="0"/>
                <a:satOff val="0"/>
                <a:lumOff val="0"/>
                <a:alphaOff val="0"/>
              </a:prstClr>
            </a:solidFill>
            <a:latin typeface="Calibri" panose="020F0502020204030204"/>
            <a:ea typeface="+mn-ea"/>
            <a:cs typeface="+mn-cs"/>
          </a:endParaRPr>
        </a:p>
      </dgm:t>
    </dgm:pt>
    <dgm:pt modelId="{075EAC4C-767F-4CB6-A263-77BA5D5E6D02}" type="parTrans" cxnId="{79B58FF7-559E-4DE8-B6AA-16BE18AD5097}">
      <dgm:prSet/>
      <dgm:spPr/>
      <dgm:t>
        <a:bodyPr/>
        <a:lstStyle/>
        <a:p>
          <a:pPr>
            <a:spcBef>
              <a:spcPts val="200"/>
            </a:spcBef>
          </a:pPr>
          <a:endParaRPr lang="en-GB"/>
        </a:p>
      </dgm:t>
    </dgm:pt>
    <dgm:pt modelId="{8B8A6416-9AC9-4314-81E9-56B86B6BB8BC}" type="sibTrans" cxnId="{79B58FF7-559E-4DE8-B6AA-16BE18AD5097}">
      <dgm:prSet/>
      <dgm:spPr/>
      <dgm:t>
        <a:bodyPr/>
        <a:lstStyle/>
        <a:p>
          <a:pPr>
            <a:spcBef>
              <a:spcPts val="200"/>
            </a:spcBef>
          </a:pPr>
          <a:endParaRPr lang="en-GB"/>
        </a:p>
      </dgm:t>
    </dgm:pt>
    <dgm:pt modelId="{88C8702E-74B4-41D8-B9F0-271E11BC7F4E}">
      <dgm:prSet custT="1"/>
      <dgm:spPr/>
      <dgm:t>
        <a:bodyPr/>
        <a:lstStyle/>
        <a:p>
          <a:pPr>
            <a:lnSpc>
              <a:spcPct val="100000"/>
            </a:lnSpc>
            <a:spcBef>
              <a:spcPts val="0"/>
            </a:spcBef>
            <a:spcAft>
              <a:spcPts val="0"/>
            </a:spcAft>
          </a:pPr>
          <a:r>
            <a:rPr lang="en-GB" sz="1000" kern="1200" dirty="0">
              <a:solidFill>
                <a:prstClr val="black">
                  <a:hueOff val="0"/>
                  <a:satOff val="0"/>
                  <a:lumOff val="0"/>
                  <a:alphaOff val="0"/>
                </a:prstClr>
              </a:solidFill>
              <a:latin typeface="Calibri" panose="020F0502020204030204"/>
              <a:ea typeface="+mn-ea"/>
              <a:cs typeface="+mn-cs"/>
            </a:rPr>
            <a:t> Lockdown, school closures and remote teaching felt to have a profound negative impact on SEND/EHCP pupils: they would have more difficulty catching up; their social skills had been set back and there were additional stresses at home due to lockdown</a:t>
          </a:r>
          <a:r>
            <a:rPr lang="en-GB" sz="1000" kern="1200" dirty="0">
              <a:latin typeface="+mn-lt"/>
              <a:ea typeface="+mn-ea"/>
              <a:cs typeface="+mn-cs"/>
            </a:rPr>
            <a:t>.</a:t>
          </a:r>
        </a:p>
      </dgm:t>
    </dgm:pt>
    <dgm:pt modelId="{2944BE7C-5C42-4880-87FD-040CC5C606DA}" type="parTrans" cxnId="{7D7BDB12-98E4-4F92-B174-240B8ABE97B4}">
      <dgm:prSet/>
      <dgm:spPr/>
      <dgm:t>
        <a:bodyPr/>
        <a:lstStyle/>
        <a:p>
          <a:pPr>
            <a:spcBef>
              <a:spcPts val="200"/>
            </a:spcBef>
          </a:pPr>
          <a:endParaRPr lang="en-GB"/>
        </a:p>
      </dgm:t>
    </dgm:pt>
    <dgm:pt modelId="{BB7BD759-7104-4BAF-AC03-A10F1B8D47CA}" type="sibTrans" cxnId="{7D7BDB12-98E4-4F92-B174-240B8ABE97B4}">
      <dgm:prSet/>
      <dgm:spPr/>
      <dgm:t>
        <a:bodyPr/>
        <a:lstStyle/>
        <a:p>
          <a:pPr>
            <a:spcBef>
              <a:spcPts val="200"/>
            </a:spcBef>
          </a:pPr>
          <a:endParaRPr lang="en-GB"/>
        </a:p>
      </dgm:t>
    </dgm:pt>
    <dgm:pt modelId="{A22C670E-C7DD-4B14-8C86-7F346A064A8D}">
      <dgm:prSet custT="1"/>
      <dgm:spPr/>
      <dgm:t>
        <a:bodyPr/>
        <a:lstStyle/>
        <a:p>
          <a:pPr>
            <a:lnSpc>
              <a:spcPct val="100000"/>
            </a:lnSpc>
            <a:spcBef>
              <a:spcPts val="0"/>
            </a:spcBef>
            <a:spcAft>
              <a:spcPts val="0"/>
            </a:spcAft>
          </a:pPr>
          <a:r>
            <a:rPr lang="en-GB" sz="1000" kern="1200" dirty="0">
              <a:solidFill>
                <a:prstClr val="black">
                  <a:hueOff val="0"/>
                  <a:satOff val="0"/>
                  <a:lumOff val="0"/>
                  <a:alphaOff val="0"/>
                </a:prstClr>
              </a:solidFill>
              <a:latin typeface="Calibri" panose="020F0502020204030204"/>
              <a:ea typeface="+mn-ea"/>
              <a:cs typeface="+mn-cs"/>
            </a:rPr>
            <a:t> Varying safety measures introduced in schools: primary and secondary schools intended to introduce bubbles systems; while some colleges alternated pupils for remote and in-class teaching</a:t>
          </a:r>
        </a:p>
      </dgm:t>
    </dgm:pt>
    <dgm:pt modelId="{9D4CB6FF-4E3F-47A9-8B34-6D62C8C30305}" type="parTrans" cxnId="{346730AB-D0C4-4062-8E9B-31A6A38C37EA}">
      <dgm:prSet/>
      <dgm:spPr/>
      <dgm:t>
        <a:bodyPr/>
        <a:lstStyle/>
        <a:p>
          <a:endParaRPr lang="en-GB"/>
        </a:p>
      </dgm:t>
    </dgm:pt>
    <dgm:pt modelId="{93D87719-C63E-46D8-B788-99DE16F910C8}" type="sibTrans" cxnId="{346730AB-D0C4-4062-8E9B-31A6A38C37EA}">
      <dgm:prSet/>
      <dgm:spPr/>
      <dgm:t>
        <a:bodyPr/>
        <a:lstStyle/>
        <a:p>
          <a:endParaRPr lang="en-GB"/>
        </a:p>
      </dgm:t>
    </dgm:pt>
    <dgm:pt modelId="{F685C184-382C-4CA9-BDD3-34AB716D44CC}">
      <dgm:prSet custT="1"/>
      <dgm:spPr/>
      <dgm:t>
        <a:bodyPr/>
        <a:lstStyle/>
        <a:p>
          <a:pPr>
            <a:lnSpc>
              <a:spcPct val="100000"/>
            </a:lnSpc>
            <a:spcBef>
              <a:spcPts val="0"/>
            </a:spcBef>
            <a:spcAft>
              <a:spcPts val="0"/>
            </a:spcAft>
          </a:pPr>
          <a:r>
            <a:rPr lang="en-GB" sz="1000" kern="1200" dirty="0">
              <a:solidFill>
                <a:prstClr val="black">
                  <a:hueOff val="0"/>
                  <a:satOff val="0"/>
                  <a:lumOff val="0"/>
                  <a:alphaOff val="0"/>
                </a:prstClr>
              </a:solidFill>
              <a:latin typeface="Calibri" panose="020F0502020204030204"/>
              <a:ea typeface="+mn-ea"/>
              <a:cs typeface="+mn-cs"/>
            </a:rPr>
            <a:t> Secondary schools planned to focus on core subjects to enable catch up from the disruption</a:t>
          </a:r>
        </a:p>
      </dgm:t>
    </dgm:pt>
    <dgm:pt modelId="{6FC9A80E-7023-421A-8AD6-7DA7C99F3E9A}" type="parTrans" cxnId="{C2189F9A-7E76-47B4-9767-09B0345EAC47}">
      <dgm:prSet/>
      <dgm:spPr/>
      <dgm:t>
        <a:bodyPr/>
        <a:lstStyle/>
        <a:p>
          <a:endParaRPr lang="en-GB"/>
        </a:p>
      </dgm:t>
    </dgm:pt>
    <dgm:pt modelId="{043CCCD1-7075-4DC9-B46D-8E9FAD9A585F}" type="sibTrans" cxnId="{C2189F9A-7E76-47B4-9767-09B0345EAC47}">
      <dgm:prSet/>
      <dgm:spPr/>
      <dgm:t>
        <a:bodyPr/>
        <a:lstStyle/>
        <a:p>
          <a:endParaRPr lang="en-GB"/>
        </a:p>
      </dgm:t>
    </dgm:pt>
    <dgm:pt modelId="{7AB1C59B-7664-4F58-98C2-5DFEAF19BD12}">
      <dgm:prSet phldrT="[Text]" custT="1"/>
      <dgm:spPr/>
      <dgm:t>
        <a:bodyPr/>
        <a:lstStyle/>
        <a:p>
          <a:pPr>
            <a:lnSpc>
              <a:spcPct val="100000"/>
            </a:lnSpc>
            <a:spcBef>
              <a:spcPts val="0"/>
            </a:spcBef>
            <a:spcAft>
              <a:spcPts val="0"/>
            </a:spcAft>
          </a:pPr>
          <a:r>
            <a:rPr lang="en-GB" sz="1000" dirty="0">
              <a:latin typeface="+mn-lt"/>
            </a:rPr>
            <a:t>Transitions from primary to secondary schools, and from year 11 to college/university were significantly affected</a:t>
          </a:r>
        </a:p>
      </dgm:t>
    </dgm:pt>
    <dgm:pt modelId="{8D8AFBE9-ACC0-4029-AE60-DE0DEB0371A0}" type="parTrans" cxnId="{3C1D72D9-998D-40C0-B786-02A1BDE91610}">
      <dgm:prSet/>
      <dgm:spPr/>
      <dgm:t>
        <a:bodyPr/>
        <a:lstStyle/>
        <a:p>
          <a:endParaRPr lang="en-GB"/>
        </a:p>
      </dgm:t>
    </dgm:pt>
    <dgm:pt modelId="{23540F4F-C0BB-4160-A153-FFAADDF4C797}" type="sibTrans" cxnId="{3C1D72D9-998D-40C0-B786-02A1BDE91610}">
      <dgm:prSet/>
      <dgm:spPr/>
      <dgm:t>
        <a:bodyPr/>
        <a:lstStyle/>
        <a:p>
          <a:endParaRPr lang="en-GB"/>
        </a:p>
      </dgm:t>
    </dgm:pt>
    <dgm:pt modelId="{BFBE5CE4-079D-4D14-9084-4F5CB14BC0B8}">
      <dgm:prSet phldrT="[Text]" custT="1"/>
      <dgm:spPr/>
      <dgm:t>
        <a:bodyPr/>
        <a:lstStyle/>
        <a:p>
          <a:pPr>
            <a:lnSpc>
              <a:spcPct val="100000"/>
            </a:lnSpc>
            <a:spcBef>
              <a:spcPts val="0"/>
            </a:spcBef>
            <a:spcAft>
              <a:spcPts val="0"/>
            </a:spcAft>
          </a:pPr>
          <a:r>
            <a:rPr lang="en-GB" sz="1000" dirty="0">
              <a:latin typeface="+mn-lt"/>
            </a:rPr>
            <a:t> Final year BTEC, A-level and further education pupils were negatively affected by exam cancellations and initial downgrading in algorithmically generated results, including A-level students missing out on university places.</a:t>
          </a:r>
        </a:p>
      </dgm:t>
    </dgm:pt>
    <dgm:pt modelId="{B0982EC4-D45D-4FAF-B846-00B613CB69ED}" type="parTrans" cxnId="{C6ECFA11-0D7F-42D0-90D2-C903D9437053}">
      <dgm:prSet/>
      <dgm:spPr/>
      <dgm:t>
        <a:bodyPr/>
        <a:lstStyle/>
        <a:p>
          <a:endParaRPr lang="en-GB"/>
        </a:p>
      </dgm:t>
    </dgm:pt>
    <dgm:pt modelId="{0A80990B-74C2-4D00-A2E2-1091998E9C92}" type="sibTrans" cxnId="{C6ECFA11-0D7F-42D0-90D2-C903D9437053}">
      <dgm:prSet/>
      <dgm:spPr/>
      <dgm:t>
        <a:bodyPr/>
        <a:lstStyle/>
        <a:p>
          <a:endParaRPr lang="en-GB"/>
        </a:p>
      </dgm:t>
    </dgm:pt>
    <dgm:pt modelId="{48778020-1FA3-40F3-B777-18C1C616C7F1}">
      <dgm:prSet custT="1"/>
      <dgm:spPr/>
      <dgm:t>
        <a:bodyPr/>
        <a:lstStyle/>
        <a:p>
          <a:pPr>
            <a:lnSpc>
              <a:spcPct val="100000"/>
            </a:lnSpc>
            <a:spcBef>
              <a:spcPts val="0"/>
            </a:spcBef>
            <a:spcAft>
              <a:spcPts val="0"/>
            </a:spcAft>
          </a:pPr>
          <a:r>
            <a:rPr lang="en-GB" sz="1000" dirty="0">
              <a:latin typeface="+mn-lt"/>
            </a:rPr>
            <a:t>All providers noted an increase in workload for teaching staff moving lessons online and ensuring availability or resources</a:t>
          </a:r>
        </a:p>
      </dgm:t>
    </dgm:pt>
    <dgm:pt modelId="{D1E17C6A-63D6-4734-AF8D-6C28FEBB929A}" type="parTrans" cxnId="{E58FE003-508E-4361-8842-02D400E6233D}">
      <dgm:prSet/>
      <dgm:spPr/>
      <dgm:t>
        <a:bodyPr/>
        <a:lstStyle/>
        <a:p>
          <a:endParaRPr lang="en-GB"/>
        </a:p>
      </dgm:t>
    </dgm:pt>
    <dgm:pt modelId="{F34D7873-E592-4BE8-907E-192FBEBECE22}" type="sibTrans" cxnId="{E58FE003-508E-4361-8842-02D400E6233D}">
      <dgm:prSet/>
      <dgm:spPr/>
      <dgm:t>
        <a:bodyPr/>
        <a:lstStyle/>
        <a:p>
          <a:endParaRPr lang="en-GB"/>
        </a:p>
      </dgm:t>
    </dgm:pt>
    <dgm:pt modelId="{564A86E1-73DD-4D7A-B88E-D75268A550CA}">
      <dgm:prSet custT="1"/>
      <dgm:spPr/>
      <dgm:t>
        <a:bodyPr/>
        <a:lstStyle/>
        <a:p>
          <a:pPr>
            <a:lnSpc>
              <a:spcPct val="100000"/>
            </a:lnSpc>
            <a:spcBef>
              <a:spcPts val="0"/>
            </a:spcBef>
            <a:spcAft>
              <a:spcPts val="0"/>
            </a:spcAft>
          </a:pPr>
          <a:r>
            <a:rPr lang="en-GB" sz="1000" dirty="0">
              <a:latin typeface="+mn-lt"/>
            </a:rPr>
            <a:t>Varying experiences of staff wellbeing: increased anxiety; physical health issues due to time on computers; difficulties balancing work and childcare; while some staff enjoyed working from home and felt ‘safe’. Variable staff wellbeing support, with most relying on peer support.</a:t>
          </a:r>
        </a:p>
      </dgm:t>
    </dgm:pt>
    <dgm:pt modelId="{020D86DC-3526-48FF-ADB7-D229715F6EA7}" type="parTrans" cxnId="{20DC7040-71EB-45E6-8E0A-538932C9C91B}">
      <dgm:prSet/>
      <dgm:spPr/>
      <dgm:t>
        <a:bodyPr/>
        <a:lstStyle/>
        <a:p>
          <a:endParaRPr lang="en-GB"/>
        </a:p>
      </dgm:t>
    </dgm:pt>
    <dgm:pt modelId="{93DCEE85-D5AC-416B-A80D-4857D01612A0}" type="sibTrans" cxnId="{20DC7040-71EB-45E6-8E0A-538932C9C91B}">
      <dgm:prSet/>
      <dgm:spPr/>
      <dgm:t>
        <a:bodyPr/>
        <a:lstStyle/>
        <a:p>
          <a:endParaRPr lang="en-GB"/>
        </a:p>
      </dgm:t>
    </dgm:pt>
    <dgm:pt modelId="{1C95A986-854B-4C59-8A7E-01B872E61E0E}">
      <dgm:prSet custT="1"/>
      <dgm:spPr/>
      <dgm:t>
        <a:bodyPr/>
        <a:lstStyle/>
        <a:p>
          <a:pPr>
            <a:lnSpc>
              <a:spcPct val="100000"/>
            </a:lnSpc>
            <a:spcBef>
              <a:spcPts val="0"/>
            </a:spcBef>
            <a:spcAft>
              <a:spcPts val="0"/>
            </a:spcAft>
          </a:pPr>
          <a:r>
            <a:rPr lang="en-GB" sz="1000" dirty="0">
              <a:latin typeface="+mn-lt"/>
            </a:rPr>
            <a:t>Support from Local Authorities felt to be better than national government, with national messages confusing and </a:t>
          </a:r>
          <a:r>
            <a:rPr lang="en-GB" sz="1000" dirty="0" err="1">
              <a:latin typeface="+mn-lt"/>
            </a:rPr>
            <a:t>u-turns</a:t>
          </a:r>
          <a:r>
            <a:rPr lang="en-GB" sz="1000" dirty="0">
              <a:latin typeface="+mn-lt"/>
            </a:rPr>
            <a:t> making implementation difficult.</a:t>
          </a:r>
        </a:p>
      </dgm:t>
    </dgm:pt>
    <dgm:pt modelId="{A1596231-1226-4CAB-824A-8FA0D041CFCC}" type="parTrans" cxnId="{AF0BDDA1-E205-4DCC-9D14-3CB79EBC27E1}">
      <dgm:prSet/>
      <dgm:spPr/>
      <dgm:t>
        <a:bodyPr/>
        <a:lstStyle/>
        <a:p>
          <a:endParaRPr lang="en-GB"/>
        </a:p>
      </dgm:t>
    </dgm:pt>
    <dgm:pt modelId="{94E1C6EB-AAA1-4883-B97C-92B523461F25}" type="sibTrans" cxnId="{AF0BDDA1-E205-4DCC-9D14-3CB79EBC27E1}">
      <dgm:prSet/>
      <dgm:spPr/>
      <dgm:t>
        <a:bodyPr/>
        <a:lstStyle/>
        <a:p>
          <a:endParaRPr lang="en-GB"/>
        </a:p>
      </dgm:t>
    </dgm:pt>
    <dgm:pt modelId="{4017B78A-32EF-499D-96C5-F060B99EF308}" type="pres">
      <dgm:prSet presAssocID="{F95BF5CF-6E19-434B-848F-4C9808B06715}" presName="Name0" presStyleCnt="0">
        <dgm:presLayoutVars>
          <dgm:dir/>
          <dgm:animLvl val="lvl"/>
          <dgm:resizeHandles val="exact"/>
        </dgm:presLayoutVars>
      </dgm:prSet>
      <dgm:spPr/>
    </dgm:pt>
    <dgm:pt modelId="{4C9A5697-ED11-419B-A195-C60ACDCD6BDC}" type="pres">
      <dgm:prSet presAssocID="{2B1A7067-327B-4349-96C8-783D298147A6}" presName="linNode" presStyleCnt="0"/>
      <dgm:spPr/>
    </dgm:pt>
    <dgm:pt modelId="{69E9E63B-8DBC-4485-A40D-B62CF633C4FB}" type="pres">
      <dgm:prSet presAssocID="{2B1A7067-327B-4349-96C8-783D298147A6}" presName="parTx" presStyleLbl="revTx" presStyleIdx="0" presStyleCnt="4" custScaleX="71917" custScaleY="170798">
        <dgm:presLayoutVars>
          <dgm:chMax val="1"/>
          <dgm:bulletEnabled val="1"/>
        </dgm:presLayoutVars>
      </dgm:prSet>
      <dgm:spPr/>
    </dgm:pt>
    <dgm:pt modelId="{6EA938BA-E542-4B88-8826-666E461CA621}" type="pres">
      <dgm:prSet presAssocID="{2B1A7067-327B-4349-96C8-783D298147A6}" presName="bracket" presStyleLbl="parChTrans1D1" presStyleIdx="0" presStyleCnt="4" custScaleX="48984" custLinFactNeighborX="95610"/>
      <dgm:spPr/>
    </dgm:pt>
    <dgm:pt modelId="{49CE4D45-A570-4C2E-9929-8F7625559278}" type="pres">
      <dgm:prSet presAssocID="{2B1A7067-327B-4349-96C8-783D298147A6}" presName="spH" presStyleCnt="0"/>
      <dgm:spPr/>
    </dgm:pt>
    <dgm:pt modelId="{0691B3D9-516D-4C92-8D9B-3D7CC498AFB9}" type="pres">
      <dgm:prSet presAssocID="{2B1A7067-327B-4349-96C8-783D298147A6}" presName="desTx" presStyleLbl="node1" presStyleIdx="0" presStyleCnt="4" custScaleX="121083" custScaleY="98172" custLinFactNeighborX="-2806" custLinFactNeighborY="-4386">
        <dgm:presLayoutVars>
          <dgm:bulletEnabled val="1"/>
        </dgm:presLayoutVars>
      </dgm:prSet>
      <dgm:spPr/>
    </dgm:pt>
    <dgm:pt modelId="{DB202BA6-901E-452F-B7FD-547359B0BE1C}" type="pres">
      <dgm:prSet presAssocID="{ADDD064A-98B8-492E-A5C5-987FF9C0F6FC}" presName="spV" presStyleCnt="0"/>
      <dgm:spPr/>
    </dgm:pt>
    <dgm:pt modelId="{524DA4C1-5E07-4F87-8E68-931AFC9F448C}" type="pres">
      <dgm:prSet presAssocID="{D22EC506-C5F2-44F7-A6EC-BB8DF5F38D28}" presName="linNode" presStyleCnt="0"/>
      <dgm:spPr/>
    </dgm:pt>
    <dgm:pt modelId="{9B35D3B1-6AE3-4DE0-AF71-57FD470EB400}" type="pres">
      <dgm:prSet presAssocID="{D22EC506-C5F2-44F7-A6EC-BB8DF5F38D28}" presName="parTx" presStyleLbl="revTx" presStyleIdx="1" presStyleCnt="4" custScaleX="71917" custScaleY="170798">
        <dgm:presLayoutVars>
          <dgm:chMax val="1"/>
          <dgm:bulletEnabled val="1"/>
        </dgm:presLayoutVars>
      </dgm:prSet>
      <dgm:spPr/>
    </dgm:pt>
    <dgm:pt modelId="{25617C1D-5657-4CBB-BAC6-84AD99CFEC84}" type="pres">
      <dgm:prSet presAssocID="{D22EC506-C5F2-44F7-A6EC-BB8DF5F38D28}" presName="bracket" presStyleLbl="parChTrans1D1" presStyleIdx="1" presStyleCnt="4" custScaleX="48984" custLinFactNeighborX="95610" custLinFactNeighborY="-7073"/>
      <dgm:spPr/>
    </dgm:pt>
    <dgm:pt modelId="{874FC372-2238-4D47-A032-C50AB0976597}" type="pres">
      <dgm:prSet presAssocID="{D22EC506-C5F2-44F7-A6EC-BB8DF5F38D28}" presName="spH" presStyleCnt="0"/>
      <dgm:spPr/>
    </dgm:pt>
    <dgm:pt modelId="{E861DDB0-588E-451E-AEA8-5541B3E61BAE}" type="pres">
      <dgm:prSet presAssocID="{D22EC506-C5F2-44F7-A6EC-BB8DF5F38D28}" presName="desTx" presStyleLbl="node1" presStyleIdx="1" presStyleCnt="4" custScaleX="121083" custLinFactNeighborY="-7073">
        <dgm:presLayoutVars>
          <dgm:bulletEnabled val="1"/>
        </dgm:presLayoutVars>
      </dgm:prSet>
      <dgm:spPr/>
    </dgm:pt>
    <dgm:pt modelId="{8615B10C-F7C3-4623-A50A-1261739AEA90}" type="pres">
      <dgm:prSet presAssocID="{AD5AA365-3620-4A93-B4CB-0818367CD3E1}" presName="spV" presStyleCnt="0"/>
      <dgm:spPr/>
    </dgm:pt>
    <dgm:pt modelId="{72BB8821-CFD6-4D64-B8F4-EF7724401492}" type="pres">
      <dgm:prSet presAssocID="{AD4C7FE0-623B-446E-B2C7-43D92C0A6C8B}" presName="linNode" presStyleCnt="0"/>
      <dgm:spPr/>
    </dgm:pt>
    <dgm:pt modelId="{FFBD9A21-D68D-467C-9E0B-A982700BA5E4}" type="pres">
      <dgm:prSet presAssocID="{AD4C7FE0-623B-446E-B2C7-43D92C0A6C8B}" presName="parTx" presStyleLbl="revTx" presStyleIdx="2" presStyleCnt="4" custScaleX="71917" custScaleY="170798">
        <dgm:presLayoutVars>
          <dgm:chMax val="1"/>
          <dgm:bulletEnabled val="1"/>
        </dgm:presLayoutVars>
      </dgm:prSet>
      <dgm:spPr/>
    </dgm:pt>
    <dgm:pt modelId="{4D9F0666-53CF-4D1E-AC51-E81ADE916CAD}" type="pres">
      <dgm:prSet presAssocID="{AD4C7FE0-623B-446E-B2C7-43D92C0A6C8B}" presName="bracket" presStyleLbl="parChTrans1D1" presStyleIdx="2" presStyleCnt="4" custScaleX="48984" custLinFactNeighborX="95610" custLinFactNeighborY="-10901"/>
      <dgm:spPr/>
    </dgm:pt>
    <dgm:pt modelId="{AB189D1E-3E26-4232-A8D0-643A44BBDB35}" type="pres">
      <dgm:prSet presAssocID="{AD4C7FE0-623B-446E-B2C7-43D92C0A6C8B}" presName="spH" presStyleCnt="0"/>
      <dgm:spPr/>
    </dgm:pt>
    <dgm:pt modelId="{F39BB479-0D6F-4E04-B758-07B829D2E362}" type="pres">
      <dgm:prSet presAssocID="{AD4C7FE0-623B-446E-B2C7-43D92C0A6C8B}" presName="desTx" presStyleLbl="node1" presStyleIdx="2" presStyleCnt="4" custScaleX="121083" custLinFactNeighborY="-10901">
        <dgm:presLayoutVars>
          <dgm:bulletEnabled val="1"/>
        </dgm:presLayoutVars>
      </dgm:prSet>
      <dgm:spPr/>
    </dgm:pt>
    <dgm:pt modelId="{914127EF-3BE4-4A16-80AC-B18560D69294}" type="pres">
      <dgm:prSet presAssocID="{6B699D22-40EC-478A-BAA0-13DCF651DB99}" presName="spV" presStyleCnt="0"/>
      <dgm:spPr/>
    </dgm:pt>
    <dgm:pt modelId="{0444F95F-19CF-4AB0-867D-DF49F96E139A}" type="pres">
      <dgm:prSet presAssocID="{6E66E2C8-D0EA-4404-BDFA-5B32443017C0}" presName="linNode" presStyleCnt="0"/>
      <dgm:spPr/>
    </dgm:pt>
    <dgm:pt modelId="{E0674A74-4F20-45E4-9003-8BFCE32BD460}" type="pres">
      <dgm:prSet presAssocID="{6E66E2C8-D0EA-4404-BDFA-5B32443017C0}" presName="parTx" presStyleLbl="revTx" presStyleIdx="3" presStyleCnt="4" custScaleX="71917" custScaleY="170798">
        <dgm:presLayoutVars>
          <dgm:chMax val="1"/>
          <dgm:bulletEnabled val="1"/>
        </dgm:presLayoutVars>
      </dgm:prSet>
      <dgm:spPr/>
    </dgm:pt>
    <dgm:pt modelId="{45F15CE1-DF02-400D-93A7-2806DC0C36EC}" type="pres">
      <dgm:prSet presAssocID="{6E66E2C8-D0EA-4404-BDFA-5B32443017C0}" presName="bracket" presStyleLbl="parChTrans1D1" presStyleIdx="3" presStyleCnt="4" custScaleX="48984" custLinFactNeighborX="95610" custLinFactNeighborY="-9160"/>
      <dgm:spPr/>
    </dgm:pt>
    <dgm:pt modelId="{79BE25C6-8585-4A42-B50E-237F5DC625B4}" type="pres">
      <dgm:prSet presAssocID="{6E66E2C8-D0EA-4404-BDFA-5B32443017C0}" presName="spH" presStyleCnt="0"/>
      <dgm:spPr/>
    </dgm:pt>
    <dgm:pt modelId="{5A79160A-0173-4783-985A-167EADA5A8EF}" type="pres">
      <dgm:prSet presAssocID="{6E66E2C8-D0EA-4404-BDFA-5B32443017C0}" presName="desTx" presStyleLbl="node1" presStyleIdx="3" presStyleCnt="4" custScaleX="121083" custLinFactNeighborY="-9160">
        <dgm:presLayoutVars>
          <dgm:bulletEnabled val="1"/>
        </dgm:presLayoutVars>
      </dgm:prSet>
      <dgm:spPr/>
    </dgm:pt>
  </dgm:ptLst>
  <dgm:cxnLst>
    <dgm:cxn modelId="{4E58E601-13EA-4427-B461-9F05BDFE4999}" type="presOf" srcId="{486B609D-5AF2-458E-B673-4C035362431C}" destId="{F39BB479-0D6F-4E04-B758-07B829D2E362}" srcOrd="0" destOrd="0" presId="urn:diagrams.loki3.com/BracketList"/>
    <dgm:cxn modelId="{E58FE003-508E-4361-8842-02D400E6233D}" srcId="{6E66E2C8-D0EA-4404-BDFA-5B32443017C0}" destId="{48778020-1FA3-40F3-B777-18C1C616C7F1}" srcOrd="1" destOrd="0" parTransId="{D1E17C6A-63D6-4734-AF8D-6C28FEBB929A}" sibTransId="{F34D7873-E592-4BE8-907E-192FBEBECE22}"/>
    <dgm:cxn modelId="{6865A306-CAEC-49EE-8287-E59CC44321CB}" srcId="{2B1A7067-327B-4349-96C8-783D298147A6}" destId="{4DB23659-D042-46D5-88A1-96FF5C34F7EA}" srcOrd="1" destOrd="0" parTransId="{20B1A45D-7BFD-4AC2-96C3-9202FBB6CF54}" sibTransId="{4EB4CE09-ACD1-4FC3-8F13-22644F2F2C08}"/>
    <dgm:cxn modelId="{C5A0B609-CA46-4D2D-9B95-158AF4D60130}" srcId="{F95BF5CF-6E19-434B-848F-4C9808B06715}" destId="{6E66E2C8-D0EA-4404-BDFA-5B32443017C0}" srcOrd="3" destOrd="0" parTransId="{34488D99-42E9-42B6-B5C0-52BFBA3E415A}" sibTransId="{C568C282-6127-45B3-9E07-A2F531018977}"/>
    <dgm:cxn modelId="{B08ADA11-A1A9-43F0-A24F-26D86B29AD0B}" type="presOf" srcId="{590FDCC0-F624-46F6-876D-33CAA113DAEB}" destId="{0691B3D9-516D-4C92-8D9B-3D7CC498AFB9}" srcOrd="0" destOrd="6" presId="urn:diagrams.loki3.com/BracketList"/>
    <dgm:cxn modelId="{C6ECFA11-0D7F-42D0-90D2-C903D9437053}" srcId="{D22EC506-C5F2-44F7-A6EC-BB8DF5F38D28}" destId="{BFBE5CE4-079D-4D14-9084-4F5CB14BC0B8}" srcOrd="2" destOrd="0" parTransId="{B0982EC4-D45D-4FAF-B846-00B613CB69ED}" sibTransId="{0A80990B-74C2-4D00-A2E2-1091998E9C92}"/>
    <dgm:cxn modelId="{7D7BDB12-98E4-4F92-B174-240B8ABE97B4}" srcId="{2B1A7067-327B-4349-96C8-783D298147A6}" destId="{88C8702E-74B4-41D8-B9F0-271E11BC7F4E}" srcOrd="8" destOrd="0" parTransId="{2944BE7C-5C42-4880-87FD-040CC5C606DA}" sibTransId="{BB7BD759-7104-4BAF-AC03-A10F1B8D47CA}"/>
    <dgm:cxn modelId="{BCA7AA1B-405E-4D38-B612-68F508896C41}" type="presOf" srcId="{BFBE5CE4-079D-4D14-9084-4F5CB14BC0B8}" destId="{E861DDB0-588E-451E-AEA8-5541B3E61BAE}" srcOrd="0" destOrd="2" presId="urn:diagrams.loki3.com/BracketList"/>
    <dgm:cxn modelId="{B1826122-05C8-4F11-9ED5-10E4BE42F04C}" type="presOf" srcId="{CAF6E802-4CFE-4B0A-A4A5-FD57219C98CE}" destId="{0691B3D9-516D-4C92-8D9B-3D7CC498AFB9}" srcOrd="0" destOrd="3" presId="urn:diagrams.loki3.com/BracketList"/>
    <dgm:cxn modelId="{31F41324-C8CB-4855-AB09-75A50FCC74AC}" type="presOf" srcId="{50915575-512A-410A-A7CE-5AA7B1AD7AE7}" destId="{F39BB479-0D6F-4E04-B758-07B829D2E362}" srcOrd="0" destOrd="3" presId="urn:diagrams.loki3.com/BracketList"/>
    <dgm:cxn modelId="{0675802A-C505-4371-8E3D-F8109DA6BAEA}" type="presOf" srcId="{4DB23659-D042-46D5-88A1-96FF5C34F7EA}" destId="{0691B3D9-516D-4C92-8D9B-3D7CC498AFB9}" srcOrd="0" destOrd="1" presId="urn:diagrams.loki3.com/BracketList"/>
    <dgm:cxn modelId="{26DBC52A-1A16-42CE-86FF-94416989455D}" type="presOf" srcId="{1C95A986-854B-4C59-8A7E-01B872E61E0E}" destId="{5A79160A-0173-4783-985A-167EADA5A8EF}" srcOrd="0" destOrd="3" presId="urn:diagrams.loki3.com/BracketList"/>
    <dgm:cxn modelId="{5802E234-43E8-4F73-9BD6-5223FD08BA28}" srcId="{F95BF5CF-6E19-434B-848F-4C9808B06715}" destId="{2B1A7067-327B-4349-96C8-783D298147A6}" srcOrd="0" destOrd="0" parTransId="{B72FADA3-7615-41D3-9B16-98147174C0B2}" sibTransId="{ADDD064A-98B8-492E-A5C5-987FF9C0F6FC}"/>
    <dgm:cxn modelId="{31E71535-B9C4-49D8-95A4-F134601DECBF}" srcId="{2B1A7067-327B-4349-96C8-783D298147A6}" destId="{590FDCC0-F624-46F6-876D-33CAA113DAEB}" srcOrd="6" destOrd="0" parTransId="{2E69C35D-8F4A-417C-915C-6FF12F2443D2}" sibTransId="{74C9AECA-A3BD-41D3-897D-FC7073BD7990}"/>
    <dgm:cxn modelId="{20DC7040-71EB-45E6-8E0A-538932C9C91B}" srcId="{6E66E2C8-D0EA-4404-BDFA-5B32443017C0}" destId="{564A86E1-73DD-4D7A-B88E-D75268A550CA}" srcOrd="2" destOrd="0" parTransId="{020D86DC-3526-48FF-ADB7-D229715F6EA7}" sibTransId="{93DCEE85-D5AC-416B-A80D-4857D01612A0}"/>
    <dgm:cxn modelId="{A5AED15F-1269-4BCA-8D6E-BFCA235976E1}" type="presOf" srcId="{F685C184-382C-4CA9-BDD3-34AB716D44CC}" destId="{F39BB479-0D6F-4E04-B758-07B829D2E362}" srcOrd="0" destOrd="2" presId="urn:diagrams.loki3.com/BracketList"/>
    <dgm:cxn modelId="{EF45AD41-E773-4F36-B56D-400197BD43B6}" type="presOf" srcId="{FF533D3F-6225-435B-99E5-706E0C1ED158}" destId="{5A79160A-0173-4783-985A-167EADA5A8EF}" srcOrd="0" destOrd="0" presId="urn:diagrams.loki3.com/BracketList"/>
    <dgm:cxn modelId="{6C0BCF46-E80F-43E9-BA0E-858D100AB056}" type="presOf" srcId="{88C8702E-74B4-41D8-B9F0-271E11BC7F4E}" destId="{0691B3D9-516D-4C92-8D9B-3D7CC498AFB9}" srcOrd="0" destOrd="8" presId="urn:diagrams.loki3.com/BracketList"/>
    <dgm:cxn modelId="{7191054A-2F65-44CA-B330-7DA4A58AE780}" srcId="{2B1A7067-327B-4349-96C8-783D298147A6}" destId="{CAF6E802-4CFE-4B0A-A4A5-FD57219C98CE}" srcOrd="3" destOrd="0" parTransId="{45B4A355-80AB-4BD2-A45E-7EAA90A77B5F}" sibTransId="{377DC738-4338-4707-BFCD-453527A39558}"/>
    <dgm:cxn modelId="{A3382B6C-B15F-4C93-8F28-4333A9483C33}" srcId="{AD4C7FE0-623B-446E-B2C7-43D92C0A6C8B}" destId="{486B609D-5AF2-458E-B673-4C035362431C}" srcOrd="0" destOrd="0" parTransId="{39F1190C-2862-45A6-BE28-63A356E4BB3E}" sibTransId="{8B1E0EA8-B978-47F6-B763-0D962A894E57}"/>
    <dgm:cxn modelId="{77CDE56D-3599-460A-8BCC-7F6E99B273DD}" type="presOf" srcId="{6E66E2C8-D0EA-4404-BDFA-5B32443017C0}" destId="{E0674A74-4F20-45E4-9003-8BFCE32BD460}" srcOrd="0" destOrd="0" presId="urn:diagrams.loki3.com/BracketList"/>
    <dgm:cxn modelId="{6566146E-3846-453B-9237-8E1398711E01}" type="presOf" srcId="{D6539332-FBE8-4A6E-B3C0-899F403E5DBA}" destId="{0691B3D9-516D-4C92-8D9B-3D7CC498AFB9}" srcOrd="0" destOrd="5" presId="urn:diagrams.loki3.com/BracketList"/>
    <dgm:cxn modelId="{01833D50-1934-495D-B876-D9FA4B442662}" type="presOf" srcId="{564A86E1-73DD-4D7A-B88E-D75268A550CA}" destId="{5A79160A-0173-4783-985A-167EADA5A8EF}" srcOrd="0" destOrd="2" presId="urn:diagrams.loki3.com/BracketList"/>
    <dgm:cxn modelId="{0459B35A-3705-42AE-84AD-8EE9AAC276DC}" srcId="{F95BF5CF-6E19-434B-848F-4C9808B06715}" destId="{D22EC506-C5F2-44F7-A6EC-BB8DF5F38D28}" srcOrd="1" destOrd="0" parTransId="{6E4D7EA8-E4E3-4A92-94C8-C61347BECEDC}" sibTransId="{AD5AA365-3620-4A93-B4CB-0818367CD3E1}"/>
    <dgm:cxn modelId="{F87F4B7B-72A6-4236-BBA6-DE94CD7867F9}" srcId="{6E66E2C8-D0EA-4404-BDFA-5B32443017C0}" destId="{FF533D3F-6225-435B-99E5-706E0C1ED158}" srcOrd="0" destOrd="0" parTransId="{E1EA0597-429C-4AE9-8963-57AA86E7C001}" sibTransId="{CB6F8A6E-1CFE-44FA-9A89-D7FFCBFF7C88}"/>
    <dgm:cxn modelId="{3750AB89-D6EE-40AA-A9C0-0C7AEB7F309F}" type="presOf" srcId="{A22C670E-C7DD-4B14-8C86-7F346A064A8D}" destId="{F39BB479-0D6F-4E04-B758-07B829D2E362}" srcOrd="0" destOrd="1" presId="urn:diagrams.loki3.com/BracketList"/>
    <dgm:cxn modelId="{A84ECE92-4F96-4EC4-9A62-6EE0015A2DFA}" type="presOf" srcId="{D22EC506-C5F2-44F7-A6EC-BB8DF5F38D28}" destId="{9B35D3B1-6AE3-4DE0-AF71-57FD470EB400}" srcOrd="0" destOrd="0" presId="urn:diagrams.loki3.com/BracketList"/>
    <dgm:cxn modelId="{C2189F9A-7E76-47B4-9767-09B0345EAC47}" srcId="{AD4C7FE0-623B-446E-B2C7-43D92C0A6C8B}" destId="{F685C184-382C-4CA9-BDD3-34AB716D44CC}" srcOrd="2" destOrd="0" parTransId="{6FC9A80E-7023-421A-8AD6-7DA7C99F3E9A}" sibTransId="{043CCCD1-7075-4DC9-B46D-8E9FAD9A585F}"/>
    <dgm:cxn modelId="{0D7C089B-6B6C-4B90-9505-1B7333BEE8E7}" type="presOf" srcId="{5804B329-C84C-4D22-87D4-D055E9EF3419}" destId="{0691B3D9-516D-4C92-8D9B-3D7CC498AFB9}" srcOrd="0" destOrd="7" presId="urn:diagrams.loki3.com/BracketList"/>
    <dgm:cxn modelId="{AF0BDDA1-E205-4DCC-9D14-3CB79EBC27E1}" srcId="{6E66E2C8-D0EA-4404-BDFA-5B32443017C0}" destId="{1C95A986-854B-4C59-8A7E-01B872E61E0E}" srcOrd="3" destOrd="0" parTransId="{A1596231-1226-4CAB-824A-8FA0D041CFCC}" sibTransId="{94E1C6EB-AAA1-4883-B97C-92B523461F25}"/>
    <dgm:cxn modelId="{1E5F1BA3-BEDD-40A3-BBE1-0210FD7352F2}" srcId="{2B1A7067-327B-4349-96C8-783D298147A6}" destId="{D6539332-FBE8-4A6E-B3C0-899F403E5DBA}" srcOrd="5" destOrd="0" parTransId="{B619C86E-CA8D-4B35-83E1-2D07C8B81E97}" sibTransId="{3CBDA869-AE65-4C33-8BD6-25B4B1C06575}"/>
    <dgm:cxn modelId="{A33E5EA5-31C3-4492-A3E6-A372887737C2}" type="presOf" srcId="{2B1A7067-327B-4349-96C8-783D298147A6}" destId="{69E9E63B-8DBC-4485-A40D-B62CF633C4FB}" srcOrd="0" destOrd="0" presId="urn:diagrams.loki3.com/BracketList"/>
    <dgm:cxn modelId="{55EA25AA-A232-4F5A-8D13-06427B6FC7D1}" type="presOf" srcId="{7AB1C59B-7664-4F58-98C2-5DFEAF19BD12}" destId="{E861DDB0-588E-451E-AEA8-5541B3E61BAE}" srcOrd="0" destOrd="1" presId="urn:diagrams.loki3.com/BracketList"/>
    <dgm:cxn modelId="{346730AB-D0C4-4062-8E9B-31A6A38C37EA}" srcId="{AD4C7FE0-623B-446E-B2C7-43D92C0A6C8B}" destId="{A22C670E-C7DD-4B14-8C86-7F346A064A8D}" srcOrd="1" destOrd="0" parTransId="{9D4CB6FF-4E3F-47A9-8B34-6D62C8C30305}" sibTransId="{93D87719-C63E-46D8-B788-99DE16F910C8}"/>
    <dgm:cxn modelId="{26EE63AB-61E5-4797-87EA-B6B4294DE300}" srcId="{2B1A7067-327B-4349-96C8-783D298147A6}" destId="{5804B329-C84C-4D22-87D4-D055E9EF3419}" srcOrd="7" destOrd="0" parTransId="{DB961107-AE35-4817-B4A9-72547940FD59}" sibTransId="{63499E7C-09F5-43C5-9126-04CDA1BA570C}"/>
    <dgm:cxn modelId="{E8D27EB3-E34F-4695-8741-4261A84E6D34}" type="presOf" srcId="{AD4C7FE0-623B-446E-B2C7-43D92C0A6C8B}" destId="{FFBD9A21-D68D-467C-9E0B-A982700BA5E4}" srcOrd="0" destOrd="0" presId="urn:diagrams.loki3.com/BracketList"/>
    <dgm:cxn modelId="{4B5472C3-2A01-48FE-80FD-748EE478FCC5}" type="presOf" srcId="{48778020-1FA3-40F3-B777-18C1C616C7F1}" destId="{5A79160A-0173-4783-985A-167EADA5A8EF}" srcOrd="0" destOrd="1" presId="urn:diagrams.loki3.com/BracketList"/>
    <dgm:cxn modelId="{D970C6C4-71E6-43CE-AD8F-DC9503B21B78}" type="presOf" srcId="{ECE5FEBE-14B7-4B90-9BFE-8F8B0C15EF90}" destId="{E861DDB0-588E-451E-AEA8-5541B3E61BAE}" srcOrd="0" destOrd="0" presId="urn:diagrams.loki3.com/BracketList"/>
    <dgm:cxn modelId="{E20577C5-CCD5-4712-A7A5-4CEDDF151614}" srcId="{2B1A7067-327B-4349-96C8-783D298147A6}" destId="{FB5AA72E-97C6-4DE9-B827-4145C8BA9DF1}" srcOrd="4" destOrd="0" parTransId="{9CDA6524-EB97-45A8-87E9-1AC3CE4DC4D5}" sibTransId="{8AA82B9C-BCE4-4E7D-86B3-8668B969FB68}"/>
    <dgm:cxn modelId="{5D67C4D0-3C1E-419B-9593-9040CA53E87E}" srcId="{2B1A7067-327B-4349-96C8-783D298147A6}" destId="{48F809AB-511F-422A-857A-BB8A660BF31D}" srcOrd="0" destOrd="0" parTransId="{C9E1A793-E490-459D-A0A1-FA0C8881A8E7}" sibTransId="{C5098CCB-19BD-4CA2-8C7E-721A80EFA279}"/>
    <dgm:cxn modelId="{402BF5D2-8962-462F-BF70-C590029573EB}" srcId="{D22EC506-C5F2-44F7-A6EC-BB8DF5F38D28}" destId="{ECE5FEBE-14B7-4B90-9BFE-8F8B0C15EF90}" srcOrd="0" destOrd="0" parTransId="{51501AE2-DFE6-476C-A402-1B583C2DD0DF}" sibTransId="{45C1F89A-490F-4AC9-A45D-344D4EE00EE6}"/>
    <dgm:cxn modelId="{3C1D72D9-998D-40C0-B786-02A1BDE91610}" srcId="{D22EC506-C5F2-44F7-A6EC-BB8DF5F38D28}" destId="{7AB1C59B-7664-4F58-98C2-5DFEAF19BD12}" srcOrd="1" destOrd="0" parTransId="{8D8AFBE9-ACC0-4029-AE60-DE0DEB0371A0}" sibTransId="{23540F4F-C0BB-4160-A153-FFAADDF4C797}"/>
    <dgm:cxn modelId="{7DD572E2-5FEA-4281-846A-E4196C58BC62}" srcId="{2B1A7067-327B-4349-96C8-783D298147A6}" destId="{D9644239-C4E3-4F9D-BC74-8F2B084D722E}" srcOrd="2" destOrd="0" parTransId="{C5F81920-5AF4-4CC0-8F3F-19BD36DD52B4}" sibTransId="{0A937BDC-B13E-42E3-B2E9-E4141EC6144C}"/>
    <dgm:cxn modelId="{06CCB4E4-E929-43E1-B0E8-61618265A366}" type="presOf" srcId="{FB5AA72E-97C6-4DE9-B827-4145C8BA9DF1}" destId="{0691B3D9-516D-4C92-8D9B-3D7CC498AFB9}" srcOrd="0" destOrd="4" presId="urn:diagrams.loki3.com/BracketList"/>
    <dgm:cxn modelId="{CD37E4E4-C95A-4352-85D8-F8E96E152F19}" type="presOf" srcId="{F95BF5CF-6E19-434B-848F-4C9808B06715}" destId="{4017B78A-32EF-499D-96C5-F060B99EF308}" srcOrd="0" destOrd="0" presId="urn:diagrams.loki3.com/BracketList"/>
    <dgm:cxn modelId="{614254EB-926A-4068-9678-C2AE0699D594}" srcId="{F95BF5CF-6E19-434B-848F-4C9808B06715}" destId="{AD4C7FE0-623B-446E-B2C7-43D92C0A6C8B}" srcOrd="2" destOrd="0" parTransId="{8A3C733F-C3EC-4CB2-A08D-F959F644FBD9}" sibTransId="{6B699D22-40EC-478A-BAA0-13DCF651DB99}"/>
    <dgm:cxn modelId="{AD887BEE-0F74-4412-9A25-AECC974CFFE0}" type="presOf" srcId="{48F809AB-511F-422A-857A-BB8A660BF31D}" destId="{0691B3D9-516D-4C92-8D9B-3D7CC498AFB9}" srcOrd="0" destOrd="0" presId="urn:diagrams.loki3.com/BracketList"/>
    <dgm:cxn modelId="{79B58FF7-559E-4DE8-B6AA-16BE18AD5097}" srcId="{AD4C7FE0-623B-446E-B2C7-43D92C0A6C8B}" destId="{50915575-512A-410A-A7CE-5AA7B1AD7AE7}" srcOrd="3" destOrd="0" parTransId="{075EAC4C-767F-4CB6-A263-77BA5D5E6D02}" sibTransId="{8B8A6416-9AC9-4314-81E9-56B86B6BB8BC}"/>
    <dgm:cxn modelId="{B3C00DF8-72C8-409E-8DBC-369D89FC8794}" type="presOf" srcId="{D9644239-C4E3-4F9D-BC74-8F2B084D722E}" destId="{0691B3D9-516D-4C92-8D9B-3D7CC498AFB9}" srcOrd="0" destOrd="2" presId="urn:diagrams.loki3.com/BracketList"/>
    <dgm:cxn modelId="{E66B5E86-ECD7-4F2F-8A83-F485F9101632}" type="presParOf" srcId="{4017B78A-32EF-499D-96C5-F060B99EF308}" destId="{4C9A5697-ED11-419B-A195-C60ACDCD6BDC}" srcOrd="0" destOrd="0" presId="urn:diagrams.loki3.com/BracketList"/>
    <dgm:cxn modelId="{385C18D4-B41D-4EBE-ACC5-24CE2D91EFA2}" type="presParOf" srcId="{4C9A5697-ED11-419B-A195-C60ACDCD6BDC}" destId="{69E9E63B-8DBC-4485-A40D-B62CF633C4FB}" srcOrd="0" destOrd="0" presId="urn:diagrams.loki3.com/BracketList"/>
    <dgm:cxn modelId="{5284A4D2-6082-4879-83ED-E20FEC1E5FDE}" type="presParOf" srcId="{4C9A5697-ED11-419B-A195-C60ACDCD6BDC}" destId="{6EA938BA-E542-4B88-8826-666E461CA621}" srcOrd="1" destOrd="0" presId="urn:diagrams.loki3.com/BracketList"/>
    <dgm:cxn modelId="{5C64BFE5-D72A-4B5F-8F30-6781DE831777}" type="presParOf" srcId="{4C9A5697-ED11-419B-A195-C60ACDCD6BDC}" destId="{49CE4D45-A570-4C2E-9929-8F7625559278}" srcOrd="2" destOrd="0" presId="urn:diagrams.loki3.com/BracketList"/>
    <dgm:cxn modelId="{A4D1ECCC-4D66-4DFA-88A5-8FB655D7FC4F}" type="presParOf" srcId="{4C9A5697-ED11-419B-A195-C60ACDCD6BDC}" destId="{0691B3D9-516D-4C92-8D9B-3D7CC498AFB9}" srcOrd="3" destOrd="0" presId="urn:diagrams.loki3.com/BracketList"/>
    <dgm:cxn modelId="{9E843C69-B1E7-48A0-BDD4-4A9A869E8714}" type="presParOf" srcId="{4017B78A-32EF-499D-96C5-F060B99EF308}" destId="{DB202BA6-901E-452F-B7FD-547359B0BE1C}" srcOrd="1" destOrd="0" presId="urn:diagrams.loki3.com/BracketList"/>
    <dgm:cxn modelId="{3EB66E77-4920-4B6D-BBE3-A698FBDF9836}" type="presParOf" srcId="{4017B78A-32EF-499D-96C5-F060B99EF308}" destId="{524DA4C1-5E07-4F87-8E68-931AFC9F448C}" srcOrd="2" destOrd="0" presId="urn:diagrams.loki3.com/BracketList"/>
    <dgm:cxn modelId="{1F5D34D7-8C82-4695-946D-EE09F2C33FD4}" type="presParOf" srcId="{524DA4C1-5E07-4F87-8E68-931AFC9F448C}" destId="{9B35D3B1-6AE3-4DE0-AF71-57FD470EB400}" srcOrd="0" destOrd="0" presId="urn:diagrams.loki3.com/BracketList"/>
    <dgm:cxn modelId="{2F72E24A-D566-4E94-9FF7-640D71F4D59B}" type="presParOf" srcId="{524DA4C1-5E07-4F87-8E68-931AFC9F448C}" destId="{25617C1D-5657-4CBB-BAC6-84AD99CFEC84}" srcOrd="1" destOrd="0" presId="urn:diagrams.loki3.com/BracketList"/>
    <dgm:cxn modelId="{AEBA666C-89F8-4BC1-9CDA-332BCDA8261C}" type="presParOf" srcId="{524DA4C1-5E07-4F87-8E68-931AFC9F448C}" destId="{874FC372-2238-4D47-A032-C50AB0976597}" srcOrd="2" destOrd="0" presId="urn:diagrams.loki3.com/BracketList"/>
    <dgm:cxn modelId="{ED496A55-B1D3-47C3-9D9C-D5B67ABCB45D}" type="presParOf" srcId="{524DA4C1-5E07-4F87-8E68-931AFC9F448C}" destId="{E861DDB0-588E-451E-AEA8-5541B3E61BAE}" srcOrd="3" destOrd="0" presId="urn:diagrams.loki3.com/BracketList"/>
    <dgm:cxn modelId="{367B812E-66BC-44F1-9886-EC219F809424}" type="presParOf" srcId="{4017B78A-32EF-499D-96C5-F060B99EF308}" destId="{8615B10C-F7C3-4623-A50A-1261739AEA90}" srcOrd="3" destOrd="0" presId="urn:diagrams.loki3.com/BracketList"/>
    <dgm:cxn modelId="{FE2D2900-5FA4-41BD-8AB4-82812F712832}" type="presParOf" srcId="{4017B78A-32EF-499D-96C5-F060B99EF308}" destId="{72BB8821-CFD6-4D64-B8F4-EF7724401492}" srcOrd="4" destOrd="0" presId="urn:diagrams.loki3.com/BracketList"/>
    <dgm:cxn modelId="{4D6A5710-ECD4-4D1E-A263-7DF36F2AE025}" type="presParOf" srcId="{72BB8821-CFD6-4D64-B8F4-EF7724401492}" destId="{FFBD9A21-D68D-467C-9E0B-A982700BA5E4}" srcOrd="0" destOrd="0" presId="urn:diagrams.loki3.com/BracketList"/>
    <dgm:cxn modelId="{47D1E942-F061-48E3-87DC-264D1B2A16CB}" type="presParOf" srcId="{72BB8821-CFD6-4D64-B8F4-EF7724401492}" destId="{4D9F0666-53CF-4D1E-AC51-E81ADE916CAD}" srcOrd="1" destOrd="0" presId="urn:diagrams.loki3.com/BracketList"/>
    <dgm:cxn modelId="{FC3BDCB7-AA8A-4A19-8EF7-59C3226F21E5}" type="presParOf" srcId="{72BB8821-CFD6-4D64-B8F4-EF7724401492}" destId="{AB189D1E-3E26-4232-A8D0-643A44BBDB35}" srcOrd="2" destOrd="0" presId="urn:diagrams.loki3.com/BracketList"/>
    <dgm:cxn modelId="{DA1D3C8A-E973-4665-BAC9-CD8E45BED773}" type="presParOf" srcId="{72BB8821-CFD6-4D64-B8F4-EF7724401492}" destId="{F39BB479-0D6F-4E04-B758-07B829D2E362}" srcOrd="3" destOrd="0" presId="urn:diagrams.loki3.com/BracketList"/>
    <dgm:cxn modelId="{0860E6EB-566E-4249-B35F-986098E41126}" type="presParOf" srcId="{4017B78A-32EF-499D-96C5-F060B99EF308}" destId="{914127EF-3BE4-4A16-80AC-B18560D69294}" srcOrd="5" destOrd="0" presId="urn:diagrams.loki3.com/BracketList"/>
    <dgm:cxn modelId="{D2C8270A-4730-4609-B20E-7D8D8550C20C}" type="presParOf" srcId="{4017B78A-32EF-499D-96C5-F060B99EF308}" destId="{0444F95F-19CF-4AB0-867D-DF49F96E139A}" srcOrd="6" destOrd="0" presId="urn:diagrams.loki3.com/BracketList"/>
    <dgm:cxn modelId="{46278EF2-E1DC-4FC0-B9FC-E3D94494A28D}" type="presParOf" srcId="{0444F95F-19CF-4AB0-867D-DF49F96E139A}" destId="{E0674A74-4F20-45E4-9003-8BFCE32BD460}" srcOrd="0" destOrd="0" presId="urn:diagrams.loki3.com/BracketList"/>
    <dgm:cxn modelId="{990EA7C5-1717-43B0-A77D-9D3201478910}" type="presParOf" srcId="{0444F95F-19CF-4AB0-867D-DF49F96E139A}" destId="{45F15CE1-DF02-400D-93A7-2806DC0C36EC}" srcOrd="1" destOrd="0" presId="urn:diagrams.loki3.com/BracketList"/>
    <dgm:cxn modelId="{B9EC8B29-63BE-4B21-8E9B-B8766FC6BF29}" type="presParOf" srcId="{0444F95F-19CF-4AB0-867D-DF49F96E139A}" destId="{79BE25C6-8585-4A42-B50E-237F5DC625B4}" srcOrd="2" destOrd="0" presId="urn:diagrams.loki3.com/BracketList"/>
    <dgm:cxn modelId="{C43FD29E-7754-4EA0-BA88-F99AAAB0CFCC}" type="presParOf" srcId="{0444F95F-19CF-4AB0-867D-DF49F96E139A}" destId="{5A79160A-0173-4783-985A-167EADA5A8EF}" srcOrd="3" destOrd="0" presId="urn:diagrams.loki3.com/Bracke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2CB407-F697-45DF-9EF3-455DD9436D8E}">
      <dsp:nvSpPr>
        <dsp:cNvPr id="0" name=""/>
        <dsp:cNvSpPr/>
      </dsp:nvSpPr>
      <dsp:spPr>
        <a:xfrm>
          <a:off x="0" y="29810"/>
          <a:ext cx="2556197" cy="48853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72000" rIns="144000" bIns="72000" numCol="1" spcCol="1270" anchor="ctr" anchorCtr="0">
          <a:noAutofit/>
        </a:bodyPr>
        <a:lstStyle/>
        <a:p>
          <a:pPr marL="0" lvl="0" indent="0" algn="l" defTabSz="533400">
            <a:lnSpc>
              <a:spcPct val="100000"/>
            </a:lnSpc>
            <a:spcBef>
              <a:spcPct val="0"/>
            </a:spcBef>
            <a:spcAft>
              <a:spcPts val="0"/>
            </a:spcAft>
            <a:buNone/>
          </a:pPr>
          <a:r>
            <a:rPr lang="en-GB" sz="1200" b="1" kern="1200" dirty="0"/>
            <a:t>Respiratory symptoms</a:t>
          </a:r>
        </a:p>
        <a:p>
          <a:pPr marL="0" lvl="0" indent="0" algn="l" defTabSz="533400">
            <a:lnSpc>
              <a:spcPct val="100000"/>
            </a:lnSpc>
            <a:spcBef>
              <a:spcPct val="0"/>
            </a:spcBef>
            <a:spcAft>
              <a:spcPts val="0"/>
            </a:spcAft>
            <a:buNone/>
          </a:pPr>
          <a:r>
            <a:rPr lang="en-GB" sz="1050" b="1" kern="1200" dirty="0"/>
            <a:t>(e.g. cough/ shortness of breath)</a:t>
          </a:r>
          <a:endParaRPr lang="en-GB" sz="1200" b="1" kern="1200" dirty="0"/>
        </a:p>
      </dsp:txBody>
      <dsp:txXfrm>
        <a:off x="0" y="29810"/>
        <a:ext cx="2556197" cy="488534"/>
      </dsp:txXfrm>
    </dsp:sp>
    <dsp:sp modelId="{99DF3BD2-8DDD-4CF9-AA14-61FDF6F0FF38}">
      <dsp:nvSpPr>
        <dsp:cNvPr id="0" name=""/>
        <dsp:cNvSpPr/>
      </dsp:nvSpPr>
      <dsp:spPr>
        <a:xfrm>
          <a:off x="2608926" y="29810"/>
          <a:ext cx="2556197" cy="48853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72000" rIns="144000" bIns="72000" numCol="1" spcCol="1270" anchor="ctr" anchorCtr="0">
          <a:noAutofit/>
        </a:bodyPr>
        <a:lstStyle/>
        <a:p>
          <a:pPr marL="0" lvl="0" indent="0" algn="l" defTabSz="533400">
            <a:lnSpc>
              <a:spcPct val="100000"/>
            </a:lnSpc>
            <a:spcBef>
              <a:spcPct val="0"/>
            </a:spcBef>
            <a:spcAft>
              <a:spcPts val="0"/>
            </a:spcAft>
            <a:buNone/>
          </a:pPr>
          <a:r>
            <a:rPr lang="en-GB" sz="1200" b="1" kern="1200"/>
            <a:t>Cardiovascular symptoms</a:t>
          </a:r>
        </a:p>
        <a:p>
          <a:pPr marL="0" lvl="0" indent="0" algn="l" defTabSz="533400">
            <a:lnSpc>
              <a:spcPct val="100000"/>
            </a:lnSpc>
            <a:spcBef>
              <a:spcPct val="0"/>
            </a:spcBef>
            <a:spcAft>
              <a:spcPts val="0"/>
            </a:spcAft>
            <a:buNone/>
          </a:pPr>
          <a:r>
            <a:rPr lang="en-GB" sz="1050" b="1" kern="1200"/>
            <a:t>(e.g. chest tightness)</a:t>
          </a:r>
          <a:endParaRPr lang="en-GB" sz="1200" b="1" kern="1200" dirty="0"/>
        </a:p>
      </dsp:txBody>
      <dsp:txXfrm>
        <a:off x="2608926" y="29810"/>
        <a:ext cx="2556197" cy="488534"/>
      </dsp:txXfrm>
    </dsp:sp>
    <dsp:sp modelId="{7996F124-7723-40EB-90E2-F7D477D85806}">
      <dsp:nvSpPr>
        <dsp:cNvPr id="0" name=""/>
        <dsp:cNvSpPr/>
      </dsp:nvSpPr>
      <dsp:spPr>
        <a:xfrm>
          <a:off x="0" y="595708"/>
          <a:ext cx="2556197" cy="48853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72000" rIns="144000" bIns="72000" numCol="1" spcCol="1270" anchor="ctr" anchorCtr="0">
          <a:noAutofit/>
        </a:bodyPr>
        <a:lstStyle/>
        <a:p>
          <a:pPr marL="0" lvl="0" indent="0" algn="l" defTabSz="533400">
            <a:lnSpc>
              <a:spcPct val="100000"/>
            </a:lnSpc>
            <a:spcBef>
              <a:spcPct val="0"/>
            </a:spcBef>
            <a:spcAft>
              <a:spcPts val="0"/>
            </a:spcAft>
            <a:buNone/>
          </a:pPr>
          <a:r>
            <a:rPr lang="en-GB" sz="1200" b="1" kern="1200"/>
            <a:t>Loss or change of smell or taste</a:t>
          </a:r>
          <a:endParaRPr lang="en-GB" sz="1200" b="1" kern="1200" dirty="0"/>
        </a:p>
      </dsp:txBody>
      <dsp:txXfrm>
        <a:off x="0" y="595708"/>
        <a:ext cx="2556197" cy="488534"/>
      </dsp:txXfrm>
    </dsp:sp>
    <dsp:sp modelId="{B96930EB-9F0C-4616-B7D3-9A9E689B4D1A}">
      <dsp:nvSpPr>
        <dsp:cNvPr id="0" name=""/>
        <dsp:cNvSpPr/>
      </dsp:nvSpPr>
      <dsp:spPr>
        <a:xfrm>
          <a:off x="2608926" y="595708"/>
          <a:ext cx="2556197" cy="48853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72000" rIns="144000" bIns="72000" numCol="1" spcCol="1270" anchor="ctr" anchorCtr="0">
          <a:noAutofit/>
        </a:bodyPr>
        <a:lstStyle/>
        <a:p>
          <a:pPr marL="0" lvl="0" indent="0" algn="l" defTabSz="533400">
            <a:lnSpc>
              <a:spcPct val="100000"/>
            </a:lnSpc>
            <a:spcBef>
              <a:spcPct val="0"/>
            </a:spcBef>
            <a:spcAft>
              <a:spcPts val="0"/>
            </a:spcAft>
            <a:buNone/>
          </a:pPr>
          <a:r>
            <a:rPr lang="en-GB" sz="1200" b="1" kern="1200"/>
            <a:t>Mental health problems </a:t>
          </a:r>
        </a:p>
        <a:p>
          <a:pPr marL="0" lvl="0" indent="0" algn="l" defTabSz="533400">
            <a:lnSpc>
              <a:spcPct val="100000"/>
            </a:lnSpc>
            <a:spcBef>
              <a:spcPct val="0"/>
            </a:spcBef>
            <a:spcAft>
              <a:spcPts val="0"/>
            </a:spcAft>
            <a:buNone/>
          </a:pPr>
          <a:r>
            <a:rPr lang="en-GB" sz="1050" b="1" kern="1200"/>
            <a:t>(e.g. depression, anxiety)</a:t>
          </a:r>
          <a:endParaRPr lang="en-GB" sz="1200" b="1" kern="1200" dirty="0"/>
        </a:p>
      </dsp:txBody>
      <dsp:txXfrm>
        <a:off x="2608926" y="595708"/>
        <a:ext cx="2556197" cy="488534"/>
      </dsp:txXfrm>
    </dsp:sp>
    <dsp:sp modelId="{FDCED064-7473-4520-BE56-FF0844BA8938}">
      <dsp:nvSpPr>
        <dsp:cNvPr id="0" name=""/>
        <dsp:cNvSpPr/>
      </dsp:nvSpPr>
      <dsp:spPr>
        <a:xfrm>
          <a:off x="0" y="1161606"/>
          <a:ext cx="2556197" cy="48853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72000" rIns="144000" bIns="72000" numCol="1" spcCol="1270" anchor="ctr" anchorCtr="0">
          <a:noAutofit/>
        </a:bodyPr>
        <a:lstStyle/>
        <a:p>
          <a:pPr marL="0" lvl="0" indent="0" algn="l" defTabSz="533400">
            <a:lnSpc>
              <a:spcPct val="100000"/>
            </a:lnSpc>
            <a:spcBef>
              <a:spcPct val="0"/>
            </a:spcBef>
            <a:spcAft>
              <a:spcPts val="0"/>
            </a:spcAft>
            <a:buNone/>
          </a:pPr>
          <a:r>
            <a:rPr lang="en-GB" sz="1200" b="1" kern="1200"/>
            <a:t>Inflammatory disorders </a:t>
          </a:r>
        </a:p>
        <a:p>
          <a:pPr marL="0" lvl="0" indent="0" algn="l" defTabSz="533400">
            <a:lnSpc>
              <a:spcPct val="100000"/>
            </a:lnSpc>
            <a:spcBef>
              <a:spcPct val="0"/>
            </a:spcBef>
            <a:spcAft>
              <a:spcPts val="0"/>
            </a:spcAft>
            <a:buNone/>
          </a:pPr>
          <a:r>
            <a:rPr lang="en-GB" sz="1050" b="1" kern="1200"/>
            <a:t>(e.g. multi-sensory inflammatory syndrome)</a:t>
          </a:r>
          <a:endParaRPr lang="en-GB" sz="1200" b="1" kern="1200" dirty="0"/>
        </a:p>
      </dsp:txBody>
      <dsp:txXfrm>
        <a:off x="0" y="1161606"/>
        <a:ext cx="2556197" cy="488534"/>
      </dsp:txXfrm>
    </dsp:sp>
    <dsp:sp modelId="{C49FA599-50D7-4983-BD5B-1F1B2436217B}">
      <dsp:nvSpPr>
        <dsp:cNvPr id="0" name=""/>
        <dsp:cNvSpPr/>
      </dsp:nvSpPr>
      <dsp:spPr>
        <a:xfrm>
          <a:off x="2608926" y="1161606"/>
          <a:ext cx="2556197" cy="48853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72000" rIns="144000" bIns="72000" numCol="1" spcCol="1270" anchor="ctr" anchorCtr="0">
          <a:noAutofit/>
        </a:bodyPr>
        <a:lstStyle/>
        <a:p>
          <a:pPr marL="0" lvl="0" indent="0" algn="l" defTabSz="533400">
            <a:lnSpc>
              <a:spcPct val="100000"/>
            </a:lnSpc>
            <a:spcBef>
              <a:spcPct val="0"/>
            </a:spcBef>
            <a:spcAft>
              <a:spcPts val="0"/>
            </a:spcAft>
            <a:buNone/>
          </a:pPr>
          <a:r>
            <a:rPr lang="en-GB" sz="1200" b="1" kern="1200"/>
            <a:t>Gastrointestinal disturbance with diarrhoea</a:t>
          </a:r>
          <a:endParaRPr lang="en-GB" sz="1200" b="1" kern="1200" dirty="0"/>
        </a:p>
      </dsp:txBody>
      <dsp:txXfrm>
        <a:off x="2608926" y="1161606"/>
        <a:ext cx="2556197" cy="488534"/>
      </dsp:txXfrm>
    </dsp:sp>
    <dsp:sp modelId="{6E6BD49D-D799-4BBD-9EA8-D388750F25DB}">
      <dsp:nvSpPr>
        <dsp:cNvPr id="0" name=""/>
        <dsp:cNvSpPr/>
      </dsp:nvSpPr>
      <dsp:spPr>
        <a:xfrm>
          <a:off x="0" y="1727505"/>
          <a:ext cx="2556197" cy="48853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72000" rIns="144000" bIns="72000" numCol="1" spcCol="1270" anchor="ctr" anchorCtr="0">
          <a:noAutofit/>
        </a:bodyPr>
        <a:lstStyle/>
        <a:p>
          <a:pPr marL="0" lvl="0" indent="0" algn="l" defTabSz="533400">
            <a:lnSpc>
              <a:spcPct val="100000"/>
            </a:lnSpc>
            <a:spcBef>
              <a:spcPct val="0"/>
            </a:spcBef>
            <a:spcAft>
              <a:spcPts val="0"/>
            </a:spcAft>
            <a:buNone/>
          </a:pPr>
          <a:r>
            <a:rPr lang="en-GB" sz="1200" b="1" kern="1200"/>
            <a:t>Continuing headaches</a:t>
          </a:r>
          <a:endParaRPr lang="en-GB" sz="1200" b="1" kern="1200" dirty="0"/>
        </a:p>
      </dsp:txBody>
      <dsp:txXfrm>
        <a:off x="0" y="1727505"/>
        <a:ext cx="2556197" cy="488534"/>
      </dsp:txXfrm>
    </dsp:sp>
    <dsp:sp modelId="{0932FB2C-1B50-4177-8DCF-3C4F3F40F981}">
      <dsp:nvSpPr>
        <dsp:cNvPr id="0" name=""/>
        <dsp:cNvSpPr/>
      </dsp:nvSpPr>
      <dsp:spPr>
        <a:xfrm>
          <a:off x="2608926" y="1727505"/>
          <a:ext cx="2556197" cy="48853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72000" rIns="144000" bIns="72000" numCol="1" spcCol="1270" anchor="ctr" anchorCtr="0">
          <a:noAutofit/>
        </a:bodyPr>
        <a:lstStyle/>
        <a:p>
          <a:pPr marL="0" lvl="0" indent="0" algn="l" defTabSz="533400">
            <a:lnSpc>
              <a:spcPct val="100000"/>
            </a:lnSpc>
            <a:spcBef>
              <a:spcPct val="0"/>
            </a:spcBef>
            <a:spcAft>
              <a:spcPts val="0"/>
            </a:spcAft>
            <a:buNone/>
          </a:pPr>
          <a:r>
            <a:rPr lang="en-GB" sz="1200" b="1" kern="1200"/>
            <a:t>Fatigue, weakness and sleeplessness</a:t>
          </a:r>
          <a:endParaRPr lang="en-GB" sz="1200" b="1" kern="1200" dirty="0"/>
        </a:p>
      </dsp:txBody>
      <dsp:txXfrm>
        <a:off x="2608926" y="1727505"/>
        <a:ext cx="2556197" cy="488534"/>
      </dsp:txXfrm>
    </dsp:sp>
    <dsp:sp modelId="{1F69E378-1E93-42B6-B042-8CF5F007B8E4}">
      <dsp:nvSpPr>
        <dsp:cNvPr id="0" name=""/>
        <dsp:cNvSpPr/>
      </dsp:nvSpPr>
      <dsp:spPr>
        <a:xfrm>
          <a:off x="0" y="2293403"/>
          <a:ext cx="2556197" cy="48853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72000" rIns="144000" bIns="72000" numCol="1" spcCol="1270" anchor="ctr" anchorCtr="0">
          <a:noAutofit/>
        </a:bodyPr>
        <a:lstStyle/>
        <a:p>
          <a:pPr marL="0" lvl="0" indent="0" algn="l" defTabSz="533400">
            <a:lnSpc>
              <a:spcPct val="100000"/>
            </a:lnSpc>
            <a:spcBef>
              <a:spcPct val="0"/>
            </a:spcBef>
            <a:spcAft>
              <a:spcPts val="0"/>
            </a:spcAft>
            <a:buNone/>
          </a:pPr>
          <a:r>
            <a:rPr lang="en-GB" sz="1200" b="1" kern="1200"/>
            <a:t>Liver and kidney dysfunction</a:t>
          </a:r>
          <a:endParaRPr lang="en-GB" sz="1200" b="1" kern="1200" dirty="0"/>
        </a:p>
      </dsp:txBody>
      <dsp:txXfrm>
        <a:off x="0" y="2293403"/>
        <a:ext cx="2556197" cy="488534"/>
      </dsp:txXfrm>
    </dsp:sp>
    <dsp:sp modelId="{8F626520-3D16-412A-B6A1-BE3926D51F76}">
      <dsp:nvSpPr>
        <dsp:cNvPr id="0" name=""/>
        <dsp:cNvSpPr/>
      </dsp:nvSpPr>
      <dsp:spPr>
        <a:xfrm>
          <a:off x="2608926" y="2293403"/>
          <a:ext cx="2556197" cy="48853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72000" rIns="144000" bIns="72000" numCol="1" spcCol="1270" anchor="ctr" anchorCtr="0">
          <a:noAutofit/>
        </a:bodyPr>
        <a:lstStyle/>
        <a:p>
          <a:pPr marL="0" lvl="0" indent="0" algn="l" defTabSz="533400">
            <a:lnSpc>
              <a:spcPct val="100000"/>
            </a:lnSpc>
            <a:spcBef>
              <a:spcPct val="0"/>
            </a:spcBef>
            <a:spcAft>
              <a:spcPts val="0"/>
            </a:spcAft>
            <a:buNone/>
          </a:pPr>
          <a:r>
            <a:rPr lang="en-GB" sz="1200" b="1" kern="1200"/>
            <a:t>Clotting disorders and thrombosis</a:t>
          </a:r>
          <a:endParaRPr lang="en-GB" sz="1200" b="1" kern="1200" dirty="0"/>
        </a:p>
      </dsp:txBody>
      <dsp:txXfrm>
        <a:off x="2608926" y="2293403"/>
        <a:ext cx="2556197" cy="488534"/>
      </dsp:txXfrm>
    </dsp:sp>
    <dsp:sp modelId="{855917F1-FFD3-4C51-A492-8E8D6581DFE1}">
      <dsp:nvSpPr>
        <dsp:cNvPr id="0" name=""/>
        <dsp:cNvSpPr/>
      </dsp:nvSpPr>
      <dsp:spPr>
        <a:xfrm>
          <a:off x="0" y="2859301"/>
          <a:ext cx="2556197" cy="48853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72000" rIns="144000" bIns="72000" numCol="1" spcCol="1270" anchor="ctr" anchorCtr="0">
          <a:noAutofit/>
        </a:bodyPr>
        <a:lstStyle/>
        <a:p>
          <a:pPr marL="0" lvl="0" indent="0" algn="l" defTabSz="533400">
            <a:lnSpc>
              <a:spcPct val="100000"/>
            </a:lnSpc>
            <a:spcBef>
              <a:spcPct val="0"/>
            </a:spcBef>
            <a:spcAft>
              <a:spcPts val="0"/>
            </a:spcAft>
            <a:buNone/>
          </a:pPr>
          <a:r>
            <a:rPr lang="en-GB" sz="1200" b="1" kern="1200"/>
            <a:t>Enlarged lymph nodes</a:t>
          </a:r>
          <a:endParaRPr lang="en-GB" sz="1200" b="1" kern="1200" dirty="0"/>
        </a:p>
      </dsp:txBody>
      <dsp:txXfrm>
        <a:off x="0" y="2859301"/>
        <a:ext cx="2556197" cy="488534"/>
      </dsp:txXfrm>
    </dsp:sp>
    <dsp:sp modelId="{E28299C1-60C6-4CBC-B060-7F1E3383ADFD}">
      <dsp:nvSpPr>
        <dsp:cNvPr id="0" name=""/>
        <dsp:cNvSpPr/>
      </dsp:nvSpPr>
      <dsp:spPr>
        <a:xfrm>
          <a:off x="2608926" y="2859301"/>
          <a:ext cx="2556197" cy="48853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72000" rIns="144000" bIns="72000" numCol="1" spcCol="1270" anchor="ctr" anchorCtr="0">
          <a:noAutofit/>
        </a:bodyPr>
        <a:lstStyle/>
        <a:p>
          <a:pPr marL="0" lvl="0" indent="0" algn="l" defTabSz="533400">
            <a:lnSpc>
              <a:spcPct val="100000"/>
            </a:lnSpc>
            <a:spcBef>
              <a:spcPct val="0"/>
            </a:spcBef>
            <a:spcAft>
              <a:spcPts val="0"/>
            </a:spcAft>
            <a:buNone/>
          </a:pPr>
          <a:r>
            <a:rPr lang="en-GB" sz="1200" b="1" kern="1200"/>
            <a:t>Skin rashes</a:t>
          </a:r>
          <a:endParaRPr lang="en-GB" sz="1200" b="1" kern="1200" dirty="0"/>
        </a:p>
      </dsp:txBody>
      <dsp:txXfrm>
        <a:off x="2608926" y="2859301"/>
        <a:ext cx="2556197" cy="4885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34DED-E935-4E67-B222-27F9EE858437}">
      <dsp:nvSpPr>
        <dsp:cNvPr id="0" name=""/>
        <dsp:cNvSpPr/>
      </dsp:nvSpPr>
      <dsp:spPr>
        <a:xfrm>
          <a:off x="289423" y="1575"/>
          <a:ext cx="2934370" cy="1449417"/>
        </a:xfrm>
        <a:prstGeom prst="rect">
          <a:avLst/>
        </a:prstGeom>
        <a:noFill/>
        <a:ln w="12700" cap="flat" cmpd="sng" algn="ctr">
          <a:solidFill>
            <a:srgbClr val="20386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rgbClr val="203864"/>
              </a:solidFill>
            </a:rPr>
            <a:t>Quality of care</a:t>
          </a:r>
        </a:p>
        <a:p>
          <a:pPr marL="0" lvl="0" indent="0" algn="ctr" defTabSz="622300">
            <a:lnSpc>
              <a:spcPct val="90000"/>
            </a:lnSpc>
            <a:spcBef>
              <a:spcPct val="0"/>
            </a:spcBef>
            <a:spcAft>
              <a:spcPct val="35000"/>
            </a:spcAft>
            <a:buNone/>
          </a:pPr>
          <a:r>
            <a:rPr lang="en-GB" sz="1100" kern="1200" dirty="0">
              <a:solidFill>
                <a:schemeClr val="tx1"/>
              </a:solidFill>
            </a:rPr>
            <a:t>Those who had an appointment or used a service received high quality, professional and responsive care. A minority were reluctant to access services due to transmission concerns. Infection prevention/control precautions were not always clearly identified.</a:t>
          </a:r>
        </a:p>
      </dsp:txBody>
      <dsp:txXfrm>
        <a:off x="289423" y="1575"/>
        <a:ext cx="2934370" cy="1449417"/>
      </dsp:txXfrm>
    </dsp:sp>
    <dsp:sp modelId="{CC557F03-BA23-450D-BA4E-57EB316AB60C}">
      <dsp:nvSpPr>
        <dsp:cNvPr id="0" name=""/>
        <dsp:cNvSpPr/>
      </dsp:nvSpPr>
      <dsp:spPr>
        <a:xfrm>
          <a:off x="3465362" y="1575"/>
          <a:ext cx="2934370" cy="1449417"/>
        </a:xfrm>
        <a:prstGeom prst="rect">
          <a:avLst/>
        </a:prstGeom>
        <a:noFill/>
        <a:ln w="12700" cap="flat" cmpd="sng" algn="ctr">
          <a:solidFill>
            <a:srgbClr val="20386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rgbClr val="203864"/>
              </a:solidFill>
              <a:latin typeface="Calibri" panose="020F0502020204030204"/>
              <a:ea typeface="+mn-ea"/>
              <a:cs typeface="+mn-cs"/>
            </a:rPr>
            <a:t>Communications</a:t>
          </a:r>
        </a:p>
        <a:p>
          <a:pPr marL="0" lvl="0" algn="ctr" defTabSz="488950">
            <a:lnSpc>
              <a:spcPct val="90000"/>
            </a:lnSpc>
            <a:spcBef>
              <a:spcPct val="0"/>
            </a:spcBef>
            <a:spcAft>
              <a:spcPct val="35000"/>
            </a:spcAft>
            <a:buNone/>
          </a:pPr>
          <a:r>
            <a:rPr lang="en-GB" sz="1100" kern="1200" dirty="0">
              <a:solidFill>
                <a:schemeClr val="tx1"/>
              </a:solidFill>
            </a:rPr>
            <a:t>Public information did not always reflect service changes causing more anxiety. Mixed messages were given on service availability and access. Some information lacked detail. Some GP/Dental websites/out-of-hours messages were out of date or lacked detail.</a:t>
          </a:r>
        </a:p>
      </dsp:txBody>
      <dsp:txXfrm>
        <a:off x="3465362" y="1575"/>
        <a:ext cx="2934370" cy="1449417"/>
      </dsp:txXfrm>
    </dsp:sp>
    <dsp:sp modelId="{551D0B5D-887C-4E07-AFB5-103E11F20E17}">
      <dsp:nvSpPr>
        <dsp:cNvPr id="0" name=""/>
        <dsp:cNvSpPr/>
      </dsp:nvSpPr>
      <dsp:spPr>
        <a:xfrm>
          <a:off x="6641302" y="1575"/>
          <a:ext cx="2934370" cy="1449417"/>
        </a:xfrm>
        <a:prstGeom prst="rect">
          <a:avLst/>
        </a:prstGeom>
        <a:noFill/>
        <a:ln w="12700" cap="flat" cmpd="sng" algn="ctr">
          <a:solidFill>
            <a:srgbClr val="20386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rgbClr val="203864"/>
              </a:solidFill>
              <a:latin typeface="Calibri" panose="020F0502020204030204"/>
              <a:ea typeface="+mn-ea"/>
              <a:cs typeface="+mn-cs"/>
            </a:rPr>
            <a:t>GP Services</a:t>
          </a:r>
        </a:p>
        <a:p>
          <a:pPr marL="0" lvl="0" algn="ctr" defTabSz="488950">
            <a:lnSpc>
              <a:spcPct val="90000"/>
            </a:lnSpc>
            <a:spcBef>
              <a:spcPct val="0"/>
            </a:spcBef>
            <a:spcAft>
              <a:spcPct val="35000"/>
            </a:spcAft>
            <a:buNone/>
          </a:pPr>
          <a:r>
            <a:rPr lang="en-GB" sz="1100" kern="1200" dirty="0">
              <a:solidFill>
                <a:schemeClr val="tx1"/>
              </a:solidFill>
            </a:rPr>
            <a:t>Broadly positive experience once GP had been accessed. Many struggled to get timely access to GP appointments, with delays common. GP preference for phone and video appointments caused anxiety for people with Autism, learning difficulties, and lack of familiarity with the technology.</a:t>
          </a:r>
        </a:p>
      </dsp:txBody>
      <dsp:txXfrm>
        <a:off x="6641302" y="1575"/>
        <a:ext cx="2934370" cy="1449417"/>
      </dsp:txXfrm>
    </dsp:sp>
    <dsp:sp modelId="{D15A455D-5C8D-41BC-B21B-4BC81F404D22}">
      <dsp:nvSpPr>
        <dsp:cNvPr id="0" name=""/>
        <dsp:cNvSpPr/>
      </dsp:nvSpPr>
      <dsp:spPr>
        <a:xfrm>
          <a:off x="289423" y="1692563"/>
          <a:ext cx="2934370" cy="1449417"/>
        </a:xfrm>
        <a:prstGeom prst="rect">
          <a:avLst/>
        </a:prstGeom>
        <a:noFill/>
        <a:ln w="12700" cap="flat" cmpd="sng" algn="ctr">
          <a:solidFill>
            <a:srgbClr val="20386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rgbClr val="203864"/>
              </a:solidFill>
              <a:latin typeface="Calibri" panose="020F0502020204030204"/>
              <a:ea typeface="+mn-ea"/>
              <a:cs typeface="+mn-cs"/>
            </a:rPr>
            <a:t>Dentistry</a:t>
          </a:r>
        </a:p>
        <a:p>
          <a:pPr marL="0" lvl="0" algn="ctr" defTabSz="488950">
            <a:lnSpc>
              <a:spcPct val="90000"/>
            </a:lnSpc>
            <a:spcBef>
              <a:spcPct val="0"/>
            </a:spcBef>
            <a:spcAft>
              <a:spcPct val="35000"/>
            </a:spcAft>
            <a:buNone/>
          </a:pPr>
          <a:r>
            <a:rPr lang="en-GB" sz="1100" kern="1200" dirty="0">
              <a:solidFill>
                <a:schemeClr val="tx1"/>
              </a:solidFill>
            </a:rPr>
            <a:t>Many found access to NHS dentistry challenging. Feedback indicated a lack of NHS dentists accepting new patients, long delays, removal from client lists without knowledge, extra charges to cover PPE, and perception of prioritising private patients.</a:t>
          </a:r>
        </a:p>
      </dsp:txBody>
      <dsp:txXfrm>
        <a:off x="289423" y="1692563"/>
        <a:ext cx="2934370" cy="1449417"/>
      </dsp:txXfrm>
    </dsp:sp>
    <dsp:sp modelId="{4CA13BB3-51ED-4D53-B4EE-5E93D36CF72F}">
      <dsp:nvSpPr>
        <dsp:cNvPr id="0" name=""/>
        <dsp:cNvSpPr/>
      </dsp:nvSpPr>
      <dsp:spPr>
        <a:xfrm>
          <a:off x="3465362" y="1692563"/>
          <a:ext cx="2934370" cy="1449417"/>
        </a:xfrm>
        <a:prstGeom prst="rect">
          <a:avLst/>
        </a:prstGeom>
        <a:noFill/>
        <a:ln w="12700" cap="flat" cmpd="sng" algn="ctr">
          <a:solidFill>
            <a:srgbClr val="20386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rgbClr val="203864"/>
              </a:solidFill>
              <a:latin typeface="Calibri" panose="020F0502020204030204"/>
              <a:ea typeface="+mn-ea"/>
              <a:cs typeface="+mn-cs"/>
            </a:rPr>
            <a:t>Hospital services</a:t>
          </a:r>
        </a:p>
        <a:p>
          <a:pPr marL="0" lvl="0" algn="ctr" defTabSz="488950">
            <a:lnSpc>
              <a:spcPct val="90000"/>
            </a:lnSpc>
            <a:spcBef>
              <a:spcPct val="0"/>
            </a:spcBef>
            <a:spcAft>
              <a:spcPct val="35000"/>
            </a:spcAft>
            <a:buNone/>
          </a:pPr>
          <a:r>
            <a:rPr lang="en-GB" sz="1100" kern="1200" dirty="0">
              <a:solidFill>
                <a:schemeClr val="tx1"/>
              </a:solidFill>
            </a:rPr>
            <a:t>Most feedback was on outpatient services, with the majority positive about their treatment. Issues identified included timely communication and follow-up which caused anxiety for some who were waiting for test results and appointments.</a:t>
          </a:r>
        </a:p>
      </dsp:txBody>
      <dsp:txXfrm>
        <a:off x="3465362" y="1692563"/>
        <a:ext cx="2934370" cy="1449417"/>
      </dsp:txXfrm>
    </dsp:sp>
    <dsp:sp modelId="{6B8F3622-9CA2-4688-A6DA-7CCE0CB1E1F1}">
      <dsp:nvSpPr>
        <dsp:cNvPr id="0" name=""/>
        <dsp:cNvSpPr/>
      </dsp:nvSpPr>
      <dsp:spPr>
        <a:xfrm>
          <a:off x="6641302" y="1692563"/>
          <a:ext cx="2934370" cy="1449417"/>
        </a:xfrm>
        <a:prstGeom prst="rect">
          <a:avLst/>
        </a:prstGeom>
        <a:noFill/>
        <a:ln w="12700" cap="flat" cmpd="sng" algn="ctr">
          <a:solidFill>
            <a:srgbClr val="20386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rgbClr val="203864"/>
              </a:solidFill>
              <a:latin typeface="Calibri" panose="020F0502020204030204"/>
              <a:ea typeface="+mn-ea"/>
              <a:cs typeface="+mn-cs"/>
            </a:rPr>
            <a:t>Community services</a:t>
          </a:r>
        </a:p>
        <a:p>
          <a:pPr marL="0" lvl="0" algn="ctr" defTabSz="488950">
            <a:lnSpc>
              <a:spcPct val="90000"/>
            </a:lnSpc>
            <a:spcBef>
              <a:spcPct val="0"/>
            </a:spcBef>
            <a:spcAft>
              <a:spcPct val="35000"/>
            </a:spcAft>
            <a:buNone/>
          </a:pPr>
          <a:r>
            <a:rPr lang="en-GB" sz="1100" kern="1200" dirty="0">
              <a:solidFill>
                <a:schemeClr val="tx1"/>
              </a:solidFill>
            </a:rPr>
            <a:t>Timely access to specialist support services, especially face-to-face contact for people with multiple or complex needs, were problematic in the lockdown. Demand for community support such as Food Banks continued to rise</a:t>
          </a:r>
        </a:p>
        <a:p>
          <a:pPr marL="0" lvl="0" algn="ctr" defTabSz="488950">
            <a:lnSpc>
              <a:spcPct val="90000"/>
            </a:lnSpc>
            <a:spcBef>
              <a:spcPct val="0"/>
            </a:spcBef>
            <a:spcAft>
              <a:spcPct val="35000"/>
            </a:spcAft>
            <a:buNone/>
          </a:pPr>
          <a:endParaRPr lang="en-GB" sz="1100" kern="1200" dirty="0">
            <a:solidFill>
              <a:schemeClr val="tx1"/>
            </a:solidFill>
          </a:endParaRPr>
        </a:p>
      </dsp:txBody>
      <dsp:txXfrm>
        <a:off x="6641302" y="1692563"/>
        <a:ext cx="2934370" cy="1449417"/>
      </dsp:txXfrm>
    </dsp:sp>
    <dsp:sp modelId="{1F21B2DC-0CC9-4788-A952-703C79D8B60B}">
      <dsp:nvSpPr>
        <dsp:cNvPr id="0" name=""/>
        <dsp:cNvSpPr/>
      </dsp:nvSpPr>
      <dsp:spPr>
        <a:xfrm>
          <a:off x="289423" y="3383550"/>
          <a:ext cx="2934370" cy="1449417"/>
        </a:xfrm>
        <a:prstGeom prst="rect">
          <a:avLst/>
        </a:prstGeom>
        <a:noFill/>
        <a:ln w="12700" cap="flat" cmpd="sng" algn="ctr">
          <a:solidFill>
            <a:srgbClr val="20386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rgbClr val="203864"/>
              </a:solidFill>
              <a:latin typeface="Calibri" panose="020F0502020204030204"/>
              <a:ea typeface="+mn-ea"/>
              <a:cs typeface="+mn-cs"/>
            </a:rPr>
            <a:t>Care homes and carers</a:t>
          </a:r>
        </a:p>
        <a:p>
          <a:pPr marL="0" lvl="0" algn="ctr" defTabSz="488950">
            <a:lnSpc>
              <a:spcPct val="90000"/>
            </a:lnSpc>
            <a:spcBef>
              <a:spcPct val="0"/>
            </a:spcBef>
            <a:spcAft>
              <a:spcPct val="35000"/>
            </a:spcAft>
            <a:buNone/>
          </a:pPr>
          <a:r>
            <a:rPr lang="en-GB" sz="1100" kern="1200" dirty="0">
              <a:solidFill>
                <a:schemeClr val="tx1"/>
              </a:solidFill>
            </a:rPr>
            <a:t>Key themes for Care Homes centred on the impact of visiting restrictions on both residents and their loved ones. The availability and cost of PPE was raised, as were the mental and physical effects on care home staff and carers.      </a:t>
          </a:r>
        </a:p>
      </dsp:txBody>
      <dsp:txXfrm>
        <a:off x="289423" y="3383550"/>
        <a:ext cx="2934370" cy="1449417"/>
      </dsp:txXfrm>
    </dsp:sp>
    <dsp:sp modelId="{D548D114-DE37-4BA6-B333-FC663C521AEA}">
      <dsp:nvSpPr>
        <dsp:cNvPr id="0" name=""/>
        <dsp:cNvSpPr/>
      </dsp:nvSpPr>
      <dsp:spPr>
        <a:xfrm>
          <a:off x="3465362" y="3383550"/>
          <a:ext cx="2934370" cy="1449417"/>
        </a:xfrm>
        <a:prstGeom prst="rect">
          <a:avLst/>
        </a:prstGeom>
        <a:noFill/>
        <a:ln w="12700" cap="flat" cmpd="sng" algn="ctr">
          <a:solidFill>
            <a:srgbClr val="20386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rgbClr val="203864"/>
              </a:solidFill>
              <a:latin typeface="Calibri" panose="020F0502020204030204"/>
              <a:ea typeface="+mn-ea"/>
              <a:cs typeface="+mn-cs"/>
            </a:rPr>
            <a:t>Emotional / mental wellbeing</a:t>
          </a:r>
        </a:p>
        <a:p>
          <a:pPr marL="0" lvl="0" algn="ctr" defTabSz="488950">
            <a:lnSpc>
              <a:spcPct val="90000"/>
            </a:lnSpc>
            <a:spcBef>
              <a:spcPct val="0"/>
            </a:spcBef>
            <a:spcAft>
              <a:spcPct val="35000"/>
            </a:spcAft>
            <a:buNone/>
          </a:pPr>
          <a:r>
            <a:rPr lang="en-GB" sz="1100" kern="1200" dirty="0">
              <a:solidFill>
                <a:schemeClr val="tx1"/>
              </a:solidFill>
            </a:rPr>
            <a:t>Issues included raised anxiety for patients awaiting appointments, results or further treatment, or seeking to access services. Keeping a positive work/home life balance is challenging, as well as changes to young people’s routines</a:t>
          </a:r>
        </a:p>
      </dsp:txBody>
      <dsp:txXfrm>
        <a:off x="3465362" y="3383550"/>
        <a:ext cx="2934370" cy="1449417"/>
      </dsp:txXfrm>
    </dsp:sp>
    <dsp:sp modelId="{2F3D6425-4C50-492D-A716-316FAB76B00A}">
      <dsp:nvSpPr>
        <dsp:cNvPr id="0" name=""/>
        <dsp:cNvSpPr/>
      </dsp:nvSpPr>
      <dsp:spPr>
        <a:xfrm>
          <a:off x="6641302" y="3383550"/>
          <a:ext cx="2934370" cy="1449417"/>
        </a:xfrm>
        <a:prstGeom prst="rect">
          <a:avLst/>
        </a:prstGeom>
        <a:noFill/>
        <a:ln w="12700" cap="flat" cmpd="sng" algn="ctr">
          <a:solidFill>
            <a:srgbClr val="20386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rgbClr val="203864"/>
              </a:solidFill>
              <a:latin typeface="Calibri" panose="020F0502020204030204"/>
              <a:ea typeface="+mn-ea"/>
              <a:cs typeface="+mn-cs"/>
            </a:rPr>
            <a:t>Covid-19 vaccinations</a:t>
          </a:r>
        </a:p>
        <a:p>
          <a:pPr marL="0" lvl="0" algn="ctr" defTabSz="488950">
            <a:lnSpc>
              <a:spcPct val="90000"/>
            </a:lnSpc>
            <a:spcBef>
              <a:spcPct val="0"/>
            </a:spcBef>
            <a:spcAft>
              <a:spcPct val="35000"/>
            </a:spcAft>
            <a:buNone/>
          </a:pPr>
          <a:r>
            <a:rPr lang="en-GB" sz="1100" kern="1200" dirty="0">
              <a:solidFill>
                <a:schemeClr val="tx1"/>
              </a:solidFill>
            </a:rPr>
            <a:t>Queries on COVID-19 vaccines and the vaccination process mainly focused on how distribution would be prioritised and the likely timeframe for the rollout.       </a:t>
          </a:r>
        </a:p>
      </dsp:txBody>
      <dsp:txXfrm>
        <a:off x="6641302" y="3383550"/>
        <a:ext cx="2934370" cy="14494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E9E63B-8DBC-4485-A40D-B62CF633C4FB}">
      <dsp:nvSpPr>
        <dsp:cNvPr id="0" name=""/>
        <dsp:cNvSpPr/>
      </dsp:nvSpPr>
      <dsp:spPr>
        <a:xfrm>
          <a:off x="1926" y="488796"/>
          <a:ext cx="1513765" cy="675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r" defTabSz="533400">
            <a:lnSpc>
              <a:spcPct val="90000"/>
            </a:lnSpc>
            <a:spcBef>
              <a:spcPct val="0"/>
            </a:spcBef>
            <a:spcAft>
              <a:spcPct val="35000"/>
            </a:spcAft>
            <a:buNone/>
          </a:pPr>
          <a:r>
            <a:rPr lang="en-GB" sz="1200" b="1" kern="1200" dirty="0">
              <a:solidFill>
                <a:srgbClr val="203864"/>
              </a:solidFill>
            </a:rPr>
            <a:t>Experience at start of lockdown</a:t>
          </a:r>
        </a:p>
      </dsp:txBody>
      <dsp:txXfrm>
        <a:off x="1926" y="488796"/>
        <a:ext cx="1513765" cy="675699"/>
      </dsp:txXfrm>
    </dsp:sp>
    <dsp:sp modelId="{6EA938BA-E542-4B88-8826-666E461CA621}">
      <dsp:nvSpPr>
        <dsp:cNvPr id="0" name=""/>
        <dsp:cNvSpPr/>
      </dsp:nvSpPr>
      <dsp:spPr>
        <a:xfrm>
          <a:off x="1676689" y="10693"/>
          <a:ext cx="206210" cy="163190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91B3D9-516D-4C92-8D9B-3D7CC498AFB9}">
      <dsp:nvSpPr>
        <dsp:cNvPr id="0" name=""/>
        <dsp:cNvSpPr/>
      </dsp:nvSpPr>
      <dsp:spPr>
        <a:xfrm>
          <a:off x="1885567" y="0"/>
          <a:ext cx="6932327" cy="1602073"/>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57150" lvl="1" indent="-57150" algn="l" defTabSz="444500">
            <a:lnSpc>
              <a:spcPct val="100000"/>
            </a:lnSpc>
            <a:spcBef>
              <a:spcPct val="0"/>
            </a:spcBef>
            <a:spcAft>
              <a:spcPts val="0"/>
            </a:spcAft>
            <a:buChar char="•"/>
          </a:pPr>
          <a:r>
            <a:rPr lang="en-GB" sz="1000" kern="1200" dirty="0">
              <a:latin typeface="+mn-lt"/>
            </a:rPr>
            <a:t> </a:t>
          </a:r>
          <a:r>
            <a:rPr lang="en-GB" sz="1000" kern="1200" dirty="0">
              <a:solidFill>
                <a:prstClr val="black">
                  <a:hueOff val="0"/>
                  <a:satOff val="0"/>
                  <a:lumOff val="0"/>
                  <a:alphaOff val="0"/>
                </a:prstClr>
              </a:solidFill>
              <a:latin typeface="Calibri" panose="020F0502020204030204"/>
              <a:ea typeface="+mn-ea"/>
              <a:cs typeface="+mn-cs"/>
            </a:rPr>
            <a:t>Variable attendance for eligible vulnerable/keyworker pupils</a:t>
          </a:r>
        </a:p>
        <a:p>
          <a:pPr marL="57150" lvl="1" indent="-57150" algn="l" defTabSz="444500">
            <a:lnSpc>
              <a:spcPct val="100000"/>
            </a:lnSpc>
            <a:spcBef>
              <a:spcPct val="0"/>
            </a:spcBef>
            <a:spcAft>
              <a:spcPts val="0"/>
            </a:spcAft>
            <a:buChar char="•"/>
          </a:pPr>
          <a:r>
            <a:rPr lang="en-GB" sz="1000" kern="1200" dirty="0">
              <a:solidFill>
                <a:prstClr val="black">
                  <a:hueOff val="0"/>
                  <a:satOff val="0"/>
                  <a:lumOff val="0"/>
                  <a:alphaOff val="0"/>
                </a:prstClr>
              </a:solidFill>
              <a:latin typeface="Calibri" panose="020F0502020204030204"/>
              <a:ea typeface="+mn-ea"/>
              <a:cs typeface="+mn-cs"/>
            </a:rPr>
            <a:t> Primary school prioritised pupil wellbeing for attendees. </a:t>
          </a:r>
        </a:p>
        <a:p>
          <a:pPr marL="57150" lvl="1" indent="-57150" algn="l" defTabSz="444500">
            <a:lnSpc>
              <a:spcPct val="100000"/>
            </a:lnSpc>
            <a:spcBef>
              <a:spcPct val="0"/>
            </a:spcBef>
            <a:spcAft>
              <a:spcPts val="0"/>
            </a:spcAft>
            <a:buChar char="•"/>
          </a:pPr>
          <a:r>
            <a:rPr lang="en-GB" sz="1000" kern="1200" dirty="0">
              <a:solidFill>
                <a:prstClr val="black">
                  <a:hueOff val="0"/>
                  <a:satOff val="0"/>
                  <a:lumOff val="0"/>
                  <a:alphaOff val="0"/>
                </a:prstClr>
              </a:solidFill>
              <a:latin typeface="Calibri" panose="020F0502020204030204"/>
              <a:ea typeface="+mn-ea"/>
              <a:cs typeface="+mn-cs"/>
            </a:rPr>
            <a:t> Secondary schools taught in-school and remote pupils the same curriculum</a:t>
          </a:r>
        </a:p>
        <a:p>
          <a:pPr marL="57150" lvl="1" indent="-57150" algn="l" defTabSz="444500">
            <a:lnSpc>
              <a:spcPct val="100000"/>
            </a:lnSpc>
            <a:spcBef>
              <a:spcPct val="0"/>
            </a:spcBef>
            <a:spcAft>
              <a:spcPts val="0"/>
            </a:spcAft>
            <a:buChar char="•"/>
          </a:pPr>
          <a:r>
            <a:rPr lang="en-GB" sz="1000" kern="1200" dirty="0">
              <a:solidFill>
                <a:prstClr val="black">
                  <a:hueOff val="0"/>
                  <a:satOff val="0"/>
                  <a:lumOff val="0"/>
                  <a:alphaOff val="0"/>
                </a:prstClr>
              </a:solidFill>
              <a:latin typeface="Calibri" panose="020F0502020204030204"/>
              <a:ea typeface="+mn-ea"/>
              <a:cs typeface="+mn-cs"/>
            </a:rPr>
            <a:t> All settings introduced: hygiene/ distancing and online learning (variable quality)</a:t>
          </a:r>
        </a:p>
        <a:p>
          <a:pPr marL="57150" lvl="1" indent="-57150" algn="l" defTabSz="444500">
            <a:lnSpc>
              <a:spcPct val="100000"/>
            </a:lnSpc>
            <a:spcBef>
              <a:spcPct val="0"/>
            </a:spcBef>
            <a:spcAft>
              <a:spcPts val="0"/>
            </a:spcAft>
            <a:buChar char="•"/>
          </a:pPr>
          <a:r>
            <a:rPr lang="en-GB" sz="1000" kern="1200" dirty="0">
              <a:solidFill>
                <a:prstClr val="black">
                  <a:hueOff val="0"/>
                  <a:satOff val="0"/>
                  <a:lumOff val="0"/>
                  <a:alphaOff val="0"/>
                </a:prstClr>
              </a:solidFill>
              <a:latin typeface="Calibri" panose="020F0502020204030204"/>
              <a:ea typeface="+mn-ea"/>
              <a:cs typeface="+mn-cs"/>
            </a:rPr>
            <a:t> Main reasons for lack of remote learning engagement were lack of access to IT and quiet space</a:t>
          </a:r>
        </a:p>
        <a:p>
          <a:pPr marL="57150" lvl="1" indent="-57150" algn="l" defTabSz="444500">
            <a:lnSpc>
              <a:spcPct val="100000"/>
            </a:lnSpc>
            <a:spcBef>
              <a:spcPct val="0"/>
            </a:spcBef>
            <a:spcAft>
              <a:spcPts val="0"/>
            </a:spcAft>
            <a:buChar char="•"/>
          </a:pPr>
          <a:r>
            <a:rPr lang="en-GB" sz="1000" kern="1200" dirty="0">
              <a:solidFill>
                <a:prstClr val="black">
                  <a:hueOff val="0"/>
                  <a:satOff val="0"/>
                  <a:lumOff val="0"/>
                  <a:alphaOff val="0"/>
                </a:prstClr>
              </a:solidFill>
              <a:latin typeface="Calibri" panose="020F0502020204030204"/>
              <a:ea typeface="+mn-ea"/>
              <a:cs typeface="+mn-cs"/>
            </a:rPr>
            <a:t> School resources differed - some loaned laptops and sent food parcels, others had charity support and provided workbooks</a:t>
          </a:r>
        </a:p>
        <a:p>
          <a:pPr marL="57150" lvl="1" indent="-57150" algn="l" defTabSz="444500">
            <a:lnSpc>
              <a:spcPct val="100000"/>
            </a:lnSpc>
            <a:spcBef>
              <a:spcPct val="0"/>
            </a:spcBef>
            <a:spcAft>
              <a:spcPts val="0"/>
            </a:spcAft>
            <a:buChar char="•"/>
          </a:pPr>
          <a:r>
            <a:rPr lang="en-GB" sz="1000" kern="1200" dirty="0">
              <a:solidFill>
                <a:prstClr val="black">
                  <a:hueOff val="0"/>
                  <a:satOff val="0"/>
                  <a:lumOff val="0"/>
                  <a:alphaOff val="0"/>
                </a:prstClr>
              </a:solidFill>
              <a:latin typeface="Calibri" panose="020F0502020204030204"/>
              <a:ea typeface="+mn-ea"/>
              <a:cs typeface="+mn-cs"/>
            </a:rPr>
            <a:t> Academic college subjects were more suited to online learning than vocational/arts subjects</a:t>
          </a:r>
        </a:p>
        <a:p>
          <a:pPr marL="57150" lvl="1" indent="-57150" algn="l" defTabSz="444500">
            <a:lnSpc>
              <a:spcPct val="100000"/>
            </a:lnSpc>
            <a:spcBef>
              <a:spcPct val="0"/>
            </a:spcBef>
            <a:spcAft>
              <a:spcPts val="0"/>
            </a:spcAft>
            <a:buChar char="•"/>
          </a:pPr>
          <a:r>
            <a:rPr lang="en-GB" sz="1000" kern="1200" dirty="0">
              <a:solidFill>
                <a:prstClr val="black">
                  <a:hueOff val="0"/>
                  <a:satOff val="0"/>
                  <a:lumOff val="0"/>
                  <a:alphaOff val="0"/>
                </a:prstClr>
              </a:solidFill>
              <a:latin typeface="Calibri" panose="020F0502020204030204"/>
              <a:ea typeface="+mn-ea"/>
              <a:cs typeface="+mn-cs"/>
            </a:rPr>
            <a:t> Primary schools reported pupils exhibiting lower resilience. </a:t>
          </a:r>
        </a:p>
        <a:p>
          <a:pPr marL="57150" lvl="1" indent="-57150" algn="l" defTabSz="444500">
            <a:lnSpc>
              <a:spcPct val="100000"/>
            </a:lnSpc>
            <a:spcBef>
              <a:spcPct val="0"/>
            </a:spcBef>
            <a:spcAft>
              <a:spcPts val="0"/>
            </a:spcAft>
            <a:buChar char="•"/>
          </a:pPr>
          <a:r>
            <a:rPr lang="en-GB" sz="1000" kern="1200" dirty="0">
              <a:solidFill>
                <a:prstClr val="black">
                  <a:hueOff val="0"/>
                  <a:satOff val="0"/>
                  <a:lumOff val="0"/>
                  <a:alphaOff val="0"/>
                </a:prstClr>
              </a:solidFill>
              <a:latin typeface="Calibri" panose="020F0502020204030204"/>
              <a:ea typeface="+mn-ea"/>
              <a:cs typeface="+mn-cs"/>
            </a:rPr>
            <a:t> Lockdown, school closures and remote teaching felt to have a profound negative impact on SEND/EHCP pupils: they would have more difficulty catching up; their social skills had been set back and there were additional stresses at home due to lockdown</a:t>
          </a:r>
          <a:r>
            <a:rPr lang="en-GB" sz="1000" kern="1200" dirty="0">
              <a:latin typeface="+mn-lt"/>
              <a:ea typeface="+mn-ea"/>
              <a:cs typeface="+mn-cs"/>
            </a:rPr>
            <a:t>.</a:t>
          </a:r>
        </a:p>
      </dsp:txBody>
      <dsp:txXfrm>
        <a:off x="1885567" y="0"/>
        <a:ext cx="6932327" cy="1602073"/>
      </dsp:txXfrm>
    </dsp:sp>
    <dsp:sp modelId="{9B35D3B1-6AE3-4DE0-AF71-57FD470EB400}">
      <dsp:nvSpPr>
        <dsp:cNvPr id="0" name=""/>
        <dsp:cNvSpPr/>
      </dsp:nvSpPr>
      <dsp:spPr>
        <a:xfrm>
          <a:off x="1926" y="1794994"/>
          <a:ext cx="1513765" cy="675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r" defTabSz="533400">
            <a:lnSpc>
              <a:spcPct val="90000"/>
            </a:lnSpc>
            <a:spcBef>
              <a:spcPct val="0"/>
            </a:spcBef>
            <a:spcAft>
              <a:spcPct val="35000"/>
            </a:spcAft>
            <a:buNone/>
          </a:pPr>
          <a:r>
            <a:rPr lang="en-GB" sz="1200" b="1" kern="1200" dirty="0">
              <a:solidFill>
                <a:srgbClr val="203864"/>
              </a:solidFill>
            </a:rPr>
            <a:t>Partial reopening and transitions</a:t>
          </a:r>
        </a:p>
      </dsp:txBody>
      <dsp:txXfrm>
        <a:off x="1926" y="1794994"/>
        <a:ext cx="1513765" cy="675699"/>
      </dsp:txXfrm>
    </dsp:sp>
    <dsp:sp modelId="{25617C1D-5657-4CBB-BAC6-84AD99CFEC84}">
      <dsp:nvSpPr>
        <dsp:cNvPr id="0" name=""/>
        <dsp:cNvSpPr/>
      </dsp:nvSpPr>
      <dsp:spPr>
        <a:xfrm>
          <a:off x="1676689" y="1638931"/>
          <a:ext cx="206210" cy="86540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61DDB0-588E-451E-AEA8-5541B3E61BAE}">
      <dsp:nvSpPr>
        <dsp:cNvPr id="0" name=""/>
        <dsp:cNvSpPr/>
      </dsp:nvSpPr>
      <dsp:spPr>
        <a:xfrm>
          <a:off x="1890292" y="1638931"/>
          <a:ext cx="6932327" cy="86540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57150" lvl="1" indent="-57150" algn="l" defTabSz="444500">
            <a:lnSpc>
              <a:spcPct val="100000"/>
            </a:lnSpc>
            <a:spcBef>
              <a:spcPct val="0"/>
            </a:spcBef>
            <a:spcAft>
              <a:spcPts val="0"/>
            </a:spcAft>
            <a:buChar char="•"/>
          </a:pPr>
          <a:r>
            <a:rPr lang="en-GB" sz="1000" kern="1200" dirty="0">
              <a:latin typeface="+mn-lt"/>
            </a:rPr>
            <a:t> Variable reopening in June 2020. Primary schools opened for some years, secondary schools generally just for year 10. College re- openings varied from targeting groups to giving pupils the choice to return. </a:t>
          </a:r>
        </a:p>
        <a:p>
          <a:pPr marL="57150" lvl="1" indent="-57150" algn="l" defTabSz="444500">
            <a:lnSpc>
              <a:spcPct val="100000"/>
            </a:lnSpc>
            <a:spcBef>
              <a:spcPct val="0"/>
            </a:spcBef>
            <a:spcAft>
              <a:spcPts val="0"/>
            </a:spcAft>
            <a:buChar char="•"/>
          </a:pPr>
          <a:r>
            <a:rPr lang="en-GB" sz="1000" kern="1200" dirty="0">
              <a:latin typeface="+mn-lt"/>
            </a:rPr>
            <a:t>Transitions from primary to secondary schools, and from year 11 to college/university were significantly affected</a:t>
          </a:r>
        </a:p>
        <a:p>
          <a:pPr marL="57150" lvl="1" indent="-57150" algn="l" defTabSz="444500">
            <a:lnSpc>
              <a:spcPct val="100000"/>
            </a:lnSpc>
            <a:spcBef>
              <a:spcPct val="0"/>
            </a:spcBef>
            <a:spcAft>
              <a:spcPts val="0"/>
            </a:spcAft>
            <a:buChar char="•"/>
          </a:pPr>
          <a:r>
            <a:rPr lang="en-GB" sz="1000" kern="1200" dirty="0">
              <a:latin typeface="+mn-lt"/>
            </a:rPr>
            <a:t> Final year BTEC, A-level and further education pupils were negatively affected by exam cancellations and initial downgrading in algorithmically generated results, including A-level students missing out on university places.</a:t>
          </a:r>
        </a:p>
      </dsp:txBody>
      <dsp:txXfrm>
        <a:off x="1890292" y="1638931"/>
        <a:ext cx="6932327" cy="865404"/>
      </dsp:txXfrm>
    </dsp:sp>
    <dsp:sp modelId="{FFBD9A21-D68D-467C-9E0B-A982700BA5E4}">
      <dsp:nvSpPr>
        <dsp:cNvPr id="0" name=""/>
        <dsp:cNvSpPr/>
      </dsp:nvSpPr>
      <dsp:spPr>
        <a:xfrm>
          <a:off x="1926" y="2717942"/>
          <a:ext cx="1513765" cy="675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r" defTabSz="533400">
            <a:lnSpc>
              <a:spcPct val="90000"/>
            </a:lnSpc>
            <a:spcBef>
              <a:spcPct val="0"/>
            </a:spcBef>
            <a:spcAft>
              <a:spcPct val="35000"/>
            </a:spcAft>
            <a:buNone/>
          </a:pPr>
          <a:r>
            <a:rPr lang="en-GB" sz="1200" b="1" kern="1200" dirty="0">
              <a:solidFill>
                <a:srgbClr val="203864"/>
              </a:solidFill>
            </a:rPr>
            <a:t>Plans for 2020/21 academic year</a:t>
          </a:r>
        </a:p>
      </dsp:txBody>
      <dsp:txXfrm>
        <a:off x="1926" y="2717942"/>
        <a:ext cx="1513765" cy="675699"/>
      </dsp:txXfrm>
    </dsp:sp>
    <dsp:sp modelId="{4D9F0666-53CF-4D1E-AC51-E81ADE916CAD}">
      <dsp:nvSpPr>
        <dsp:cNvPr id="0" name=""/>
        <dsp:cNvSpPr/>
      </dsp:nvSpPr>
      <dsp:spPr>
        <a:xfrm>
          <a:off x="1676689" y="2528752"/>
          <a:ext cx="206210" cy="86540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9BB479-0D6F-4E04-B758-07B829D2E362}">
      <dsp:nvSpPr>
        <dsp:cNvPr id="0" name=""/>
        <dsp:cNvSpPr/>
      </dsp:nvSpPr>
      <dsp:spPr>
        <a:xfrm>
          <a:off x="1890292" y="2528752"/>
          <a:ext cx="6932327" cy="86540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57150" lvl="1" indent="-57150" algn="l" defTabSz="444500">
            <a:lnSpc>
              <a:spcPct val="100000"/>
            </a:lnSpc>
            <a:spcBef>
              <a:spcPct val="0"/>
            </a:spcBef>
            <a:spcAft>
              <a:spcPts val="0"/>
            </a:spcAft>
            <a:buChar char="•"/>
          </a:pPr>
          <a:r>
            <a:rPr lang="en-GB" sz="1000" kern="1200" dirty="0">
              <a:solidFill>
                <a:prstClr val="black">
                  <a:hueOff val="0"/>
                  <a:satOff val="0"/>
                  <a:lumOff val="0"/>
                  <a:alphaOff val="0"/>
                </a:prstClr>
              </a:solidFill>
              <a:latin typeface="Calibri" panose="020F0502020204030204"/>
              <a:ea typeface="+mn-ea"/>
              <a:cs typeface="+mn-cs"/>
            </a:rPr>
            <a:t> All education providers planned for all students to return in September 2020. </a:t>
          </a:r>
          <a:endParaRPr lang="en-GB" sz="1000" kern="1200" dirty="0">
            <a:latin typeface="+mn-lt"/>
          </a:endParaRPr>
        </a:p>
        <a:p>
          <a:pPr marL="57150" lvl="1" indent="-57150" algn="l" defTabSz="444500">
            <a:lnSpc>
              <a:spcPct val="100000"/>
            </a:lnSpc>
            <a:spcBef>
              <a:spcPct val="0"/>
            </a:spcBef>
            <a:spcAft>
              <a:spcPts val="0"/>
            </a:spcAft>
            <a:buChar char="•"/>
          </a:pPr>
          <a:r>
            <a:rPr lang="en-GB" sz="1000" kern="1200" dirty="0">
              <a:solidFill>
                <a:prstClr val="black">
                  <a:hueOff val="0"/>
                  <a:satOff val="0"/>
                  <a:lumOff val="0"/>
                  <a:alphaOff val="0"/>
                </a:prstClr>
              </a:solidFill>
              <a:latin typeface="Calibri" panose="020F0502020204030204"/>
              <a:ea typeface="+mn-ea"/>
              <a:cs typeface="+mn-cs"/>
            </a:rPr>
            <a:t> Varying safety measures introduced in schools: primary and secondary schools intended to introduce bubbles systems; while some colleges alternated pupils for remote and in-class teaching</a:t>
          </a:r>
        </a:p>
        <a:p>
          <a:pPr marL="57150" lvl="1" indent="-57150" algn="l" defTabSz="444500">
            <a:lnSpc>
              <a:spcPct val="100000"/>
            </a:lnSpc>
            <a:spcBef>
              <a:spcPct val="0"/>
            </a:spcBef>
            <a:spcAft>
              <a:spcPts val="0"/>
            </a:spcAft>
            <a:buChar char="•"/>
          </a:pPr>
          <a:r>
            <a:rPr lang="en-GB" sz="1000" kern="1200" dirty="0">
              <a:solidFill>
                <a:prstClr val="black">
                  <a:hueOff val="0"/>
                  <a:satOff val="0"/>
                  <a:lumOff val="0"/>
                  <a:alphaOff val="0"/>
                </a:prstClr>
              </a:solidFill>
              <a:latin typeface="Calibri" panose="020F0502020204030204"/>
              <a:ea typeface="+mn-ea"/>
              <a:cs typeface="+mn-cs"/>
            </a:rPr>
            <a:t> Secondary schools planned to focus on core subjects to enable catch up from the disruption</a:t>
          </a:r>
        </a:p>
        <a:p>
          <a:pPr marL="57150" lvl="1" indent="-57150" algn="l" defTabSz="444500">
            <a:lnSpc>
              <a:spcPct val="100000"/>
            </a:lnSpc>
            <a:spcBef>
              <a:spcPct val="0"/>
            </a:spcBef>
            <a:spcAft>
              <a:spcPts val="0"/>
            </a:spcAft>
            <a:buChar char="•"/>
          </a:pPr>
          <a:r>
            <a:rPr lang="en-GB" sz="1000" kern="1200" dirty="0"/>
            <a:t> Colleges planned to identify knowledge gaps and provide workshops to support students catching up.</a:t>
          </a:r>
          <a:endParaRPr lang="en-GB" sz="1000" kern="1200" dirty="0">
            <a:solidFill>
              <a:prstClr val="black">
                <a:hueOff val="0"/>
                <a:satOff val="0"/>
                <a:lumOff val="0"/>
                <a:alphaOff val="0"/>
              </a:prstClr>
            </a:solidFill>
            <a:latin typeface="Calibri" panose="020F0502020204030204"/>
            <a:ea typeface="+mn-ea"/>
            <a:cs typeface="+mn-cs"/>
          </a:endParaRPr>
        </a:p>
      </dsp:txBody>
      <dsp:txXfrm>
        <a:off x="1890292" y="2528752"/>
        <a:ext cx="6932327" cy="865404"/>
      </dsp:txXfrm>
    </dsp:sp>
    <dsp:sp modelId="{E0674A74-4F20-45E4-9003-8BFCE32BD460}">
      <dsp:nvSpPr>
        <dsp:cNvPr id="0" name=""/>
        <dsp:cNvSpPr/>
      </dsp:nvSpPr>
      <dsp:spPr>
        <a:xfrm>
          <a:off x="1926" y="3789244"/>
          <a:ext cx="1513765" cy="675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r" defTabSz="533400">
            <a:lnSpc>
              <a:spcPct val="90000"/>
            </a:lnSpc>
            <a:spcBef>
              <a:spcPct val="0"/>
            </a:spcBef>
            <a:spcAft>
              <a:spcPct val="35000"/>
            </a:spcAft>
            <a:buNone/>
          </a:pPr>
          <a:r>
            <a:rPr lang="en-GB" sz="1200" b="1" kern="1200" dirty="0">
              <a:solidFill>
                <a:srgbClr val="203864"/>
              </a:solidFill>
            </a:rPr>
            <a:t>Workforce issues and wider support</a:t>
          </a:r>
        </a:p>
      </dsp:txBody>
      <dsp:txXfrm>
        <a:off x="1926" y="3789244"/>
        <a:ext cx="1513765" cy="675699"/>
      </dsp:txXfrm>
    </dsp:sp>
    <dsp:sp modelId="{45F15CE1-DF02-400D-93A7-2806DC0C36EC}">
      <dsp:nvSpPr>
        <dsp:cNvPr id="0" name=""/>
        <dsp:cNvSpPr/>
      </dsp:nvSpPr>
      <dsp:spPr>
        <a:xfrm>
          <a:off x="1676689" y="3439587"/>
          <a:ext cx="206210" cy="116211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79160A-0173-4783-985A-167EADA5A8EF}">
      <dsp:nvSpPr>
        <dsp:cNvPr id="0" name=""/>
        <dsp:cNvSpPr/>
      </dsp:nvSpPr>
      <dsp:spPr>
        <a:xfrm>
          <a:off x="1890292" y="3439587"/>
          <a:ext cx="6932327" cy="116211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57150" lvl="1" indent="-57150" algn="l" defTabSz="444500">
            <a:lnSpc>
              <a:spcPct val="100000"/>
            </a:lnSpc>
            <a:spcBef>
              <a:spcPct val="0"/>
            </a:spcBef>
            <a:spcAft>
              <a:spcPts val="0"/>
            </a:spcAft>
            <a:buChar char="•"/>
          </a:pPr>
          <a:r>
            <a:rPr lang="en-GB" sz="1000" kern="1200" dirty="0">
              <a:latin typeface="+mn-lt"/>
            </a:rPr>
            <a:t>Very few education providers utilised the Job Retention Scheme.</a:t>
          </a:r>
        </a:p>
        <a:p>
          <a:pPr marL="57150" lvl="1" indent="-57150" algn="l" defTabSz="444500">
            <a:lnSpc>
              <a:spcPct val="100000"/>
            </a:lnSpc>
            <a:spcBef>
              <a:spcPct val="0"/>
            </a:spcBef>
            <a:spcAft>
              <a:spcPts val="0"/>
            </a:spcAft>
            <a:buChar char="•"/>
          </a:pPr>
          <a:r>
            <a:rPr lang="en-GB" sz="1000" kern="1200" dirty="0">
              <a:latin typeface="+mn-lt"/>
            </a:rPr>
            <a:t>All providers noted an increase in workload for teaching staff moving lessons online and ensuring availability or resources</a:t>
          </a:r>
        </a:p>
        <a:p>
          <a:pPr marL="57150" lvl="1" indent="-57150" algn="l" defTabSz="444500">
            <a:lnSpc>
              <a:spcPct val="100000"/>
            </a:lnSpc>
            <a:spcBef>
              <a:spcPct val="0"/>
            </a:spcBef>
            <a:spcAft>
              <a:spcPts val="0"/>
            </a:spcAft>
            <a:buChar char="•"/>
          </a:pPr>
          <a:r>
            <a:rPr lang="en-GB" sz="1000" kern="1200" dirty="0">
              <a:latin typeface="+mn-lt"/>
            </a:rPr>
            <a:t>Varying experiences of staff wellbeing: increased anxiety; physical health issues due to time on computers; difficulties balancing work and childcare; while some staff enjoyed working from home and felt ‘safe’. Variable staff wellbeing support, with most relying on peer support.</a:t>
          </a:r>
        </a:p>
        <a:p>
          <a:pPr marL="57150" lvl="1" indent="-57150" algn="l" defTabSz="444500">
            <a:lnSpc>
              <a:spcPct val="100000"/>
            </a:lnSpc>
            <a:spcBef>
              <a:spcPct val="0"/>
            </a:spcBef>
            <a:spcAft>
              <a:spcPts val="0"/>
            </a:spcAft>
            <a:buChar char="•"/>
          </a:pPr>
          <a:r>
            <a:rPr lang="en-GB" sz="1000" kern="1200" dirty="0">
              <a:latin typeface="+mn-lt"/>
            </a:rPr>
            <a:t>Support from Local Authorities felt to be better than national government, with national messages confusing and </a:t>
          </a:r>
          <a:r>
            <a:rPr lang="en-GB" sz="1000" kern="1200" dirty="0" err="1">
              <a:latin typeface="+mn-lt"/>
            </a:rPr>
            <a:t>u-turns</a:t>
          </a:r>
          <a:r>
            <a:rPr lang="en-GB" sz="1000" kern="1200" dirty="0">
              <a:latin typeface="+mn-lt"/>
            </a:rPr>
            <a:t> making implementation difficult.</a:t>
          </a:r>
        </a:p>
      </dsp:txBody>
      <dsp:txXfrm>
        <a:off x="1890292" y="3439587"/>
        <a:ext cx="6932327" cy="116211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390974-6154-4902-8F39-1896CD151D90}" type="datetimeFigureOut">
              <a:rPr lang="en-GB" smtClean="0"/>
              <a:t>03/10/2022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3258C0-2096-41AD-9AC6-9ED3CC410F2E}" type="slidenum">
              <a:rPr lang="en-GB" smtClean="0"/>
              <a:t>‹#›</a:t>
            </a:fld>
            <a:endParaRPr lang="en-GB"/>
          </a:p>
        </p:txBody>
      </p:sp>
    </p:spTree>
    <p:extLst>
      <p:ext uri="{BB962C8B-B14F-4D97-AF65-F5344CB8AC3E}">
        <p14:creationId xmlns:p14="http://schemas.microsoft.com/office/powerpoint/2010/main" val="793527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1</a:t>
            </a:fld>
            <a:endParaRPr lang="en-GB"/>
          </a:p>
        </p:txBody>
      </p:sp>
    </p:spTree>
    <p:extLst>
      <p:ext uri="{BB962C8B-B14F-4D97-AF65-F5344CB8AC3E}">
        <p14:creationId xmlns:p14="http://schemas.microsoft.com/office/powerpoint/2010/main" val="3640511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14</a:t>
            </a:fld>
            <a:endParaRPr lang="en-GB"/>
          </a:p>
        </p:txBody>
      </p:sp>
    </p:spTree>
    <p:extLst>
      <p:ext uri="{BB962C8B-B14F-4D97-AF65-F5344CB8AC3E}">
        <p14:creationId xmlns:p14="http://schemas.microsoft.com/office/powerpoint/2010/main" val="2992253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15</a:t>
            </a:fld>
            <a:endParaRPr lang="en-GB"/>
          </a:p>
        </p:txBody>
      </p:sp>
    </p:spTree>
    <p:extLst>
      <p:ext uri="{BB962C8B-B14F-4D97-AF65-F5344CB8AC3E}">
        <p14:creationId xmlns:p14="http://schemas.microsoft.com/office/powerpoint/2010/main" val="3387429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17</a:t>
            </a:fld>
            <a:endParaRPr lang="en-GB"/>
          </a:p>
        </p:txBody>
      </p:sp>
    </p:spTree>
    <p:extLst>
      <p:ext uri="{BB962C8B-B14F-4D97-AF65-F5344CB8AC3E}">
        <p14:creationId xmlns:p14="http://schemas.microsoft.com/office/powerpoint/2010/main" val="6806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18</a:t>
            </a:fld>
            <a:endParaRPr lang="en-GB"/>
          </a:p>
        </p:txBody>
      </p:sp>
    </p:spTree>
    <p:extLst>
      <p:ext uri="{BB962C8B-B14F-4D97-AF65-F5344CB8AC3E}">
        <p14:creationId xmlns:p14="http://schemas.microsoft.com/office/powerpoint/2010/main" val="316961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20</a:t>
            </a:fld>
            <a:endParaRPr lang="en-GB"/>
          </a:p>
        </p:txBody>
      </p:sp>
    </p:spTree>
    <p:extLst>
      <p:ext uri="{BB962C8B-B14F-4D97-AF65-F5344CB8AC3E}">
        <p14:creationId xmlns:p14="http://schemas.microsoft.com/office/powerpoint/2010/main" val="2139620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21</a:t>
            </a:fld>
            <a:endParaRPr lang="en-GB"/>
          </a:p>
        </p:txBody>
      </p:sp>
    </p:spTree>
    <p:extLst>
      <p:ext uri="{BB962C8B-B14F-4D97-AF65-F5344CB8AC3E}">
        <p14:creationId xmlns:p14="http://schemas.microsoft.com/office/powerpoint/2010/main" val="4103335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22</a:t>
            </a:fld>
            <a:endParaRPr lang="en-GB"/>
          </a:p>
        </p:txBody>
      </p:sp>
    </p:spTree>
    <p:extLst>
      <p:ext uri="{BB962C8B-B14F-4D97-AF65-F5344CB8AC3E}">
        <p14:creationId xmlns:p14="http://schemas.microsoft.com/office/powerpoint/2010/main" val="3295222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23</a:t>
            </a:fld>
            <a:endParaRPr lang="en-GB"/>
          </a:p>
        </p:txBody>
      </p:sp>
    </p:spTree>
    <p:extLst>
      <p:ext uri="{BB962C8B-B14F-4D97-AF65-F5344CB8AC3E}">
        <p14:creationId xmlns:p14="http://schemas.microsoft.com/office/powerpoint/2010/main" val="937434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24</a:t>
            </a:fld>
            <a:endParaRPr lang="en-GB"/>
          </a:p>
        </p:txBody>
      </p:sp>
    </p:spTree>
    <p:extLst>
      <p:ext uri="{BB962C8B-B14F-4D97-AF65-F5344CB8AC3E}">
        <p14:creationId xmlns:p14="http://schemas.microsoft.com/office/powerpoint/2010/main" val="1506070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25</a:t>
            </a:fld>
            <a:endParaRPr lang="en-GB"/>
          </a:p>
        </p:txBody>
      </p:sp>
    </p:spTree>
    <p:extLst>
      <p:ext uri="{BB962C8B-B14F-4D97-AF65-F5344CB8AC3E}">
        <p14:creationId xmlns:p14="http://schemas.microsoft.com/office/powerpoint/2010/main" val="55359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2</a:t>
            </a:fld>
            <a:endParaRPr lang="en-GB"/>
          </a:p>
        </p:txBody>
      </p:sp>
    </p:spTree>
    <p:extLst>
      <p:ext uri="{BB962C8B-B14F-4D97-AF65-F5344CB8AC3E}">
        <p14:creationId xmlns:p14="http://schemas.microsoft.com/office/powerpoint/2010/main" val="1320886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26</a:t>
            </a:fld>
            <a:endParaRPr lang="en-GB"/>
          </a:p>
        </p:txBody>
      </p:sp>
    </p:spTree>
    <p:extLst>
      <p:ext uri="{BB962C8B-B14F-4D97-AF65-F5344CB8AC3E}">
        <p14:creationId xmlns:p14="http://schemas.microsoft.com/office/powerpoint/2010/main" val="4015484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27</a:t>
            </a:fld>
            <a:endParaRPr lang="en-GB"/>
          </a:p>
        </p:txBody>
      </p:sp>
    </p:spTree>
    <p:extLst>
      <p:ext uri="{BB962C8B-B14F-4D97-AF65-F5344CB8AC3E}">
        <p14:creationId xmlns:p14="http://schemas.microsoft.com/office/powerpoint/2010/main" val="289186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28</a:t>
            </a:fld>
            <a:endParaRPr lang="en-GB"/>
          </a:p>
        </p:txBody>
      </p:sp>
    </p:spTree>
    <p:extLst>
      <p:ext uri="{BB962C8B-B14F-4D97-AF65-F5344CB8AC3E}">
        <p14:creationId xmlns:p14="http://schemas.microsoft.com/office/powerpoint/2010/main" val="245571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29</a:t>
            </a:fld>
            <a:endParaRPr lang="en-GB"/>
          </a:p>
        </p:txBody>
      </p:sp>
    </p:spTree>
    <p:extLst>
      <p:ext uri="{BB962C8B-B14F-4D97-AF65-F5344CB8AC3E}">
        <p14:creationId xmlns:p14="http://schemas.microsoft.com/office/powerpoint/2010/main" val="211213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30</a:t>
            </a:fld>
            <a:endParaRPr lang="en-GB"/>
          </a:p>
        </p:txBody>
      </p:sp>
    </p:spTree>
    <p:extLst>
      <p:ext uri="{BB962C8B-B14F-4D97-AF65-F5344CB8AC3E}">
        <p14:creationId xmlns:p14="http://schemas.microsoft.com/office/powerpoint/2010/main" val="1659017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3258C0-2096-41AD-9AC6-9ED3CC410F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165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t>
            </a:r>
          </a:p>
        </p:txBody>
      </p:sp>
      <p:sp>
        <p:nvSpPr>
          <p:cNvPr id="4" name="Slide Number Placeholder 3"/>
          <p:cNvSpPr>
            <a:spLocks noGrp="1"/>
          </p:cNvSpPr>
          <p:nvPr>
            <p:ph type="sldNum" sz="quarter" idx="5"/>
          </p:nvPr>
        </p:nvSpPr>
        <p:spPr/>
        <p:txBody>
          <a:bodyPr/>
          <a:lstStyle/>
          <a:p>
            <a:fld id="{B23258C0-2096-41AD-9AC6-9ED3CC410F2E}" type="slidenum">
              <a:rPr lang="en-GB" smtClean="0"/>
              <a:t>35</a:t>
            </a:fld>
            <a:endParaRPr lang="en-GB"/>
          </a:p>
        </p:txBody>
      </p:sp>
    </p:spTree>
    <p:extLst>
      <p:ext uri="{BB962C8B-B14F-4D97-AF65-F5344CB8AC3E}">
        <p14:creationId xmlns:p14="http://schemas.microsoft.com/office/powerpoint/2010/main" val="1784529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36</a:t>
            </a:fld>
            <a:endParaRPr lang="en-GB"/>
          </a:p>
        </p:txBody>
      </p:sp>
    </p:spTree>
    <p:extLst>
      <p:ext uri="{BB962C8B-B14F-4D97-AF65-F5344CB8AC3E}">
        <p14:creationId xmlns:p14="http://schemas.microsoft.com/office/powerpoint/2010/main" val="1745651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37</a:t>
            </a:fld>
            <a:endParaRPr lang="en-GB"/>
          </a:p>
        </p:txBody>
      </p:sp>
    </p:spTree>
    <p:extLst>
      <p:ext uri="{BB962C8B-B14F-4D97-AF65-F5344CB8AC3E}">
        <p14:creationId xmlns:p14="http://schemas.microsoft.com/office/powerpoint/2010/main" val="1086157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39</a:t>
            </a:fld>
            <a:endParaRPr lang="en-GB"/>
          </a:p>
        </p:txBody>
      </p:sp>
    </p:spTree>
    <p:extLst>
      <p:ext uri="{BB962C8B-B14F-4D97-AF65-F5344CB8AC3E}">
        <p14:creationId xmlns:p14="http://schemas.microsoft.com/office/powerpoint/2010/main" val="2915989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5</a:t>
            </a:fld>
            <a:endParaRPr lang="en-GB"/>
          </a:p>
        </p:txBody>
      </p:sp>
    </p:spTree>
    <p:extLst>
      <p:ext uri="{BB962C8B-B14F-4D97-AF65-F5344CB8AC3E}">
        <p14:creationId xmlns:p14="http://schemas.microsoft.com/office/powerpoint/2010/main" val="122414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40</a:t>
            </a:fld>
            <a:endParaRPr lang="en-GB"/>
          </a:p>
        </p:txBody>
      </p:sp>
    </p:spTree>
    <p:extLst>
      <p:ext uri="{BB962C8B-B14F-4D97-AF65-F5344CB8AC3E}">
        <p14:creationId xmlns:p14="http://schemas.microsoft.com/office/powerpoint/2010/main" val="3827020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44</a:t>
            </a:fld>
            <a:endParaRPr lang="en-GB"/>
          </a:p>
        </p:txBody>
      </p:sp>
    </p:spTree>
    <p:extLst>
      <p:ext uri="{BB962C8B-B14F-4D97-AF65-F5344CB8AC3E}">
        <p14:creationId xmlns:p14="http://schemas.microsoft.com/office/powerpoint/2010/main" val="1550971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45</a:t>
            </a:fld>
            <a:endParaRPr lang="en-GB"/>
          </a:p>
        </p:txBody>
      </p:sp>
    </p:spTree>
    <p:extLst>
      <p:ext uri="{BB962C8B-B14F-4D97-AF65-F5344CB8AC3E}">
        <p14:creationId xmlns:p14="http://schemas.microsoft.com/office/powerpoint/2010/main" val="4632965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46</a:t>
            </a:fld>
            <a:endParaRPr lang="en-GB"/>
          </a:p>
        </p:txBody>
      </p:sp>
    </p:spTree>
    <p:extLst>
      <p:ext uri="{BB962C8B-B14F-4D97-AF65-F5344CB8AC3E}">
        <p14:creationId xmlns:p14="http://schemas.microsoft.com/office/powerpoint/2010/main" val="11472577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47</a:t>
            </a:fld>
            <a:endParaRPr lang="en-GB"/>
          </a:p>
        </p:txBody>
      </p:sp>
    </p:spTree>
    <p:extLst>
      <p:ext uri="{BB962C8B-B14F-4D97-AF65-F5344CB8AC3E}">
        <p14:creationId xmlns:p14="http://schemas.microsoft.com/office/powerpoint/2010/main" val="2586345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50</a:t>
            </a:fld>
            <a:endParaRPr lang="en-GB"/>
          </a:p>
        </p:txBody>
      </p:sp>
    </p:spTree>
    <p:extLst>
      <p:ext uri="{BB962C8B-B14F-4D97-AF65-F5344CB8AC3E}">
        <p14:creationId xmlns:p14="http://schemas.microsoft.com/office/powerpoint/2010/main" val="14675166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53</a:t>
            </a:fld>
            <a:endParaRPr lang="en-GB"/>
          </a:p>
        </p:txBody>
      </p:sp>
    </p:spTree>
    <p:extLst>
      <p:ext uri="{BB962C8B-B14F-4D97-AF65-F5344CB8AC3E}">
        <p14:creationId xmlns:p14="http://schemas.microsoft.com/office/powerpoint/2010/main" val="32075718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55</a:t>
            </a:fld>
            <a:endParaRPr lang="en-GB"/>
          </a:p>
        </p:txBody>
      </p:sp>
    </p:spTree>
    <p:extLst>
      <p:ext uri="{BB962C8B-B14F-4D97-AF65-F5344CB8AC3E}">
        <p14:creationId xmlns:p14="http://schemas.microsoft.com/office/powerpoint/2010/main" val="1781055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59</a:t>
            </a:fld>
            <a:endParaRPr lang="en-GB"/>
          </a:p>
        </p:txBody>
      </p:sp>
    </p:spTree>
    <p:extLst>
      <p:ext uri="{BB962C8B-B14F-4D97-AF65-F5344CB8AC3E}">
        <p14:creationId xmlns:p14="http://schemas.microsoft.com/office/powerpoint/2010/main" val="3805470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60</a:t>
            </a:fld>
            <a:endParaRPr lang="en-GB"/>
          </a:p>
        </p:txBody>
      </p:sp>
    </p:spTree>
    <p:extLst>
      <p:ext uri="{BB962C8B-B14F-4D97-AF65-F5344CB8AC3E}">
        <p14:creationId xmlns:p14="http://schemas.microsoft.com/office/powerpoint/2010/main" val="2680867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6</a:t>
            </a:fld>
            <a:endParaRPr lang="en-GB"/>
          </a:p>
        </p:txBody>
      </p:sp>
    </p:spTree>
    <p:extLst>
      <p:ext uri="{BB962C8B-B14F-4D97-AF65-F5344CB8AC3E}">
        <p14:creationId xmlns:p14="http://schemas.microsoft.com/office/powerpoint/2010/main" val="1991163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61</a:t>
            </a:fld>
            <a:endParaRPr lang="en-GB"/>
          </a:p>
        </p:txBody>
      </p:sp>
    </p:spTree>
    <p:extLst>
      <p:ext uri="{BB962C8B-B14F-4D97-AF65-F5344CB8AC3E}">
        <p14:creationId xmlns:p14="http://schemas.microsoft.com/office/powerpoint/2010/main" val="35141656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62</a:t>
            </a:fld>
            <a:endParaRPr lang="en-GB"/>
          </a:p>
        </p:txBody>
      </p:sp>
    </p:spTree>
    <p:extLst>
      <p:ext uri="{BB962C8B-B14F-4D97-AF65-F5344CB8AC3E}">
        <p14:creationId xmlns:p14="http://schemas.microsoft.com/office/powerpoint/2010/main" val="9337563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63</a:t>
            </a:fld>
            <a:endParaRPr lang="en-GB"/>
          </a:p>
        </p:txBody>
      </p:sp>
    </p:spTree>
    <p:extLst>
      <p:ext uri="{BB962C8B-B14F-4D97-AF65-F5344CB8AC3E}">
        <p14:creationId xmlns:p14="http://schemas.microsoft.com/office/powerpoint/2010/main" val="1988302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7</a:t>
            </a:fld>
            <a:endParaRPr lang="en-GB"/>
          </a:p>
        </p:txBody>
      </p:sp>
    </p:spTree>
    <p:extLst>
      <p:ext uri="{BB962C8B-B14F-4D97-AF65-F5344CB8AC3E}">
        <p14:creationId xmlns:p14="http://schemas.microsoft.com/office/powerpoint/2010/main" val="2687040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3258C0-2096-41AD-9AC6-9ED3CC410F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208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9</a:t>
            </a:fld>
            <a:endParaRPr lang="en-GB"/>
          </a:p>
        </p:txBody>
      </p:sp>
    </p:spTree>
    <p:extLst>
      <p:ext uri="{BB962C8B-B14F-4D97-AF65-F5344CB8AC3E}">
        <p14:creationId xmlns:p14="http://schemas.microsoft.com/office/powerpoint/2010/main" val="1181192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10</a:t>
            </a:fld>
            <a:endParaRPr lang="en-GB"/>
          </a:p>
        </p:txBody>
      </p:sp>
    </p:spTree>
    <p:extLst>
      <p:ext uri="{BB962C8B-B14F-4D97-AF65-F5344CB8AC3E}">
        <p14:creationId xmlns:p14="http://schemas.microsoft.com/office/powerpoint/2010/main" val="2771372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258C0-2096-41AD-9AC6-9ED3CC410F2E}" type="slidenum">
              <a:rPr lang="en-GB" smtClean="0"/>
              <a:t>11</a:t>
            </a:fld>
            <a:endParaRPr lang="en-GB"/>
          </a:p>
        </p:txBody>
      </p:sp>
    </p:spTree>
    <p:extLst>
      <p:ext uri="{BB962C8B-B14F-4D97-AF65-F5344CB8AC3E}">
        <p14:creationId xmlns:p14="http://schemas.microsoft.com/office/powerpoint/2010/main" val="3958074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E156E9-0392-4BC7-94F5-663BD812832B}"/>
              </a:ext>
            </a:extLst>
          </p:cNvPr>
          <p:cNvSpPr>
            <a:spLocks noGrp="1"/>
          </p:cNvSpPr>
          <p:nvPr>
            <p:ph type="title"/>
          </p:nvPr>
        </p:nvSpPr>
        <p:spPr>
          <a:xfrm>
            <a:off x="0" y="0"/>
            <a:ext cx="12192000" cy="579309"/>
          </a:xfrm>
          <a:prstGeom prst="rect">
            <a:avLst/>
          </a:prstGeom>
          <a:solidFill>
            <a:schemeClr val="accent1">
              <a:lumMod val="50000"/>
            </a:schemeClr>
          </a:solidFill>
          <a:ln>
            <a:noFill/>
          </a:ln>
        </p:spPr>
        <p:txBody>
          <a:bodyPr lIns="324000" rIns="0" anchor="ctr">
            <a:normAutofit/>
          </a:bodyPr>
          <a:lstStyle>
            <a:lvl1pPr>
              <a:defRPr sz="2400">
                <a:solidFill>
                  <a:schemeClr val="bg1"/>
                </a:solidFill>
                <a:latin typeface="Trebuchet MS" panose="020B0603020202020204" pitchFamily="34" charset="0"/>
              </a:defRPr>
            </a:lvl1pPr>
          </a:lstStyle>
          <a:p>
            <a:r>
              <a:rPr lang="en-US" dirty="0"/>
              <a:t>Click to edit Master title style</a:t>
            </a:r>
            <a:endParaRPr lang="en-GB" dirty="0"/>
          </a:p>
        </p:txBody>
      </p:sp>
      <p:sp>
        <p:nvSpPr>
          <p:cNvPr id="7" name="Footer Placeholder 6">
            <a:extLst>
              <a:ext uri="{FF2B5EF4-FFF2-40B4-BE49-F238E27FC236}">
                <a16:creationId xmlns:a16="http://schemas.microsoft.com/office/drawing/2014/main" id="{DA43544F-051B-4F19-AFDD-DEFCFC3BF00A}"/>
              </a:ext>
            </a:extLst>
          </p:cNvPr>
          <p:cNvSpPr>
            <a:spLocks noGrp="1"/>
          </p:cNvSpPr>
          <p:nvPr>
            <p:ph type="ftr" sz="quarter" idx="11"/>
          </p:nvPr>
        </p:nvSpPr>
        <p:spPr>
          <a:xfrm>
            <a:off x="352540" y="6488652"/>
            <a:ext cx="3762260" cy="365125"/>
          </a:xfrm>
        </p:spPr>
        <p:txBody>
          <a:bodyPr/>
          <a:lstStyle>
            <a:lvl1pPr algn="l">
              <a:defRPr sz="1000"/>
            </a:lvl1pPr>
          </a:lstStyle>
          <a:p>
            <a:r>
              <a:rPr lang="en-GB" dirty="0"/>
              <a:t>PHI East Sussex County Council 2022</a:t>
            </a:r>
          </a:p>
        </p:txBody>
      </p:sp>
      <p:sp>
        <p:nvSpPr>
          <p:cNvPr id="8" name="Slide Number Placeholder 7">
            <a:extLst>
              <a:ext uri="{FF2B5EF4-FFF2-40B4-BE49-F238E27FC236}">
                <a16:creationId xmlns:a16="http://schemas.microsoft.com/office/drawing/2014/main" id="{E0193F74-1FC5-431D-9621-77D807143649}"/>
              </a:ext>
            </a:extLst>
          </p:cNvPr>
          <p:cNvSpPr>
            <a:spLocks noGrp="1"/>
          </p:cNvSpPr>
          <p:nvPr>
            <p:ph type="sldNum" sz="quarter" idx="12"/>
          </p:nvPr>
        </p:nvSpPr>
        <p:spPr>
          <a:xfrm>
            <a:off x="11138052" y="6488653"/>
            <a:ext cx="701407" cy="365125"/>
          </a:xfrm>
        </p:spPr>
        <p:txBody>
          <a:bodyPr/>
          <a:lstStyle>
            <a:lvl1pPr>
              <a:defRPr sz="1000"/>
            </a:lvl1pPr>
          </a:lstStyle>
          <a:p>
            <a:fld id="{8909338C-4204-40C7-9A1E-446982E7336D}" type="slidenum">
              <a:rPr lang="en-GB" smtClean="0"/>
              <a:pPr/>
              <a:t>‹#›</a:t>
            </a:fld>
            <a:endParaRPr lang="en-GB" dirty="0"/>
          </a:p>
        </p:txBody>
      </p:sp>
    </p:spTree>
    <p:extLst>
      <p:ext uri="{BB962C8B-B14F-4D97-AF65-F5344CB8AC3E}">
        <p14:creationId xmlns:p14="http://schemas.microsoft.com/office/powerpoint/2010/main" val="420791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E156E9-0392-4BC7-94F5-663BD812832B}"/>
              </a:ext>
            </a:extLst>
          </p:cNvPr>
          <p:cNvSpPr>
            <a:spLocks noGrp="1"/>
          </p:cNvSpPr>
          <p:nvPr>
            <p:ph type="title"/>
          </p:nvPr>
        </p:nvSpPr>
        <p:spPr>
          <a:xfrm>
            <a:off x="0" y="0"/>
            <a:ext cx="6096000" cy="579309"/>
          </a:xfrm>
          <a:prstGeom prst="rect">
            <a:avLst/>
          </a:prstGeom>
          <a:solidFill>
            <a:schemeClr val="accent1">
              <a:lumMod val="50000"/>
            </a:schemeClr>
          </a:solidFill>
          <a:ln>
            <a:noFill/>
          </a:ln>
        </p:spPr>
        <p:txBody>
          <a:bodyPr lIns="324000" anchor="ctr">
            <a:normAutofit/>
          </a:bodyPr>
          <a:lstStyle>
            <a:lvl1pPr>
              <a:defRPr sz="2400">
                <a:solidFill>
                  <a:schemeClr val="bg1"/>
                </a:solidFill>
                <a:latin typeface="Trebuchet MS" panose="020B0603020202020204" pitchFamily="34" charset="0"/>
              </a:defRPr>
            </a:lvl1pPr>
          </a:lstStyle>
          <a:p>
            <a:r>
              <a:rPr lang="en-US" dirty="0"/>
              <a:t>Click to edit Master title style</a:t>
            </a:r>
            <a:endParaRPr lang="en-GB" dirty="0"/>
          </a:p>
        </p:txBody>
      </p:sp>
      <p:sp>
        <p:nvSpPr>
          <p:cNvPr id="7" name="Footer Placeholder 6">
            <a:extLst>
              <a:ext uri="{FF2B5EF4-FFF2-40B4-BE49-F238E27FC236}">
                <a16:creationId xmlns:a16="http://schemas.microsoft.com/office/drawing/2014/main" id="{DA43544F-051B-4F19-AFDD-DEFCFC3BF00A}"/>
              </a:ext>
            </a:extLst>
          </p:cNvPr>
          <p:cNvSpPr>
            <a:spLocks noGrp="1"/>
          </p:cNvSpPr>
          <p:nvPr>
            <p:ph type="ftr" sz="quarter" idx="11"/>
          </p:nvPr>
        </p:nvSpPr>
        <p:spPr>
          <a:xfrm>
            <a:off x="352540" y="6488652"/>
            <a:ext cx="3762260" cy="365125"/>
          </a:xfrm>
        </p:spPr>
        <p:txBody>
          <a:bodyPr/>
          <a:lstStyle>
            <a:lvl1pPr algn="l">
              <a:defRPr sz="1000"/>
            </a:lvl1pPr>
          </a:lstStyle>
          <a:p>
            <a:r>
              <a:rPr lang="en-GB" dirty="0"/>
              <a:t>PHI East Sussex County Council 2022</a:t>
            </a:r>
          </a:p>
        </p:txBody>
      </p:sp>
      <p:sp>
        <p:nvSpPr>
          <p:cNvPr id="8" name="Slide Number Placeholder 7">
            <a:extLst>
              <a:ext uri="{FF2B5EF4-FFF2-40B4-BE49-F238E27FC236}">
                <a16:creationId xmlns:a16="http://schemas.microsoft.com/office/drawing/2014/main" id="{E0193F74-1FC5-431D-9621-77D807143649}"/>
              </a:ext>
            </a:extLst>
          </p:cNvPr>
          <p:cNvSpPr>
            <a:spLocks noGrp="1"/>
          </p:cNvSpPr>
          <p:nvPr>
            <p:ph type="sldNum" sz="quarter" idx="12"/>
          </p:nvPr>
        </p:nvSpPr>
        <p:spPr>
          <a:xfrm>
            <a:off x="11138052" y="6488653"/>
            <a:ext cx="701407" cy="365125"/>
          </a:xfrm>
        </p:spPr>
        <p:txBody>
          <a:bodyPr/>
          <a:lstStyle>
            <a:lvl1pPr>
              <a:defRPr sz="1000"/>
            </a:lvl1pPr>
          </a:lstStyle>
          <a:p>
            <a:fld id="{8909338C-4204-40C7-9A1E-446982E7336D}" type="slidenum">
              <a:rPr lang="en-GB" smtClean="0"/>
              <a:pPr/>
              <a:t>‹#›</a:t>
            </a:fld>
            <a:endParaRPr lang="en-GB" dirty="0"/>
          </a:p>
        </p:txBody>
      </p:sp>
    </p:spTree>
    <p:extLst>
      <p:ext uri="{BB962C8B-B14F-4D97-AF65-F5344CB8AC3E}">
        <p14:creationId xmlns:p14="http://schemas.microsoft.com/office/powerpoint/2010/main" val="1387735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203864"/>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AD35350-B10D-4D81-A5AF-517200E4A047}"/>
              </a:ext>
            </a:extLst>
          </p:cNvPr>
          <p:cNvSpPr>
            <a:spLocks noGrp="1"/>
          </p:cNvSpPr>
          <p:nvPr>
            <p:ph type="ftr" sz="quarter" idx="10"/>
          </p:nvPr>
        </p:nvSpPr>
        <p:spPr/>
        <p:txBody>
          <a:bodyPr lIns="0" rIns="0"/>
          <a:lstStyle>
            <a:lvl1pPr algn="l">
              <a:defRPr>
                <a:solidFill>
                  <a:srgbClr val="FFFFFF"/>
                </a:solidFill>
              </a:defRPr>
            </a:lvl1pPr>
          </a:lstStyle>
          <a:p>
            <a:r>
              <a:rPr lang="en-GB" dirty="0"/>
              <a:t>PHI East Sussex County Council 2022</a:t>
            </a:r>
          </a:p>
        </p:txBody>
      </p:sp>
      <p:sp>
        <p:nvSpPr>
          <p:cNvPr id="4" name="Slide Number Placeholder 3">
            <a:extLst>
              <a:ext uri="{FF2B5EF4-FFF2-40B4-BE49-F238E27FC236}">
                <a16:creationId xmlns:a16="http://schemas.microsoft.com/office/drawing/2014/main" id="{4E5F05D6-E595-44E0-9D3C-834D5AF82A43}"/>
              </a:ext>
            </a:extLst>
          </p:cNvPr>
          <p:cNvSpPr>
            <a:spLocks noGrp="1"/>
          </p:cNvSpPr>
          <p:nvPr>
            <p:ph type="sldNum" sz="quarter" idx="11"/>
          </p:nvPr>
        </p:nvSpPr>
        <p:spPr/>
        <p:txBody>
          <a:bodyPr lIns="0" rIns="0"/>
          <a:lstStyle/>
          <a:p>
            <a:fld id="{8909338C-4204-40C7-9A1E-446982E7336D}" type="slidenum">
              <a:rPr lang="en-GB" smtClean="0"/>
              <a:t>‹#›</a:t>
            </a:fld>
            <a:endParaRPr lang="en-GB"/>
          </a:p>
        </p:txBody>
      </p:sp>
    </p:spTree>
    <p:extLst>
      <p:ext uri="{BB962C8B-B14F-4D97-AF65-F5344CB8AC3E}">
        <p14:creationId xmlns:p14="http://schemas.microsoft.com/office/powerpoint/2010/main" val="5855304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5A66CB-D33A-4D0D-BA28-36A16D7BD5C7}"/>
              </a:ext>
            </a:extLst>
          </p:cNvPr>
          <p:cNvSpPr>
            <a:spLocks noGrp="1"/>
          </p:cNvSpPr>
          <p:nvPr>
            <p:ph type="ftr" sz="quarter" idx="3"/>
          </p:nvPr>
        </p:nvSpPr>
        <p:spPr>
          <a:xfrm>
            <a:off x="347031" y="6492875"/>
            <a:ext cx="2522864" cy="365125"/>
          </a:xfrm>
          <a:prstGeom prst="rect">
            <a:avLst/>
          </a:prstGeom>
        </p:spPr>
        <p:txBody>
          <a:bodyPr vert="horz" lIns="0" tIns="45720" rIns="91440" bIns="45720" rtlCol="0" anchor="ctr"/>
          <a:lstStyle>
            <a:lvl1pPr algn="l">
              <a:defRPr sz="1200">
                <a:solidFill>
                  <a:schemeClr val="tx1">
                    <a:tint val="75000"/>
                  </a:schemeClr>
                </a:solidFill>
              </a:defRPr>
            </a:lvl1pPr>
          </a:lstStyle>
          <a:p>
            <a:r>
              <a:rPr lang="en-GB" dirty="0"/>
              <a:t>PHI East Sussex County Council 2022</a:t>
            </a:r>
          </a:p>
        </p:txBody>
      </p:sp>
      <p:sp>
        <p:nvSpPr>
          <p:cNvPr id="6" name="Slide Number Placeholder 5">
            <a:extLst>
              <a:ext uri="{FF2B5EF4-FFF2-40B4-BE49-F238E27FC236}">
                <a16:creationId xmlns:a16="http://schemas.microsoft.com/office/drawing/2014/main" id="{DB9210AC-A05B-4A10-AC63-7AC8B1841C82}"/>
              </a:ext>
            </a:extLst>
          </p:cNvPr>
          <p:cNvSpPr>
            <a:spLocks noGrp="1"/>
          </p:cNvSpPr>
          <p:nvPr>
            <p:ph type="sldNum" sz="quarter" idx="4"/>
          </p:nvPr>
        </p:nvSpPr>
        <p:spPr>
          <a:xfrm>
            <a:off x="11127036" y="6492874"/>
            <a:ext cx="717933"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8909338C-4204-40C7-9A1E-446982E7336D}" type="slidenum">
              <a:rPr lang="en-GB" smtClean="0"/>
              <a:t>‹#›</a:t>
            </a:fld>
            <a:endParaRPr lang="en-GB"/>
          </a:p>
        </p:txBody>
      </p:sp>
    </p:spTree>
    <p:extLst>
      <p:ext uri="{BB962C8B-B14F-4D97-AF65-F5344CB8AC3E}">
        <p14:creationId xmlns:p14="http://schemas.microsoft.com/office/powerpoint/2010/main" val="342174356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britishredcrosssociety.github.io/covid-19-vulnerability/"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gov.uk/government/publications/coronavirus-covid-19-maintaining-educational-provision/guidance-for-schools-colleges-and-local-authorities-on-maintaining-educational-provision" TargetMode="External"/><Relationship Id="rId1" Type="http://schemas.openxmlformats.org/officeDocument/2006/relationships/slideLayout" Target="../slideLayouts/slideLayout1.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chart" Target="../charts/chart10.xml"/><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hyperlink" Target="https://www.lewes-eastbourne.gov.uk/community/covid-19/" TargetMode="External"/><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wealden.gov.uk/news-and-events/coronavirus-covid-19-latest/community-support/" TargetMode="External"/><Relationship Id="rId5" Type="http://schemas.openxmlformats.org/officeDocument/2006/relationships/hyperlink" Target="https://www.rother.gov.uk/news/coronavirus-covid-19-community-support/" TargetMode="External"/><Relationship Id="rId4" Type="http://schemas.openxmlformats.org/officeDocument/2006/relationships/hyperlink" Target="https://www.hastings.gov.uk/my-council/covid19/help/"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hyperlink" Target="https://new.eastsussex.gov.uk/media/vgolr4bv/east-sussex-covid-19-consultation-results-public.pdf" TargetMode="External"/><Relationship Id="rId1" Type="http://schemas.openxmlformats.org/officeDocument/2006/relationships/slideLayout" Target="../slideLayouts/slideLayout1.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chart" Target="../charts/chart16.xml"/><Relationship Id="rId3" Type="http://schemas.openxmlformats.org/officeDocument/2006/relationships/chart" Target="../charts/chart11.xml"/><Relationship Id="rId7" Type="http://schemas.openxmlformats.org/officeDocument/2006/relationships/chart" Target="../charts/chart15.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18.xml.rels><?xml version="1.0" encoding="UTF-8" standalone="yes"?>
<Relationships xmlns="http://schemas.openxmlformats.org/package/2006/relationships"><Relationship Id="rId3" Type="http://schemas.openxmlformats.org/officeDocument/2006/relationships/hyperlink" Target="https://healthwatcheastsussex.co.uk/wp-content/uploads/2020/09/Preferences-towards-the-future-of-Health-Social-Care-services-in-Sussex-Full-Report.pdf"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https://healthwatcheastsussex.co.uk/wp-content/uploads/2020/10/CFTC-Carers-Voices-Care-Home-project-report-2020-FINAL.pdf"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6.xml"/><Relationship Id="rId18" Type="http://schemas.openxmlformats.org/officeDocument/2006/relationships/slide" Target="slide34.xml"/><Relationship Id="rId26" Type="http://schemas.openxmlformats.org/officeDocument/2006/relationships/slide" Target="slide56.xml"/><Relationship Id="rId3" Type="http://schemas.openxmlformats.org/officeDocument/2006/relationships/hyperlink" Target="https://www.eastsussex.gov.uk/community/emergencyplanningandcommunitysafety/coronavirus/covid-19-weekly-update/" TargetMode="External"/><Relationship Id="rId21" Type="http://schemas.openxmlformats.org/officeDocument/2006/relationships/slide" Target="slide41.xml"/><Relationship Id="rId7" Type="http://schemas.openxmlformats.org/officeDocument/2006/relationships/slide" Target="slide7.xml"/><Relationship Id="rId12" Type="http://schemas.openxmlformats.org/officeDocument/2006/relationships/slide" Target="slide15.xml"/><Relationship Id="rId17" Type="http://schemas.openxmlformats.org/officeDocument/2006/relationships/slide" Target="slide33.xml"/><Relationship Id="rId25" Type="http://schemas.openxmlformats.org/officeDocument/2006/relationships/slide" Target="slide53.xml"/><Relationship Id="rId2" Type="http://schemas.openxmlformats.org/officeDocument/2006/relationships/notesSlide" Target="../notesSlides/notesSlide2.xml"/><Relationship Id="rId16" Type="http://schemas.openxmlformats.org/officeDocument/2006/relationships/slide" Target="slide32.xml"/><Relationship Id="rId20" Type="http://schemas.openxmlformats.org/officeDocument/2006/relationships/slide" Target="slide39.xml"/><Relationship Id="rId1" Type="http://schemas.openxmlformats.org/officeDocument/2006/relationships/slideLayout" Target="../slideLayouts/slideLayout1.xml"/><Relationship Id="rId6" Type="http://schemas.openxmlformats.org/officeDocument/2006/relationships/slide" Target="slide5.xml"/><Relationship Id="rId11" Type="http://schemas.openxmlformats.org/officeDocument/2006/relationships/slide" Target="slide14.xml"/><Relationship Id="rId24" Type="http://schemas.openxmlformats.org/officeDocument/2006/relationships/slide" Target="slide47.xml"/><Relationship Id="rId5" Type="http://schemas.openxmlformats.org/officeDocument/2006/relationships/slide" Target="slide3.xml"/><Relationship Id="rId15" Type="http://schemas.openxmlformats.org/officeDocument/2006/relationships/slide" Target="slide31.xml"/><Relationship Id="rId23" Type="http://schemas.openxmlformats.org/officeDocument/2006/relationships/slide" Target="slide44.xml"/><Relationship Id="rId28" Type="http://schemas.openxmlformats.org/officeDocument/2006/relationships/slide" Target="slide61.xml"/><Relationship Id="rId10" Type="http://schemas.openxmlformats.org/officeDocument/2006/relationships/slide" Target="slide13.xml"/><Relationship Id="rId19" Type="http://schemas.openxmlformats.org/officeDocument/2006/relationships/slide" Target="slide35.xml"/><Relationship Id="rId4" Type="http://schemas.openxmlformats.org/officeDocument/2006/relationships/hyperlink" Target="https://www.eastsussex.gov.uk/community/emergencyplanningandcommunitysafety/coronavirus/coronavirus-community-hubs/#subtitle6" TargetMode="External"/><Relationship Id="rId9" Type="http://schemas.openxmlformats.org/officeDocument/2006/relationships/slide" Target="slide9.xml"/><Relationship Id="rId14" Type="http://schemas.openxmlformats.org/officeDocument/2006/relationships/slide" Target="slide29.xml"/><Relationship Id="rId22" Type="http://schemas.openxmlformats.org/officeDocument/2006/relationships/slide" Target="slide42.xml"/><Relationship Id="rId27" Type="http://schemas.openxmlformats.org/officeDocument/2006/relationships/slide" Target="slide58.xml"/></Relationships>
</file>

<file path=ppt/slides/_rels/slide20.xml.rels><?xml version="1.0" encoding="UTF-8" standalone="yes"?>
<Relationships xmlns="http://schemas.openxmlformats.org/package/2006/relationships"><Relationship Id="rId3" Type="http://schemas.openxmlformats.org/officeDocument/2006/relationships/hyperlink" Target="https://healthwatcheastsussex.co.uk/report/healthwatch-in-sussex-reports-on-patient-transport-services/"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healthwatcheastsussex.us7.list-manage.com/track/click?u=72e09a3fb1b20033951fe214c&amp;id=3dfa958774&amp;e=bda8f65e4d" TargetMode="External"/><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hyperlink" Target="https://cdn.whitebearplatform.com/hweastsussex/wp-content/uploads/2021/08/19114247/Hospital-Discharge-Engagement-Project-Report-July-2021-v1.1-ROAR-2020-3.pdf"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hyperlink" Target="https://www.healthwatch.co.uk/sites/healthwatch.co.uk/files/20201026%20Peoples%20experiences%20of%20leaving%20hospital%20during%20COVID-19_0.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cdn.whitebearplatform.com/hweastsussex/wp-content/uploads/2022/03/10170238/HWES-Youth-Voice-in-CYP-COVID-19-Vaccination-Services-March-2022.pdf"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amazesussex.org.uk/wp-content/uploads/2020/05/Amaze-E-Sx-COVID-Survey-Report-260420-v4.pdf" TargetMode="External"/><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www.sussexlearningnetwork.org.uk/lockdown_education" TargetMode="External"/><Relationship Id="rId7" Type="http://schemas.openxmlformats.org/officeDocument/2006/relationships/diagramColors" Target="../diagrams/colors3.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9.xml.rels><?xml version="1.0" encoding="UTF-8" standalone="yes"?>
<Relationships xmlns="http://schemas.openxmlformats.org/package/2006/relationships"><Relationship Id="rId8" Type="http://schemas.openxmlformats.org/officeDocument/2006/relationships/hyperlink" Target="mailto:enquiries@sussexcommunity.org.uk" TargetMode="External"/><Relationship Id="rId3" Type="http://schemas.openxmlformats.org/officeDocument/2006/relationships/chart" Target="../charts/chart17.xml"/><Relationship Id="rId7" Type="http://schemas.openxmlformats.org/officeDocument/2006/relationships/hyperlink" Target="mailto:info@3va.org.uk"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mailto:admin@hastingsvoluntaryaction.org.uk" TargetMode="External"/><Relationship Id="rId5" Type="http://schemas.openxmlformats.org/officeDocument/2006/relationships/image" Target="../media/image62.png"/><Relationship Id="rId4" Type="http://schemas.openxmlformats.org/officeDocument/2006/relationships/chart" Target="../charts/chart18.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eastsussexinfigures.org.uk/webview/index.jsp?v=2&amp;resource=https%3A%2F%2F10.128.25.249%3A80%2Fobj%2FcEGMSResource%2FEGMS20200521142902285&amp;submode=egmsresource&amp;mode=documentation&amp;top=yes"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com/covid19/mobility/" TargetMode="External"/><Relationship Id="rId2" Type="http://schemas.openxmlformats.org/officeDocument/2006/relationships/hyperlink" Target="https://www.google.com/covid19/mobility/?hl=en" TargetMode="Externa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hyperlink" Target="https://www.eastsussex.gov.uk/community/emergencyplanningandcommunitysafety/coronavirus/covid-19-weekly-update/"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www.eastsussex.gov.uk/community/emergencyplanningandcommunitysafety/coronavirus/coronavirus-community-hubs/#subtitle6"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ons.gov.uk/peoplepopulationandcommunity/healthandsocialcare/conditionsanddiseases/articles/coronaviruscovid19latestinsights/overview" TargetMode="Externa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coronavirus.data.gov.uk/" TargetMode="Externa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www.nice.org.uk/guidance/ng188/resources/covid19-rapid-guideline-managing-the-longterm-effects-of-covid19-pdf-51035515742" TargetMode="External"/><Relationship Id="rId7"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hyperlink" Target="https://www.mrc-bsu.cam.ac.uk/tackling-covid-19/nowcasting-and-forecasting-of-covid-19/" TargetMode="External"/><Relationship Id="rId4" Type="http://schemas.openxmlformats.org/officeDocument/2006/relationships/hyperlink" Target="https://www.ons.gov.uk/peoplepopulationandcommunity/healthandsocialcare/conditionsanddiseases/bulletins/prevalenceofongoingsymptomsfollowingcoronaviruscovid19infectionintheuk/4november2021"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esht.nhs.uk/service/post-covid-assessment-service/post-covid-assessment-service/"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gov.uk/guidance/the-r-number-in-the-uk" TargetMode="Externa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coronavirus.data.gov.uk/details/vaccinations" TargetMode="Externa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coronavirus.data.gov.uk/details/vaccinations" TargetMode="Externa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hyperlink" Target="https://www.ons.gov.uk/peoplepopulationandcommunity/birthsdeathsandmarriages/deaths/articles/updatingethniccontrastsindeathsinvolvingthecoronaviruscovid19englandandwales/24january2020to31march2021#main-points"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ons.gov.uk/peoplepopulationandcommunity/birthsdeathsandmarriages/deaths/articles/updatingethniccontrastsindeathsinvolvingthecoronaviruscovid19englandandwales/24january2020to31march2021#main-points" TargetMode="External"/><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www.ons.gov.uk/peoplepopulationandcommunity/birthsdeathsandmarriages/deaths/articles/updatingethniccontrastsindeathsinvolvingthecoronaviruscovid19englandandwales/8december2020to1december2021"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microsoft.com/office/2007/relationships/hdphoto" Target="../media/hdphoto3.wdp"/><Relationship Id="rId3" Type="http://schemas.openxmlformats.org/officeDocument/2006/relationships/hyperlink" Target="https://www.gov.uk/government/publications/wuhan-novel-coronavirus-background-information/wuhan-novel-coronavirus-epidemiology-virology-and-clinical-features" TargetMode="External"/><Relationship Id="rId21" Type="http://schemas.openxmlformats.org/officeDocument/2006/relationships/image" Target="../media/image16.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notesSlide" Target="../notesSlides/notesSlide3.xml"/><Relationship Id="rId16" Type="http://schemas.microsoft.com/office/2007/relationships/hdphoto" Target="../media/hdphoto2.wdp"/><Relationship Id="rId20" Type="http://schemas.microsoft.com/office/2007/relationships/hdphoto" Target="../media/hdphoto4.wdp"/><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24" Type="http://schemas.microsoft.com/office/2007/relationships/hdphoto" Target="../media/hdphoto6.wdp"/><Relationship Id="rId5" Type="http://schemas.openxmlformats.org/officeDocument/2006/relationships/image" Target="../media/image4.png"/><Relationship Id="rId15" Type="http://schemas.openxmlformats.org/officeDocument/2006/relationships/image" Target="../media/image13.png"/><Relationship Id="rId23" Type="http://schemas.openxmlformats.org/officeDocument/2006/relationships/image" Target="../media/image17.png"/><Relationship Id="rId10" Type="http://schemas.openxmlformats.org/officeDocument/2006/relationships/image" Target="../media/image9.png"/><Relationship Id="rId19" Type="http://schemas.openxmlformats.org/officeDocument/2006/relationships/image" Target="../media/image15.png"/><Relationship Id="rId4" Type="http://schemas.openxmlformats.org/officeDocument/2006/relationships/hyperlink" Target="https://www.gov.uk/government/publications/covid-19-long-term-health-effects/covid-19-long-term-health-effects" TargetMode="External"/><Relationship Id="rId9" Type="http://schemas.openxmlformats.org/officeDocument/2006/relationships/image" Target="../media/image8.png"/><Relationship Id="rId14" Type="http://schemas.microsoft.com/office/2007/relationships/hdphoto" Target="../media/hdphoto1.wdp"/><Relationship Id="rId22" Type="http://schemas.microsoft.com/office/2007/relationships/hdphoto" Target="../media/hdphoto5.wdp"/></Relationships>
</file>

<file path=ppt/slides/_rels/slide5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hyperlink" Target="https://analytics.phe.gov.uk/apps/chime/" TargetMode="External"/><Relationship Id="rId7" Type="http://schemas.openxmlformats.org/officeDocument/2006/relationships/image" Target="../media/image11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hyperlink" Target="https://www.ons.gov.uk/peoplepopulationandcommunity/birthsdeathsandmarriages/deaths/articles/coronaviruscovid19relateddeathsbydisabilitystatusenglandandwales/24january2020to9march2022" TargetMode="External"/><Relationship Id="rId2" Type="http://schemas.openxmlformats.org/officeDocument/2006/relationships/hyperlink" Target="https://www.thelancet.com/journals/lanpub/article/PIIS2468-2667(21)00206-1/fulltext" TargetMode="External"/><Relationship Id="rId1" Type="http://schemas.openxmlformats.org/officeDocument/2006/relationships/slideLayout" Target="../slideLayouts/slideLayout1.xml"/><Relationship Id="rId5" Type="http://schemas.openxmlformats.org/officeDocument/2006/relationships/image" Target="../media/image114.png"/><Relationship Id="rId4" Type="http://schemas.openxmlformats.org/officeDocument/2006/relationships/image" Target="../media/image113.png"/></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www.ons.gov.uk/peoplepopulationandcommunity/birthsdeathsandmarriages/deaths/bulletins/deathsinvolvingcovid19byvaccinationstatusengland/deathsoccurringbetween1januaryand31december2021"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hyperlink" Target="https://www.ons.gov.uk/peoplepopulationandcommunity/healthandsocialcare/causesofdeath/datasets/deathregistrationsandoccurrencesbylocalauthorityandhealthboard"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22.png"/><Relationship Id="rId4" Type="http://schemas.openxmlformats.org/officeDocument/2006/relationships/image" Target="../media/image121.png"/></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xml"/><Relationship Id="rId5" Type="http://schemas.openxmlformats.org/officeDocument/2006/relationships/image" Target="../media/image126.emf"/><Relationship Id="rId4" Type="http://schemas.openxmlformats.org/officeDocument/2006/relationships/image" Target="../media/image125.emf"/></Relationships>
</file>

<file path=ppt/slides/_rels/slide5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www.ons.gov.uk/peoplepopulationandcommunity/healthandsocialcare/causesofdeath/datasets/deathregistrationsandoccurrencesbylocalauthorityandhealthboard"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131.png"/><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nice.org.uk/guidance/ng188" TargetMode="External"/><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hyperlink" Target="https://www.ons.gov.uk/peoplepopulationandcommunity/healthandsocialcare/conditionsanddiseases/bulletins/prevalenceofongoingsymptomsfollowingcoronaviruscovid19infectionintheuk/7april2022" TargetMode="External"/><Relationship Id="rId4" Type="http://schemas.openxmlformats.org/officeDocument/2006/relationships/diagramData" Target="../diagrams/data1.xml"/><Relationship Id="rId9" Type="http://schemas.openxmlformats.org/officeDocument/2006/relationships/hyperlink" Target="https://www.england.nhs.uk/coronavirus/post-covid-syndrome-long-covid/"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ons.gov.uk/peoplepopulationandcommunity/healthandsocialcare/causesofdeath/datasets/deathregistrationsandoccurrencesbylocalauthorityandhealthboard"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33.png"/><Relationship Id="rId4" Type="http://schemas.openxmlformats.org/officeDocument/2006/relationships/image" Target="../media/image132.png"/></Relationships>
</file>

<file path=ppt/slides/_rels/slide61.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hyperlink" Target="https://www.ons.gov.uk/peoplepopulationandcommunity/wellbeing/datasets/lonelinessratesandwellbeingindicatorsbylocalauthority" TargetMode="External"/><Relationship Id="rId7" Type="http://schemas.openxmlformats.org/officeDocument/2006/relationships/image" Target="../media/image137.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39.png"/></Relationships>
</file>

<file path=ppt/slides/_rels/slide6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41.png"/></Relationships>
</file>

<file path=ppt/slides/_rels/slide6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43.png"/></Relationships>
</file>

<file path=ppt/slides/_rels/slide7.xml.rels><?xml version="1.0" encoding="UTF-8" standalone="yes"?>
<Relationships xmlns="http://schemas.openxmlformats.org/package/2006/relationships"><Relationship Id="rId8" Type="http://schemas.openxmlformats.org/officeDocument/2006/relationships/hyperlink" Target="https://www.ons.gov.uk/peoplepopulationandcommunity/healthandsocialcare/conditionsanddiseases/articles/coronaviruscovid19latestinsights/vaccines" TargetMode="External"/><Relationship Id="rId3" Type="http://schemas.openxmlformats.org/officeDocument/2006/relationships/slide" Target="slide50.xml"/><Relationship Id="rId7" Type="http://schemas.openxmlformats.org/officeDocument/2006/relationships/hyperlink" Target="https://assets.publishing.service.gov.uk/government/uploads/system/uploads/attachment_data/file/997495/Impact_of_COVID-19_vaccine_on_infection_and_mortality.pdf"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www.gov.uk/government/publications/covid-19-deaths-of-people-with-learning-disabilities/covid-19-deaths-of-people-identified-as-having-learning-disabilities-summary" TargetMode="External"/><Relationship Id="rId5" Type="http://schemas.openxmlformats.org/officeDocument/2006/relationships/hyperlink" Target="https://assets.publishing.service.gov.uk/government/uploads/system/uploads/attachment_data/file/1038338/2021-12-03_Final_COVID-19_disparities_report___updated_3_Dec.pdf" TargetMode="External"/><Relationship Id="rId4" Type="http://schemas.openxmlformats.org/officeDocument/2006/relationships/hyperlink" Target="https://www.thelancet.com/action/showPdf?pii=S2213-2600%2820%2930396-9"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chart" Target="../charts/chart3.xml"/><Relationship Id="rId13" Type="http://schemas.openxmlformats.org/officeDocument/2006/relationships/image" Target="../media/image25.png"/><Relationship Id="rId3" Type="http://schemas.openxmlformats.org/officeDocument/2006/relationships/chart" Target="../charts/chart1.xml"/><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chart" Target="../charts/chart2.xml"/><Relationship Id="rId11" Type="http://schemas.openxmlformats.org/officeDocument/2006/relationships/image" Target="../media/image23.png"/><Relationship Id="rId5" Type="http://schemas.openxmlformats.org/officeDocument/2006/relationships/image" Target="../media/image19.png"/><Relationship Id="rId15" Type="http://schemas.openxmlformats.org/officeDocument/2006/relationships/chart" Target="../charts/chart4.xml"/><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emf"/><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4542A61-944D-4B3A-BD1A-122E95517ED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976320" y="548680"/>
            <a:ext cx="2552463" cy="50405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39D0D95B-E008-45EA-B606-75479254B226}"/>
              </a:ext>
            </a:extLst>
          </p:cNvPr>
          <p:cNvSpPr>
            <a:spLocks noGrp="1"/>
          </p:cNvSpPr>
          <p:nvPr>
            <p:ph type="title" idx="4294967295"/>
          </p:nvPr>
        </p:nvSpPr>
        <p:spPr>
          <a:xfrm>
            <a:off x="3431704" y="2348880"/>
            <a:ext cx="5328592" cy="648072"/>
          </a:xfrm>
          <a:prstGeom prst="rect">
            <a:avLst/>
          </a:prstGeom>
        </p:spPr>
        <p:txBody>
          <a:bodyPr>
            <a:normAutofit fontScale="90000"/>
          </a:bodyPr>
          <a:lstStyle/>
          <a:p>
            <a:r>
              <a:rPr lang="en-GB" b="1" dirty="0">
                <a:solidFill>
                  <a:srgbClr val="FFFFFF"/>
                </a:solidFill>
                <a:latin typeface="Trebuchet MS" panose="020B0603020202020204" pitchFamily="34" charset="0"/>
              </a:rPr>
              <a:t>COVID-19 East Sussex</a:t>
            </a:r>
          </a:p>
        </p:txBody>
      </p:sp>
      <p:sp>
        <p:nvSpPr>
          <p:cNvPr id="7" name="TextBox 6">
            <a:extLst>
              <a:ext uri="{FF2B5EF4-FFF2-40B4-BE49-F238E27FC236}">
                <a16:creationId xmlns:a16="http://schemas.microsoft.com/office/drawing/2014/main" id="{7BE3507C-E1E4-4399-829A-8FE4B2D5115B}"/>
              </a:ext>
            </a:extLst>
          </p:cNvPr>
          <p:cNvSpPr txBox="1"/>
          <p:nvPr/>
        </p:nvSpPr>
        <p:spPr>
          <a:xfrm>
            <a:off x="3503712" y="3068960"/>
            <a:ext cx="5328592" cy="1477328"/>
          </a:xfrm>
          <a:prstGeom prst="rect">
            <a:avLst/>
          </a:prstGeom>
          <a:noFill/>
        </p:spPr>
        <p:txBody>
          <a:bodyPr wrap="square" rtlCol="0">
            <a:spAutoFit/>
          </a:bodyPr>
          <a:lstStyle/>
          <a:p>
            <a:r>
              <a:rPr lang="en-GB" sz="2400" dirty="0">
                <a:solidFill>
                  <a:srgbClr val="FFFFFF"/>
                </a:solidFill>
                <a:latin typeface="Trebuchet MS" panose="020B0603020202020204" pitchFamily="34" charset="0"/>
              </a:rPr>
              <a:t>A TWO YEAR VIEW OF THE PANDEMIC</a:t>
            </a:r>
          </a:p>
          <a:p>
            <a:endParaRPr lang="en-GB" sz="2400" dirty="0">
              <a:solidFill>
                <a:srgbClr val="FFFFFF"/>
              </a:solidFill>
              <a:latin typeface="Trebuchet MS" panose="020B0603020202020204" pitchFamily="34" charset="0"/>
            </a:endParaRPr>
          </a:p>
          <a:p>
            <a:r>
              <a:rPr lang="en-GB" sz="2400" dirty="0">
                <a:solidFill>
                  <a:srgbClr val="FFFFFF"/>
                </a:solidFill>
                <a:latin typeface="Trebuchet MS" panose="020B0603020202020204" pitchFamily="34" charset="0"/>
              </a:rPr>
              <a:t>Data up to 31</a:t>
            </a:r>
            <a:r>
              <a:rPr lang="en-GB" sz="2400" baseline="30000" dirty="0">
                <a:solidFill>
                  <a:srgbClr val="FFFFFF"/>
                </a:solidFill>
                <a:latin typeface="Trebuchet MS" panose="020B0603020202020204" pitchFamily="34" charset="0"/>
              </a:rPr>
              <a:t>st</a:t>
            </a:r>
            <a:r>
              <a:rPr lang="en-GB" sz="2400" dirty="0">
                <a:solidFill>
                  <a:srgbClr val="FFFFFF"/>
                </a:solidFill>
                <a:latin typeface="Trebuchet MS" panose="020B0603020202020204" pitchFamily="34" charset="0"/>
              </a:rPr>
              <a:t> March 2022</a:t>
            </a:r>
          </a:p>
          <a:p>
            <a:r>
              <a:rPr lang="en-GB" dirty="0">
                <a:solidFill>
                  <a:srgbClr val="FFFFFF"/>
                </a:solidFill>
                <a:latin typeface="Trebuchet MS" panose="020B0603020202020204" pitchFamily="34" charset="0"/>
              </a:rPr>
              <a:t>Public Health Intelligence</a:t>
            </a:r>
          </a:p>
        </p:txBody>
      </p:sp>
      <p:sp>
        <p:nvSpPr>
          <p:cNvPr id="5" name="Footer Placeholder 4">
            <a:extLst>
              <a:ext uri="{FF2B5EF4-FFF2-40B4-BE49-F238E27FC236}">
                <a16:creationId xmlns:a16="http://schemas.microsoft.com/office/drawing/2014/main" id="{24FC523A-71A4-4A2E-BFD4-BEF79F99E12F}"/>
              </a:ext>
            </a:extLst>
          </p:cNvPr>
          <p:cNvSpPr>
            <a:spLocks noGrp="1"/>
          </p:cNvSpPr>
          <p:nvPr>
            <p:ph type="ftr" sz="quarter" idx="10"/>
          </p:nvPr>
        </p:nvSpPr>
        <p:spPr>
          <a:xfrm>
            <a:off x="335360" y="6309320"/>
            <a:ext cx="2522864" cy="365125"/>
          </a:xfrm>
        </p:spPr>
        <p:txBody>
          <a:bodyPr/>
          <a:lstStyle/>
          <a:p>
            <a:r>
              <a:rPr lang="en-GB" dirty="0"/>
              <a:t>PHI East Sussex County Council 2022</a:t>
            </a:r>
          </a:p>
        </p:txBody>
      </p:sp>
    </p:spTree>
    <p:extLst>
      <p:ext uri="{BB962C8B-B14F-4D97-AF65-F5344CB8AC3E}">
        <p14:creationId xmlns:p14="http://schemas.microsoft.com/office/powerpoint/2010/main" val="3238412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67001-5E53-4FD1-9373-4B1FC46872E8}"/>
              </a:ext>
            </a:extLst>
          </p:cNvPr>
          <p:cNvSpPr>
            <a:spLocks noGrp="1"/>
          </p:cNvSpPr>
          <p:nvPr>
            <p:ph type="title"/>
          </p:nvPr>
        </p:nvSpPr>
        <p:spPr/>
        <p:txBody>
          <a:bodyPr>
            <a:normAutofit/>
          </a:bodyPr>
          <a:lstStyle/>
          <a:p>
            <a:pPr rtl="0" eaLnBrk="1" latinLnBrk="0" hangingPunct="1"/>
            <a:r>
              <a:rPr lang="en-GB" sz="2400" b="0" kern="1200" dirty="0">
                <a:solidFill>
                  <a:schemeClr val="bg1"/>
                </a:solidFill>
                <a:effectLst/>
                <a:latin typeface="Trebuchet MS" panose="020B0603020202020204" pitchFamily="34" charset="0"/>
                <a:ea typeface="+mn-ea"/>
                <a:cs typeface="+mn-cs"/>
              </a:rPr>
              <a:t>Our population: Vulnerable People</a:t>
            </a:r>
            <a:endParaRPr lang="en-GB" sz="2400" b="0" dirty="0">
              <a:solidFill>
                <a:schemeClr val="bg1"/>
              </a:solidFill>
              <a:effectLst/>
              <a:latin typeface="Trebuchet MS" panose="020B0603020202020204" pitchFamily="34" charset="0"/>
            </a:endParaRPr>
          </a:p>
        </p:txBody>
      </p:sp>
      <p:sp>
        <p:nvSpPr>
          <p:cNvPr id="3" name="Text Box 3">
            <a:extLst>
              <a:ext uri="{FF2B5EF4-FFF2-40B4-BE49-F238E27FC236}">
                <a16:creationId xmlns:a16="http://schemas.microsoft.com/office/drawing/2014/main" id="{17438ACE-9070-42AD-A1B2-131414EEB433}"/>
              </a:ext>
            </a:extLst>
          </p:cNvPr>
          <p:cNvSpPr txBox="1">
            <a:spLocks noChangeArrowheads="1"/>
          </p:cNvSpPr>
          <p:nvPr/>
        </p:nvSpPr>
        <p:spPr bwMode="auto">
          <a:xfrm>
            <a:off x="337578" y="824311"/>
            <a:ext cx="4564852" cy="16261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EDEDE"/>
                  </a:outerShdw>
                </a:effectLst>
              </a14:hiddenEffects>
            </a:ext>
          </a:extLst>
        </p:spPr>
        <p:txBody>
          <a:bodyPr vert="horz" wrap="square" lIns="36576" tIns="36576" rIns="36576" bIns="36576" numCol="1" anchor="t" anchorCtr="0" compatLnSpc="1">
            <a:prstTxWarp prst="textNoShape">
              <a:avLst/>
            </a:prstTxWarp>
          </a:bodyPr>
          <a:lstStyle/>
          <a:p>
            <a:pPr eaLnBrk="0" fontAlgn="base" hangingPunct="0">
              <a:spcBef>
                <a:spcPct val="0"/>
              </a:spcBef>
              <a:spcAft>
                <a:spcPts val="1200"/>
              </a:spcAft>
            </a:pPr>
            <a:r>
              <a:rPr lang="en-GB" sz="1400" b="1" dirty="0"/>
              <a:t>Vulnerable people</a:t>
            </a:r>
            <a:endParaRPr kumimoji="0" lang="en-GB" altLang="en-US" sz="1400" b="0" i="0" u="none" strike="noStrike" cap="none" normalizeH="0" baseline="0" dirty="0">
              <a:ln>
                <a:noFill/>
              </a:ln>
              <a:solidFill>
                <a:srgbClr val="000000"/>
              </a:solidFill>
              <a:effectLst/>
              <a:hlinkClick r:id="rId3"/>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000000"/>
                </a:solidFill>
                <a:effectLst/>
                <a:hlinkClick r:id="rId3"/>
              </a:rPr>
              <a:t>COVID-19 vulnerability index | The British Red Cross</a:t>
            </a:r>
            <a:r>
              <a:rPr kumimoji="0" lang="en-GB" altLang="en-US" sz="1200" b="0" i="0" u="none" strike="noStrike" cap="none" normalizeH="0" baseline="0" dirty="0">
                <a:ln>
                  <a:noFill/>
                </a:ln>
                <a:solidFill>
                  <a:srgbClr val="000000"/>
                </a:solidFill>
                <a:effectLst/>
              </a:rPr>
              <a:t> combines multiple sources of data to identify vulnerable areas and groups within Local Authorities and neighbourhoods. The Index currently maps clinical, demographic and social vulnerabilities and health inequalities. This map shows COVID-19 vulnerability in East Sussex as at May 2020</a:t>
            </a:r>
            <a:endParaRPr kumimoji="0" lang="en-US" altLang="en-US" sz="1200" b="0" i="0" u="none" strike="noStrike" cap="none" normalizeH="0" baseline="0" dirty="0">
              <a:ln>
                <a:noFill/>
              </a:ln>
              <a:solidFill>
                <a:schemeClr val="tx1"/>
              </a:solidFill>
              <a:effectLst/>
            </a:endParaRPr>
          </a:p>
        </p:txBody>
      </p:sp>
      <p:pic>
        <p:nvPicPr>
          <p:cNvPr id="1026" name="Picture 2" descr="RedCrossVulnerabilityIndex">
            <a:extLst>
              <a:ext uri="{FF2B5EF4-FFF2-40B4-BE49-F238E27FC236}">
                <a16:creationId xmlns:a16="http://schemas.microsoft.com/office/drawing/2014/main" id="{C84EA171-8A06-49F5-A401-12FFFCA61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963" b="4491"/>
          <a:stretch>
            <a:fillRect/>
          </a:stretch>
        </p:blipFill>
        <p:spPr bwMode="auto">
          <a:xfrm>
            <a:off x="326286" y="2725413"/>
            <a:ext cx="4681932" cy="33107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EDEDE"/>
                  </a:outerShdw>
                </a:effectLst>
              </a14:hiddenEffects>
            </a:ext>
          </a:extLst>
        </p:spPr>
      </p:pic>
      <p:sp>
        <p:nvSpPr>
          <p:cNvPr id="5" name="Footer Placeholder 4">
            <a:extLst>
              <a:ext uri="{FF2B5EF4-FFF2-40B4-BE49-F238E27FC236}">
                <a16:creationId xmlns:a16="http://schemas.microsoft.com/office/drawing/2014/main" id="{4B7D16ED-3822-4777-9D46-4CB91C88247A}"/>
              </a:ext>
            </a:extLst>
          </p:cNvPr>
          <p:cNvSpPr>
            <a:spLocks noGrp="1"/>
          </p:cNvSpPr>
          <p:nvPr>
            <p:ph type="ftr" sz="quarter" idx="11"/>
          </p:nvPr>
        </p:nvSpPr>
        <p:spPr/>
        <p:txBody>
          <a:bodyPr/>
          <a:lstStyle/>
          <a:p>
            <a:r>
              <a:rPr lang="en-GB" dirty="0"/>
              <a:t>PHI East Sussex County Council 2022</a:t>
            </a:r>
          </a:p>
        </p:txBody>
      </p:sp>
      <p:sp>
        <p:nvSpPr>
          <p:cNvPr id="9" name="TextBox 8">
            <a:extLst>
              <a:ext uri="{FF2B5EF4-FFF2-40B4-BE49-F238E27FC236}">
                <a16:creationId xmlns:a16="http://schemas.microsoft.com/office/drawing/2014/main" id="{572A80F3-9119-497C-BA5C-D3E68A44A5E7}"/>
              </a:ext>
            </a:extLst>
          </p:cNvPr>
          <p:cNvSpPr txBox="1"/>
          <p:nvPr/>
        </p:nvSpPr>
        <p:spPr>
          <a:xfrm>
            <a:off x="6096000" y="759769"/>
            <a:ext cx="4999330" cy="307777"/>
          </a:xfrm>
          <a:prstGeom prst="rect">
            <a:avLst/>
          </a:prstGeom>
          <a:noFill/>
        </p:spPr>
        <p:txBody>
          <a:bodyPr wrap="square" lIns="0" rtlCol="0">
            <a:spAutoFit/>
          </a:bodyPr>
          <a:lstStyle/>
          <a:p>
            <a:r>
              <a:rPr lang="en-GB" sz="1400" b="1" dirty="0"/>
              <a:t>Care Home Distribution in East Sussex</a:t>
            </a:r>
          </a:p>
        </p:txBody>
      </p:sp>
      <p:sp>
        <p:nvSpPr>
          <p:cNvPr id="13" name="Rectangle 12">
            <a:extLst>
              <a:ext uri="{FF2B5EF4-FFF2-40B4-BE49-F238E27FC236}">
                <a16:creationId xmlns:a16="http://schemas.microsoft.com/office/drawing/2014/main" id="{184C8764-8977-4E94-940E-6AD35E982FD1}"/>
              </a:ext>
            </a:extLst>
          </p:cNvPr>
          <p:cNvSpPr/>
          <p:nvPr/>
        </p:nvSpPr>
        <p:spPr>
          <a:xfrm>
            <a:off x="5951984" y="1072506"/>
            <a:ext cx="5758422" cy="461665"/>
          </a:xfrm>
          <a:prstGeom prst="rect">
            <a:avLst/>
          </a:prstGeom>
          <a:solidFill>
            <a:schemeClr val="bg1">
              <a:alpha val="50000"/>
            </a:schemeClr>
          </a:solidFill>
        </p:spPr>
        <p:txBody>
          <a:bodyPr wrap="square">
            <a:spAutoFit/>
          </a:bodyPr>
          <a:lstStyle/>
          <a:p>
            <a:r>
              <a:rPr lang="en-GB" sz="2400" dirty="0">
                <a:solidFill>
                  <a:srgbClr val="4472C4"/>
                </a:solidFill>
              </a:rPr>
              <a:t>300 Care homes / Approximately 8,041 beds</a:t>
            </a:r>
          </a:p>
        </p:txBody>
      </p:sp>
      <p:sp>
        <p:nvSpPr>
          <p:cNvPr id="24" name="Rectangle 23">
            <a:extLst>
              <a:ext uri="{FF2B5EF4-FFF2-40B4-BE49-F238E27FC236}">
                <a16:creationId xmlns:a16="http://schemas.microsoft.com/office/drawing/2014/main" id="{A620633D-6A6A-46CE-ADA9-A17E15C6C28B}"/>
              </a:ext>
            </a:extLst>
          </p:cNvPr>
          <p:cNvSpPr/>
          <p:nvPr/>
        </p:nvSpPr>
        <p:spPr>
          <a:xfrm>
            <a:off x="6096000" y="5941782"/>
            <a:ext cx="5734670" cy="615553"/>
          </a:xfrm>
          <a:prstGeom prst="rect">
            <a:avLst/>
          </a:prstGeom>
        </p:spPr>
        <p:txBody>
          <a:bodyPr wrap="square" lIns="0" tIns="0" rIns="0" bIns="0">
            <a:spAutoFit/>
          </a:bodyPr>
          <a:lstStyle/>
          <a:p>
            <a:pPr lvl="0">
              <a:tabLst>
                <a:tab pos="1076325" algn="l"/>
              </a:tabLst>
            </a:pPr>
            <a:r>
              <a:rPr lang="en-GB" sz="2400" dirty="0">
                <a:solidFill>
                  <a:schemeClr val="accent1"/>
                </a:solidFill>
              </a:rPr>
              <a:t>Hastings</a:t>
            </a:r>
            <a:r>
              <a:rPr lang="en-GB" sz="1600" dirty="0">
                <a:solidFill>
                  <a:schemeClr val="accent1"/>
                </a:solidFill>
              </a:rPr>
              <a:t> </a:t>
            </a:r>
            <a:r>
              <a:rPr lang="en-GB" sz="1600" dirty="0"/>
              <a:t>has 17.2 care home beds per 100 people aged 75+</a:t>
            </a:r>
          </a:p>
          <a:p>
            <a:pPr lvl="0">
              <a:tabLst>
                <a:tab pos="1076325" algn="l"/>
              </a:tabLst>
            </a:pPr>
            <a:r>
              <a:rPr lang="en-GB" sz="1600" dirty="0"/>
              <a:t>	 the second highest rate in the South East</a:t>
            </a:r>
          </a:p>
        </p:txBody>
      </p:sp>
      <p:sp>
        <p:nvSpPr>
          <p:cNvPr id="6" name="Slide Number Placeholder 5">
            <a:extLst>
              <a:ext uri="{FF2B5EF4-FFF2-40B4-BE49-F238E27FC236}">
                <a16:creationId xmlns:a16="http://schemas.microsoft.com/office/drawing/2014/main" id="{C7753DC7-9EBB-4441-A0AC-827E106634A1}"/>
              </a:ext>
            </a:extLst>
          </p:cNvPr>
          <p:cNvSpPr>
            <a:spLocks noGrp="1"/>
          </p:cNvSpPr>
          <p:nvPr>
            <p:ph type="sldNum" sz="quarter" idx="12"/>
          </p:nvPr>
        </p:nvSpPr>
        <p:spPr/>
        <p:txBody>
          <a:bodyPr/>
          <a:lstStyle/>
          <a:p>
            <a:fld id="{8909338C-4204-40C7-9A1E-446982E7336D}" type="slidenum">
              <a:rPr lang="en-GB" smtClean="0"/>
              <a:pPr/>
              <a:t>10</a:t>
            </a:fld>
            <a:endParaRPr lang="en-GB" dirty="0"/>
          </a:p>
        </p:txBody>
      </p:sp>
      <p:pic>
        <p:nvPicPr>
          <p:cNvPr id="4" name="Picture 3">
            <a:extLst>
              <a:ext uri="{FF2B5EF4-FFF2-40B4-BE49-F238E27FC236}">
                <a16:creationId xmlns:a16="http://schemas.microsoft.com/office/drawing/2014/main" id="{B5F334F3-7E9E-4A00-92BC-C7323093ED9F}"/>
              </a:ext>
            </a:extLst>
          </p:cNvPr>
          <p:cNvPicPr>
            <a:picLocks noChangeAspect="1"/>
          </p:cNvPicPr>
          <p:nvPr/>
        </p:nvPicPr>
        <p:blipFill>
          <a:blip r:embed="rId5"/>
          <a:stretch>
            <a:fillRect/>
          </a:stretch>
        </p:blipFill>
        <p:spPr>
          <a:xfrm>
            <a:off x="5943746" y="1532369"/>
            <a:ext cx="5734669" cy="4340578"/>
          </a:xfrm>
          <a:prstGeom prst="rect">
            <a:avLst/>
          </a:prstGeom>
        </p:spPr>
      </p:pic>
    </p:spTree>
    <p:extLst>
      <p:ext uri="{BB962C8B-B14F-4D97-AF65-F5344CB8AC3E}">
        <p14:creationId xmlns:p14="http://schemas.microsoft.com/office/powerpoint/2010/main" val="2359946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DBD776-43E4-4F13-9EAE-2E48680DDE1D}"/>
              </a:ext>
            </a:extLst>
          </p:cNvPr>
          <p:cNvSpPr>
            <a:spLocks noGrp="1"/>
          </p:cNvSpPr>
          <p:nvPr>
            <p:ph type="title"/>
          </p:nvPr>
        </p:nvSpPr>
        <p:spPr/>
        <p:txBody>
          <a:bodyPr>
            <a:normAutofit/>
          </a:bodyPr>
          <a:lstStyle/>
          <a:p>
            <a:r>
              <a:rPr lang="en-GB" sz="2400" b="0" kern="1200" dirty="0">
                <a:solidFill>
                  <a:schemeClr val="bg1"/>
                </a:solidFill>
                <a:effectLst/>
                <a:latin typeface="Trebuchet MS" panose="020B0603020202020204" pitchFamily="34" charset="0"/>
                <a:ea typeface="+mn-ea"/>
                <a:cs typeface="+mn-cs"/>
              </a:rPr>
              <a:t>Our population: ethnicity, census, 2011</a:t>
            </a:r>
            <a:endParaRPr lang="en-GB" sz="2400" b="0" dirty="0">
              <a:solidFill>
                <a:schemeClr val="bg1"/>
              </a:solidFill>
              <a:latin typeface="Trebuchet MS" panose="020B0603020202020204" pitchFamily="34" charset="0"/>
            </a:endParaRPr>
          </a:p>
        </p:txBody>
      </p:sp>
      <p:sp>
        <p:nvSpPr>
          <p:cNvPr id="7" name="TextBox 6">
            <a:extLst>
              <a:ext uri="{FF2B5EF4-FFF2-40B4-BE49-F238E27FC236}">
                <a16:creationId xmlns:a16="http://schemas.microsoft.com/office/drawing/2014/main" id="{ABD3C0D3-7C5D-4C2C-9BFE-BB4322CC8415}"/>
              </a:ext>
            </a:extLst>
          </p:cNvPr>
          <p:cNvSpPr txBox="1"/>
          <p:nvPr/>
        </p:nvSpPr>
        <p:spPr>
          <a:xfrm>
            <a:off x="334301" y="765169"/>
            <a:ext cx="4320391" cy="369332"/>
          </a:xfrm>
          <a:prstGeom prst="rect">
            <a:avLst/>
          </a:prstGeom>
          <a:noFill/>
        </p:spPr>
        <p:txBody>
          <a:bodyPr wrap="square" lIns="0" tIns="0" rIns="0" bIns="0" rtlCol="0">
            <a:spAutoFit/>
          </a:bodyPr>
          <a:lstStyle/>
          <a:p>
            <a:r>
              <a:rPr lang="en-GB" sz="1200" b="1" dirty="0"/>
              <a:t>SUSSEX: Number of people stating their ethnicity as not White (any White category), Census 2011</a:t>
            </a:r>
          </a:p>
        </p:txBody>
      </p:sp>
      <p:pic>
        <p:nvPicPr>
          <p:cNvPr id="4" name="Picture 3" descr="Sussex ethnicity Map">
            <a:extLst>
              <a:ext uri="{FF2B5EF4-FFF2-40B4-BE49-F238E27FC236}">
                <a16:creationId xmlns:a16="http://schemas.microsoft.com/office/drawing/2014/main" id="{42983306-ECB4-455D-948A-91C16E9057BC}"/>
              </a:ext>
            </a:extLst>
          </p:cNvPr>
          <p:cNvPicPr>
            <a:picLocks noChangeAspect="1"/>
          </p:cNvPicPr>
          <p:nvPr/>
        </p:nvPicPr>
        <p:blipFill rotWithShape="1">
          <a:blip r:embed="rId3">
            <a:extLst>
              <a:ext uri="{28A0092B-C50C-407E-A947-70E740481C1C}">
                <a14:useLocalDpi xmlns:a14="http://schemas.microsoft.com/office/drawing/2010/main" val="0"/>
              </a:ext>
            </a:extLst>
          </a:blip>
          <a:srcRect t="4717" r="18230" b="22"/>
          <a:stretch/>
        </p:blipFill>
        <p:spPr>
          <a:xfrm>
            <a:off x="375890" y="1253716"/>
            <a:ext cx="4278802" cy="2749149"/>
          </a:xfrm>
          <a:prstGeom prst="rect">
            <a:avLst/>
          </a:prstGeom>
        </p:spPr>
      </p:pic>
      <p:graphicFrame>
        <p:nvGraphicFramePr>
          <p:cNvPr id="11" name="Chart 10" descr="Bar chart ethnicity  sussex">
            <a:extLst>
              <a:ext uri="{FF2B5EF4-FFF2-40B4-BE49-F238E27FC236}">
                <a16:creationId xmlns:a16="http://schemas.microsoft.com/office/drawing/2014/main" id="{A4D20971-42A0-409F-845B-08CE21DD3A11}"/>
              </a:ext>
            </a:extLst>
          </p:cNvPr>
          <p:cNvGraphicFramePr>
            <a:graphicFrameLocks noChangeAspect="1"/>
          </p:cNvGraphicFramePr>
          <p:nvPr>
            <p:extLst>
              <p:ext uri="{D42A27DB-BD31-4B8C-83A1-F6EECF244321}">
                <p14:modId xmlns:p14="http://schemas.microsoft.com/office/powerpoint/2010/main" val="2485833013"/>
              </p:ext>
            </p:extLst>
          </p:nvPr>
        </p:nvGraphicFramePr>
        <p:xfrm>
          <a:off x="127371" y="3889901"/>
          <a:ext cx="5184834" cy="2700000"/>
        </p:xfrm>
        <a:graphic>
          <a:graphicData uri="http://schemas.openxmlformats.org/drawingml/2006/chart">
            <c:chart xmlns:c="http://schemas.openxmlformats.org/drawingml/2006/chart" xmlns:r="http://schemas.openxmlformats.org/officeDocument/2006/relationships" r:id="rId4"/>
          </a:graphicData>
        </a:graphic>
      </p:graphicFrame>
      <p:sp>
        <p:nvSpPr>
          <p:cNvPr id="6" name="Footer Placeholder 5">
            <a:extLst>
              <a:ext uri="{FF2B5EF4-FFF2-40B4-BE49-F238E27FC236}">
                <a16:creationId xmlns:a16="http://schemas.microsoft.com/office/drawing/2014/main" id="{0ECD3B55-9D27-41F3-94E4-54029DD8BA8A}"/>
              </a:ext>
            </a:extLst>
          </p:cNvPr>
          <p:cNvSpPr>
            <a:spLocks noGrp="1"/>
          </p:cNvSpPr>
          <p:nvPr>
            <p:ph type="ftr" sz="quarter" idx="11"/>
          </p:nvPr>
        </p:nvSpPr>
        <p:spPr/>
        <p:txBody>
          <a:bodyPr/>
          <a:lstStyle/>
          <a:p>
            <a:r>
              <a:rPr lang="en-GB" dirty="0"/>
              <a:t>PHI East Sussex County Council 2022</a:t>
            </a:r>
          </a:p>
        </p:txBody>
      </p:sp>
      <p:pic>
        <p:nvPicPr>
          <p:cNvPr id="2" name="Picture 1">
            <a:extLst>
              <a:ext uri="{FF2B5EF4-FFF2-40B4-BE49-F238E27FC236}">
                <a16:creationId xmlns:a16="http://schemas.microsoft.com/office/drawing/2014/main" id="{009E0692-3F9C-49C0-B59C-2292B881BF7E}"/>
              </a:ext>
              <a:ext uri="{C183D7F6-B498-43B3-948B-1728B52AA6E4}">
                <adec:decorative xmlns:adec="http://schemas.microsoft.com/office/drawing/2017/decorative" val="1"/>
              </a:ext>
            </a:extLst>
          </p:cNvPr>
          <p:cNvPicPr>
            <a:picLocks noChangeAspect="1"/>
          </p:cNvPicPr>
          <p:nvPr/>
        </p:nvPicPr>
        <p:blipFill rotWithShape="1">
          <a:blip r:embed="rId5"/>
          <a:srcRect t="2015"/>
          <a:stretch/>
        </p:blipFill>
        <p:spPr>
          <a:xfrm>
            <a:off x="4903212" y="1253716"/>
            <a:ext cx="2376915" cy="2776586"/>
          </a:xfrm>
          <a:prstGeom prst="rect">
            <a:avLst/>
          </a:prstGeom>
        </p:spPr>
      </p:pic>
      <p:sp>
        <p:nvSpPr>
          <p:cNvPr id="8" name="TextBox 7">
            <a:extLst>
              <a:ext uri="{FF2B5EF4-FFF2-40B4-BE49-F238E27FC236}">
                <a16:creationId xmlns:a16="http://schemas.microsoft.com/office/drawing/2014/main" id="{DF21D162-D6EE-4D6B-8E77-0E802905ACE0}"/>
              </a:ext>
            </a:extLst>
          </p:cNvPr>
          <p:cNvSpPr txBox="1"/>
          <p:nvPr/>
        </p:nvSpPr>
        <p:spPr>
          <a:xfrm>
            <a:off x="7537307" y="777759"/>
            <a:ext cx="3960613" cy="415498"/>
          </a:xfrm>
          <a:prstGeom prst="rect">
            <a:avLst/>
          </a:prstGeom>
          <a:noFill/>
        </p:spPr>
        <p:txBody>
          <a:bodyPr wrap="square" lIns="0" tIns="0" rtlCol="0">
            <a:spAutoFit/>
          </a:bodyPr>
          <a:lstStyle/>
          <a:p>
            <a:r>
              <a:rPr lang="en-GB" sz="1200" b="1" dirty="0"/>
              <a:t>EAST SUSSEX: Number of people stating their ethnicity as not White (any White category), Census 2011</a:t>
            </a:r>
          </a:p>
        </p:txBody>
      </p:sp>
      <p:pic>
        <p:nvPicPr>
          <p:cNvPr id="5" name="Picture 4" descr="East sussex ethnicity map">
            <a:extLst>
              <a:ext uri="{FF2B5EF4-FFF2-40B4-BE49-F238E27FC236}">
                <a16:creationId xmlns:a16="http://schemas.microsoft.com/office/drawing/2014/main" id="{ADBCFF19-7019-4379-B3CD-2B1452F00938}"/>
              </a:ext>
            </a:extLst>
          </p:cNvPr>
          <p:cNvPicPr>
            <a:picLocks noChangeAspect="1"/>
          </p:cNvPicPr>
          <p:nvPr/>
        </p:nvPicPr>
        <p:blipFill>
          <a:blip r:embed="rId6"/>
          <a:stretch>
            <a:fillRect/>
          </a:stretch>
        </p:blipFill>
        <p:spPr>
          <a:xfrm>
            <a:off x="7537307" y="1259358"/>
            <a:ext cx="3960613" cy="2639001"/>
          </a:xfrm>
          <a:prstGeom prst="rect">
            <a:avLst/>
          </a:prstGeom>
        </p:spPr>
      </p:pic>
      <p:graphicFrame>
        <p:nvGraphicFramePr>
          <p:cNvPr id="10" name="Chart 9" descr="Bar chart ethnicity east sussex">
            <a:extLst>
              <a:ext uri="{FF2B5EF4-FFF2-40B4-BE49-F238E27FC236}">
                <a16:creationId xmlns:a16="http://schemas.microsoft.com/office/drawing/2014/main" id="{4511AC25-F5BF-45D8-AEF6-59CAABA43591}"/>
              </a:ext>
            </a:extLst>
          </p:cNvPr>
          <p:cNvGraphicFramePr>
            <a:graphicFrameLocks/>
          </p:cNvGraphicFramePr>
          <p:nvPr>
            <p:extLst>
              <p:ext uri="{D42A27DB-BD31-4B8C-83A1-F6EECF244321}">
                <p14:modId xmlns:p14="http://schemas.microsoft.com/office/powerpoint/2010/main" val="2992358449"/>
              </p:ext>
            </p:extLst>
          </p:nvPr>
        </p:nvGraphicFramePr>
        <p:xfrm>
          <a:off x="5460749" y="3889901"/>
          <a:ext cx="6543526" cy="2723670"/>
        </p:xfrm>
        <a:graphic>
          <a:graphicData uri="http://schemas.openxmlformats.org/drawingml/2006/chart">
            <c:chart xmlns:c="http://schemas.openxmlformats.org/drawingml/2006/chart" xmlns:r="http://schemas.openxmlformats.org/officeDocument/2006/relationships" r:id="rId7"/>
          </a:graphicData>
        </a:graphic>
      </p:graphicFrame>
      <p:sp>
        <p:nvSpPr>
          <p:cNvPr id="9" name="Slide Number Placeholder 8">
            <a:extLst>
              <a:ext uri="{FF2B5EF4-FFF2-40B4-BE49-F238E27FC236}">
                <a16:creationId xmlns:a16="http://schemas.microsoft.com/office/drawing/2014/main" id="{37E263F1-EE43-4F6D-910A-F7D130665EF4}"/>
              </a:ext>
            </a:extLst>
          </p:cNvPr>
          <p:cNvSpPr>
            <a:spLocks noGrp="1"/>
          </p:cNvSpPr>
          <p:nvPr>
            <p:ph type="sldNum" sz="quarter" idx="12"/>
          </p:nvPr>
        </p:nvSpPr>
        <p:spPr/>
        <p:txBody>
          <a:bodyPr/>
          <a:lstStyle/>
          <a:p>
            <a:fld id="{8909338C-4204-40C7-9A1E-446982E7336D}" type="slidenum">
              <a:rPr lang="en-GB" smtClean="0"/>
              <a:pPr/>
              <a:t>11</a:t>
            </a:fld>
            <a:endParaRPr lang="en-GB" dirty="0"/>
          </a:p>
        </p:txBody>
      </p:sp>
    </p:spTree>
    <p:extLst>
      <p:ext uri="{BB962C8B-B14F-4D97-AF65-F5344CB8AC3E}">
        <p14:creationId xmlns:p14="http://schemas.microsoft.com/office/powerpoint/2010/main" val="4154763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1CC9C27-0115-45DC-BB09-3AD83251E1CC}"/>
              </a:ext>
            </a:extLst>
          </p:cNvPr>
          <p:cNvSpPr>
            <a:spLocks noGrp="1"/>
          </p:cNvSpPr>
          <p:nvPr>
            <p:ph type="title"/>
          </p:nvPr>
        </p:nvSpPr>
        <p:spPr/>
        <p:txBody>
          <a:bodyPr vert="horz" lIns="360000" tIns="45720" rIns="91440" bIns="45720" rtlCol="0" anchor="ct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en-GB" sz="2400" b="0" kern="1200" dirty="0">
                <a:solidFill>
                  <a:schemeClr val="bg1"/>
                </a:solidFill>
                <a:effectLst/>
                <a:latin typeface="Trebuchet MS" panose="020B0603020202020204" pitchFamily="34" charset="0"/>
                <a:ea typeface="+mj-ea"/>
                <a:cs typeface="+mj-cs"/>
              </a:rPr>
              <a:t>Our population: keyworkers</a:t>
            </a:r>
            <a:endParaRPr lang="en-GB" sz="2400" b="0" dirty="0">
              <a:solidFill>
                <a:schemeClr val="bg1"/>
              </a:solidFill>
              <a:effectLst/>
              <a:latin typeface="Trebuchet MS" panose="020B0603020202020204" pitchFamily="34" charset="0"/>
            </a:endParaRPr>
          </a:p>
        </p:txBody>
      </p:sp>
      <p:sp>
        <p:nvSpPr>
          <p:cNvPr id="6" name="Content Placeholder 2">
            <a:extLst>
              <a:ext uri="{FF2B5EF4-FFF2-40B4-BE49-F238E27FC236}">
                <a16:creationId xmlns:a16="http://schemas.microsoft.com/office/drawing/2014/main" id="{3FE3A252-8A13-45DC-8FAA-2451764C63E8}"/>
              </a:ext>
            </a:extLst>
          </p:cNvPr>
          <p:cNvSpPr txBox="1">
            <a:spLocks/>
          </p:cNvSpPr>
          <p:nvPr/>
        </p:nvSpPr>
        <p:spPr>
          <a:xfrm>
            <a:off x="352540" y="799993"/>
            <a:ext cx="5524422" cy="2271510"/>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t>Percentage of workers who are estimated to be key workers by lower tier local authority, 2019</a:t>
            </a:r>
            <a:endParaRPr lang="en-GB" sz="1600" dirty="0"/>
          </a:p>
          <a:p>
            <a:pPr marL="0" indent="0">
              <a:buNone/>
            </a:pPr>
            <a:r>
              <a:rPr lang="en-GB" sz="1200" dirty="0"/>
              <a:t>The Office for National Statistics (ONS) can give an indication of the number of people who were employed in 2019 in key worker occupations and key worker industries, based on an interpretation of </a:t>
            </a:r>
            <a:r>
              <a:rPr lang="en-GB" sz="1200" u="sng" dirty="0">
                <a:hlinkClick r:id="rId2"/>
              </a:rPr>
              <a:t>UK government guidance</a:t>
            </a:r>
            <a:r>
              <a:rPr lang="en-GB" sz="1200" u="sng" dirty="0"/>
              <a:t>. </a:t>
            </a:r>
            <a:r>
              <a:rPr lang="en-GB" sz="1200" dirty="0"/>
              <a:t> This includes sectors in health and social care, education and childcare, key public services, local and national government, food and other necessary goods, public safety and national security, transport and border, and utilities communication and financial services. </a:t>
            </a:r>
          </a:p>
          <a:p>
            <a:pPr marL="0" indent="0">
              <a:buNone/>
            </a:pPr>
            <a:r>
              <a:rPr lang="en-GB" sz="1200" dirty="0"/>
              <a:t>This analysis is based on various sources (the Annual Population Survey, the Labour Force Survey and the Annual Survey of Hours and Earnings)</a:t>
            </a:r>
          </a:p>
        </p:txBody>
      </p:sp>
      <p:pic>
        <p:nvPicPr>
          <p:cNvPr id="5" name="Content Placeholder 3" descr="graph percentage of workers who are keyworkers per district and borough">
            <a:extLst>
              <a:ext uri="{FF2B5EF4-FFF2-40B4-BE49-F238E27FC236}">
                <a16:creationId xmlns:a16="http://schemas.microsoft.com/office/drawing/2014/main" id="{DBE4031A-23C8-4A27-9CF2-BBFB16C8C99A}"/>
              </a:ext>
            </a:extLst>
          </p:cNvPr>
          <p:cNvPicPr>
            <a:picLocks noGrp="1" noChangeAspect="1"/>
          </p:cNvPicPr>
          <p:nvPr>
            <p:ph idx="4294967295"/>
          </p:nvPr>
        </p:nvPicPr>
        <p:blipFill>
          <a:blip r:embed="rId3"/>
          <a:stretch>
            <a:fillRect/>
          </a:stretch>
        </p:blipFill>
        <p:spPr>
          <a:xfrm>
            <a:off x="436281" y="3177127"/>
            <a:ext cx="5040313" cy="3311525"/>
          </a:xfrm>
          <a:prstGeom prst="rect">
            <a:avLst/>
          </a:prstGeom>
        </p:spPr>
      </p:pic>
      <p:sp>
        <p:nvSpPr>
          <p:cNvPr id="8" name="Rectangle 7">
            <a:extLst>
              <a:ext uri="{FF2B5EF4-FFF2-40B4-BE49-F238E27FC236}">
                <a16:creationId xmlns:a16="http://schemas.microsoft.com/office/drawing/2014/main" id="{C1AF0396-238E-41A6-A70D-9982B47E8908}"/>
              </a:ext>
            </a:extLst>
          </p:cNvPr>
          <p:cNvSpPr/>
          <p:nvPr/>
        </p:nvSpPr>
        <p:spPr>
          <a:xfrm>
            <a:off x="6252929" y="866846"/>
            <a:ext cx="5576513" cy="461665"/>
          </a:xfrm>
          <a:prstGeom prst="rect">
            <a:avLst/>
          </a:prstGeom>
        </p:spPr>
        <p:txBody>
          <a:bodyPr wrap="square">
            <a:spAutoFit/>
          </a:bodyPr>
          <a:lstStyle/>
          <a:p>
            <a:r>
              <a:rPr lang="en-US" sz="1200" dirty="0"/>
              <a:t>The Brighton and Hove Public Health team commissioned extra breakdowns of these survey results for Brighton &amp; Hove, East Sussex and West Sussex</a:t>
            </a:r>
          </a:p>
        </p:txBody>
      </p:sp>
      <p:sp>
        <p:nvSpPr>
          <p:cNvPr id="9" name="Footer Placeholder 8">
            <a:extLst>
              <a:ext uri="{FF2B5EF4-FFF2-40B4-BE49-F238E27FC236}">
                <a16:creationId xmlns:a16="http://schemas.microsoft.com/office/drawing/2014/main" id="{7827F1F8-F33E-49EB-9039-ED3E045EDED3}"/>
              </a:ext>
            </a:extLst>
          </p:cNvPr>
          <p:cNvSpPr>
            <a:spLocks noGrp="1"/>
          </p:cNvSpPr>
          <p:nvPr>
            <p:ph type="ftr" sz="quarter" idx="11"/>
          </p:nvPr>
        </p:nvSpPr>
        <p:spPr/>
        <p:txBody>
          <a:bodyPr/>
          <a:lstStyle/>
          <a:p>
            <a:r>
              <a:rPr lang="en-GB" dirty="0"/>
              <a:t>PHI East Sussex County Council 2022</a:t>
            </a:r>
          </a:p>
        </p:txBody>
      </p:sp>
      <p:grpSp>
        <p:nvGrpSpPr>
          <p:cNvPr id="2" name="Group 1" descr="Percentage of key workers who are non-White&#10;">
            <a:extLst>
              <a:ext uri="{FF2B5EF4-FFF2-40B4-BE49-F238E27FC236}">
                <a16:creationId xmlns:a16="http://schemas.microsoft.com/office/drawing/2014/main" id="{9DE0380E-8DDE-468A-913A-C72ADD3A190E}"/>
              </a:ext>
            </a:extLst>
          </p:cNvPr>
          <p:cNvGrpSpPr/>
          <p:nvPr/>
        </p:nvGrpSpPr>
        <p:grpSpPr>
          <a:xfrm>
            <a:off x="6252929" y="1522477"/>
            <a:ext cx="2813050" cy="2227432"/>
            <a:chOff x="6278748" y="1622682"/>
            <a:chExt cx="2813050" cy="2227432"/>
          </a:xfrm>
        </p:grpSpPr>
        <p:graphicFrame>
          <p:nvGraphicFramePr>
            <p:cNvPr id="15" name="Chart 14" descr="bar chart percentage key workers non white">
              <a:extLst>
                <a:ext uri="{FF2B5EF4-FFF2-40B4-BE49-F238E27FC236}">
                  <a16:creationId xmlns:a16="http://schemas.microsoft.com/office/drawing/2014/main" id="{C04F2DD3-F2C0-453B-BEC8-6AA2D1ED6D38}"/>
                </a:ext>
              </a:extLst>
            </p:cNvPr>
            <p:cNvGraphicFramePr>
              <a:graphicFrameLocks/>
            </p:cNvGraphicFramePr>
            <p:nvPr>
              <p:extLst>
                <p:ext uri="{D42A27DB-BD31-4B8C-83A1-F6EECF244321}">
                  <p14:modId xmlns:p14="http://schemas.microsoft.com/office/powerpoint/2010/main" val="3126917457"/>
                </p:ext>
              </p:extLst>
            </p:nvPr>
          </p:nvGraphicFramePr>
          <p:xfrm>
            <a:off x="6278748" y="2208639"/>
            <a:ext cx="2813050" cy="1641475"/>
          </p:xfrm>
          <a:graphic>
            <a:graphicData uri="http://schemas.openxmlformats.org/drawingml/2006/chart">
              <c:chart xmlns:c="http://schemas.openxmlformats.org/drawingml/2006/chart" xmlns:r="http://schemas.openxmlformats.org/officeDocument/2006/relationships" r:id="rId4"/>
            </a:graphicData>
          </a:graphic>
        </p:graphicFrame>
        <p:sp>
          <p:nvSpPr>
            <p:cNvPr id="22" name="Title 1">
              <a:extLst>
                <a:ext uri="{FF2B5EF4-FFF2-40B4-BE49-F238E27FC236}">
                  <a16:creationId xmlns:a16="http://schemas.microsoft.com/office/drawing/2014/main" id="{37466C8A-531A-41B7-A744-60434F63AB44}"/>
                </a:ext>
              </a:extLst>
            </p:cNvPr>
            <p:cNvSpPr txBox="1">
              <a:spLocks/>
            </p:cNvSpPr>
            <p:nvPr/>
          </p:nvSpPr>
          <p:spPr>
            <a:xfrm>
              <a:off x="6340858" y="1622682"/>
              <a:ext cx="2360900" cy="523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latin typeface="+mn-lt"/>
                </a:rPr>
                <a:t>Percentage of key workers who are non-White</a:t>
              </a:r>
              <a:endParaRPr lang="en-US" sz="1200" b="1" dirty="0">
                <a:latin typeface="+mn-lt"/>
                <a:ea typeface="+mn-ea"/>
                <a:cs typeface="+mn-cs"/>
              </a:endParaRPr>
            </a:p>
          </p:txBody>
        </p:sp>
      </p:grpSp>
      <p:grpSp>
        <p:nvGrpSpPr>
          <p:cNvPr id="3" name="Group 2" descr="Percentage of key workers who are female&#10;">
            <a:extLst>
              <a:ext uri="{FF2B5EF4-FFF2-40B4-BE49-F238E27FC236}">
                <a16:creationId xmlns:a16="http://schemas.microsoft.com/office/drawing/2014/main" id="{77CE272D-F0C2-4A5A-AEF5-D0C0299EC8AD}"/>
              </a:ext>
            </a:extLst>
          </p:cNvPr>
          <p:cNvGrpSpPr/>
          <p:nvPr/>
        </p:nvGrpSpPr>
        <p:grpSpPr>
          <a:xfrm>
            <a:off x="9100266" y="1491453"/>
            <a:ext cx="2813050" cy="2258456"/>
            <a:chOff x="9126439" y="1592008"/>
            <a:chExt cx="2813050" cy="2258456"/>
          </a:xfrm>
        </p:grpSpPr>
        <p:graphicFrame>
          <p:nvGraphicFramePr>
            <p:cNvPr id="16" name="Chart 15" descr="bar chart percentage female key workers">
              <a:extLst>
                <a:ext uri="{FF2B5EF4-FFF2-40B4-BE49-F238E27FC236}">
                  <a16:creationId xmlns:a16="http://schemas.microsoft.com/office/drawing/2014/main" id="{B68C47EF-EEC3-4246-BAD3-7C4D80952949}"/>
                </a:ext>
              </a:extLst>
            </p:cNvPr>
            <p:cNvGraphicFramePr>
              <a:graphicFrameLocks/>
            </p:cNvGraphicFramePr>
            <p:nvPr>
              <p:extLst>
                <p:ext uri="{D42A27DB-BD31-4B8C-83A1-F6EECF244321}">
                  <p14:modId xmlns:p14="http://schemas.microsoft.com/office/powerpoint/2010/main" val="3703520017"/>
                </p:ext>
              </p:extLst>
            </p:nvPr>
          </p:nvGraphicFramePr>
          <p:xfrm>
            <a:off x="9126439" y="2208989"/>
            <a:ext cx="2813050" cy="1641475"/>
          </p:xfrm>
          <a:graphic>
            <a:graphicData uri="http://schemas.openxmlformats.org/drawingml/2006/chart">
              <c:chart xmlns:c="http://schemas.openxmlformats.org/drawingml/2006/chart" xmlns:r="http://schemas.openxmlformats.org/officeDocument/2006/relationships" r:id="rId5"/>
            </a:graphicData>
          </a:graphic>
        </p:graphicFrame>
        <p:sp>
          <p:nvSpPr>
            <p:cNvPr id="18" name="Title 1">
              <a:extLst>
                <a:ext uri="{FF2B5EF4-FFF2-40B4-BE49-F238E27FC236}">
                  <a16:creationId xmlns:a16="http://schemas.microsoft.com/office/drawing/2014/main" id="{927FCD25-5A69-406C-9470-88399764CBD2}"/>
                </a:ext>
              </a:extLst>
            </p:cNvPr>
            <p:cNvSpPr txBox="1">
              <a:spLocks/>
            </p:cNvSpPr>
            <p:nvPr/>
          </p:nvSpPr>
          <p:spPr>
            <a:xfrm>
              <a:off x="9192121" y="1592008"/>
              <a:ext cx="2360900" cy="523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latin typeface="+mn-lt"/>
                  <a:ea typeface="+mn-ea"/>
                  <a:cs typeface="+mn-cs"/>
                </a:rPr>
                <a:t>Percentage of key workers who are female</a:t>
              </a:r>
            </a:p>
          </p:txBody>
        </p:sp>
      </p:grpSp>
      <p:grpSp>
        <p:nvGrpSpPr>
          <p:cNvPr id="7" name="Group 6" descr="Percentage of key workers at moderate risk (People with certain health conditions (such as asthma, heart disease and diabetes)&#10;">
            <a:extLst>
              <a:ext uri="{FF2B5EF4-FFF2-40B4-BE49-F238E27FC236}">
                <a16:creationId xmlns:a16="http://schemas.microsoft.com/office/drawing/2014/main" id="{B55002F2-9366-4E34-82CC-4E93B70D7992}"/>
              </a:ext>
            </a:extLst>
          </p:cNvPr>
          <p:cNvGrpSpPr/>
          <p:nvPr/>
        </p:nvGrpSpPr>
        <p:grpSpPr>
          <a:xfrm>
            <a:off x="6315039" y="3922092"/>
            <a:ext cx="4335732" cy="2126506"/>
            <a:chOff x="7024255" y="3943875"/>
            <a:chExt cx="4335732" cy="2126506"/>
          </a:xfrm>
        </p:grpSpPr>
        <p:sp>
          <p:nvSpPr>
            <p:cNvPr id="17" name="Title 1">
              <a:extLst>
                <a:ext uri="{FF2B5EF4-FFF2-40B4-BE49-F238E27FC236}">
                  <a16:creationId xmlns:a16="http://schemas.microsoft.com/office/drawing/2014/main" id="{611971C5-EF00-4728-AD68-ABBB7247BAEE}"/>
                </a:ext>
              </a:extLst>
            </p:cNvPr>
            <p:cNvSpPr txBox="1">
              <a:spLocks/>
            </p:cNvSpPr>
            <p:nvPr/>
          </p:nvSpPr>
          <p:spPr>
            <a:xfrm>
              <a:off x="7024255" y="3943875"/>
              <a:ext cx="4335732" cy="523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latin typeface="+mn-lt"/>
                  <a:ea typeface="+mn-ea"/>
                  <a:cs typeface="+mn-cs"/>
                </a:rPr>
                <a:t>Percentage of key workers at moderate risk (</a:t>
              </a:r>
              <a:r>
                <a:rPr lang="en-GB" sz="1200" b="1" dirty="0">
                  <a:latin typeface="+mn-lt"/>
                  <a:ea typeface="+mn-ea"/>
                  <a:cs typeface="+mn-cs"/>
                </a:rPr>
                <a:t>People with certain health conditions (such as asthma, heart disease and diabetes)</a:t>
              </a:r>
              <a:endParaRPr lang="en-US" sz="1200" b="1" dirty="0">
                <a:latin typeface="+mn-lt"/>
                <a:ea typeface="+mn-ea"/>
                <a:cs typeface="+mn-cs"/>
              </a:endParaRPr>
            </a:p>
          </p:txBody>
        </p:sp>
        <p:graphicFrame>
          <p:nvGraphicFramePr>
            <p:cNvPr id="19" name="Chart 18" descr="bar chart percentage key workers with moderate risk illness ">
              <a:extLst>
                <a:ext uri="{FF2B5EF4-FFF2-40B4-BE49-F238E27FC236}">
                  <a16:creationId xmlns:a16="http://schemas.microsoft.com/office/drawing/2014/main" id="{73272853-15CA-4439-AEC8-9085FEB8D380}"/>
                </a:ext>
              </a:extLst>
            </p:cNvPr>
            <p:cNvGraphicFramePr>
              <a:graphicFrameLocks/>
            </p:cNvGraphicFramePr>
            <p:nvPr>
              <p:extLst>
                <p:ext uri="{D42A27DB-BD31-4B8C-83A1-F6EECF244321}">
                  <p14:modId xmlns:p14="http://schemas.microsoft.com/office/powerpoint/2010/main" val="78423542"/>
                </p:ext>
              </p:extLst>
            </p:nvPr>
          </p:nvGraphicFramePr>
          <p:xfrm>
            <a:off x="7024255" y="4428906"/>
            <a:ext cx="2813050" cy="1641475"/>
          </p:xfrm>
          <a:graphic>
            <a:graphicData uri="http://schemas.openxmlformats.org/drawingml/2006/chart">
              <c:chart xmlns:c="http://schemas.openxmlformats.org/drawingml/2006/chart" xmlns:r="http://schemas.openxmlformats.org/officeDocument/2006/relationships" r:id="rId6"/>
            </a:graphicData>
          </a:graphic>
        </p:graphicFrame>
      </p:grpSp>
      <p:sp>
        <p:nvSpPr>
          <p:cNvPr id="20" name="Text Box 3">
            <a:extLst>
              <a:ext uri="{FF2B5EF4-FFF2-40B4-BE49-F238E27FC236}">
                <a16:creationId xmlns:a16="http://schemas.microsoft.com/office/drawing/2014/main" id="{39336E00-F536-4411-947E-04D5925F8672}"/>
              </a:ext>
            </a:extLst>
          </p:cNvPr>
          <p:cNvSpPr txBox="1">
            <a:spLocks noChangeArrowheads="1"/>
          </p:cNvSpPr>
          <p:nvPr/>
        </p:nvSpPr>
        <p:spPr bwMode="auto">
          <a:xfrm>
            <a:off x="6461311" y="6180668"/>
            <a:ext cx="5159748" cy="291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EDEDE"/>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rgbClr val="000000"/>
                </a:solidFill>
                <a:effectLst/>
                <a:latin typeface="Arial" panose="020B0604020202020204" pitchFamily="34" charset="0"/>
              </a:rPr>
              <a:t>Source:  Produced by Public Health Intelligence, Brighton and Hove City Council</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11" name="Slide Number Placeholder 10">
            <a:extLst>
              <a:ext uri="{FF2B5EF4-FFF2-40B4-BE49-F238E27FC236}">
                <a16:creationId xmlns:a16="http://schemas.microsoft.com/office/drawing/2014/main" id="{F2D4776D-39E8-42F3-9487-C6D29CE282A1}"/>
              </a:ext>
            </a:extLst>
          </p:cNvPr>
          <p:cNvSpPr>
            <a:spLocks noGrp="1"/>
          </p:cNvSpPr>
          <p:nvPr>
            <p:ph type="sldNum" sz="quarter" idx="12"/>
          </p:nvPr>
        </p:nvSpPr>
        <p:spPr/>
        <p:txBody>
          <a:bodyPr/>
          <a:lstStyle/>
          <a:p>
            <a:fld id="{8909338C-4204-40C7-9A1E-446982E7336D}" type="slidenum">
              <a:rPr lang="en-GB" smtClean="0"/>
              <a:pPr/>
              <a:t>12</a:t>
            </a:fld>
            <a:endParaRPr lang="en-GB" dirty="0"/>
          </a:p>
        </p:txBody>
      </p:sp>
    </p:spTree>
    <p:extLst>
      <p:ext uri="{BB962C8B-B14F-4D97-AF65-F5344CB8AC3E}">
        <p14:creationId xmlns:p14="http://schemas.microsoft.com/office/powerpoint/2010/main" val="3825548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E44B7F-C30F-45B7-B6D4-EBF9F945171F}"/>
              </a:ext>
            </a:extLst>
          </p:cNvPr>
          <p:cNvSpPr>
            <a:spLocks noGrp="1"/>
          </p:cNvSpPr>
          <p:nvPr>
            <p:ph type="title"/>
          </p:nvPr>
        </p:nvSpPr>
        <p:spPr/>
        <p:txBody>
          <a:bodyPr/>
          <a:lstStyle/>
          <a:p>
            <a:r>
              <a:rPr lang="en-GB" sz="2400" b="0" dirty="0">
                <a:solidFill>
                  <a:schemeClr val="bg1"/>
                </a:solidFill>
              </a:rPr>
              <a:t>Our health and care organisations</a:t>
            </a:r>
          </a:p>
        </p:txBody>
      </p:sp>
      <p:sp>
        <p:nvSpPr>
          <p:cNvPr id="3" name="Footer Placeholder 2">
            <a:extLst>
              <a:ext uri="{FF2B5EF4-FFF2-40B4-BE49-F238E27FC236}">
                <a16:creationId xmlns:a16="http://schemas.microsoft.com/office/drawing/2014/main" id="{25FE3056-8976-4EA2-98DC-F71811EAB582}"/>
              </a:ext>
            </a:extLst>
          </p:cNvPr>
          <p:cNvSpPr>
            <a:spLocks noGrp="1"/>
          </p:cNvSpPr>
          <p:nvPr>
            <p:ph type="ftr" sz="quarter" idx="11"/>
          </p:nvPr>
        </p:nvSpPr>
        <p:spPr/>
        <p:txBody>
          <a:bodyPr/>
          <a:lstStyle/>
          <a:p>
            <a:r>
              <a:rPr lang="en-GB" dirty="0"/>
              <a:t>PHI East Sussex County Council 2022</a:t>
            </a:r>
          </a:p>
        </p:txBody>
      </p:sp>
      <p:sp>
        <p:nvSpPr>
          <p:cNvPr id="6" name="Slide Number Placeholder 5">
            <a:extLst>
              <a:ext uri="{FF2B5EF4-FFF2-40B4-BE49-F238E27FC236}">
                <a16:creationId xmlns:a16="http://schemas.microsoft.com/office/drawing/2014/main" id="{36ED1330-11FD-4DE5-9BBC-7237F19A9227}"/>
              </a:ext>
            </a:extLst>
          </p:cNvPr>
          <p:cNvSpPr>
            <a:spLocks noGrp="1"/>
          </p:cNvSpPr>
          <p:nvPr>
            <p:ph type="sldNum" sz="quarter" idx="12"/>
          </p:nvPr>
        </p:nvSpPr>
        <p:spPr/>
        <p:txBody>
          <a:bodyPr/>
          <a:lstStyle/>
          <a:p>
            <a:fld id="{8909338C-4204-40C7-9A1E-446982E7336D}" type="slidenum">
              <a:rPr lang="en-GB" smtClean="0"/>
              <a:pPr/>
              <a:t>13</a:t>
            </a:fld>
            <a:endParaRPr lang="en-GB" dirty="0"/>
          </a:p>
        </p:txBody>
      </p:sp>
      <p:sp>
        <p:nvSpPr>
          <p:cNvPr id="4" name="Rectangle 3">
            <a:extLst>
              <a:ext uri="{FF2B5EF4-FFF2-40B4-BE49-F238E27FC236}">
                <a16:creationId xmlns:a16="http://schemas.microsoft.com/office/drawing/2014/main" id="{320671A1-6E42-4F05-9E6C-035220A8F833}"/>
              </a:ext>
            </a:extLst>
          </p:cNvPr>
          <p:cNvSpPr/>
          <p:nvPr/>
        </p:nvSpPr>
        <p:spPr>
          <a:xfrm>
            <a:off x="9408368" y="2564904"/>
            <a:ext cx="2191507" cy="1600438"/>
          </a:xfrm>
          <a:prstGeom prst="rect">
            <a:avLst/>
          </a:prstGeom>
        </p:spPr>
        <p:txBody>
          <a:bodyPr wrap="square">
            <a:spAutoFit/>
          </a:bodyPr>
          <a:lstStyle/>
          <a:p>
            <a:r>
              <a:rPr lang="en-GB" sz="1400" dirty="0"/>
              <a:t>There has also been a significant response from </a:t>
            </a:r>
            <a:r>
              <a:rPr lang="en-GB" sz="1400" dirty="0">
                <a:solidFill>
                  <a:schemeClr val="accent1"/>
                </a:solidFill>
              </a:rPr>
              <a:t>community organisations </a:t>
            </a:r>
            <a:r>
              <a:rPr lang="en-GB" sz="1400" dirty="0"/>
              <a:t>across the county supporting the Community Hubs to meet community need.</a:t>
            </a:r>
          </a:p>
        </p:txBody>
      </p:sp>
      <p:pic>
        <p:nvPicPr>
          <p:cNvPr id="8" name="Picture 7">
            <a:extLst>
              <a:ext uri="{FF2B5EF4-FFF2-40B4-BE49-F238E27FC236}">
                <a16:creationId xmlns:a16="http://schemas.microsoft.com/office/drawing/2014/main" id="{E45D1841-1546-4080-AE6A-6C5DC52F2026}"/>
              </a:ext>
            </a:extLst>
          </p:cNvPr>
          <p:cNvPicPr>
            <a:picLocks noChangeAspect="1"/>
          </p:cNvPicPr>
          <p:nvPr/>
        </p:nvPicPr>
        <p:blipFill>
          <a:blip r:embed="rId2"/>
          <a:stretch>
            <a:fillRect/>
          </a:stretch>
        </p:blipFill>
        <p:spPr>
          <a:xfrm>
            <a:off x="352540" y="836712"/>
            <a:ext cx="8911812" cy="5570881"/>
          </a:xfrm>
          <a:prstGeom prst="rect">
            <a:avLst/>
          </a:prstGeom>
        </p:spPr>
      </p:pic>
    </p:spTree>
    <p:extLst>
      <p:ext uri="{BB962C8B-B14F-4D97-AF65-F5344CB8AC3E}">
        <p14:creationId xmlns:p14="http://schemas.microsoft.com/office/powerpoint/2010/main" val="4165451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CF1DDD-5607-4AC6-B168-2F8390C4A85A}"/>
              </a:ext>
            </a:extLst>
          </p:cNvPr>
          <p:cNvSpPr/>
          <p:nvPr/>
        </p:nvSpPr>
        <p:spPr>
          <a:xfrm>
            <a:off x="-12633" y="520362"/>
            <a:ext cx="12216680" cy="2712492"/>
          </a:xfrm>
          <a:prstGeom prst="rect">
            <a:avLst/>
          </a:prstGeom>
          <a:solidFill>
            <a:schemeClr val="accent5">
              <a:lumMod val="20000"/>
              <a:lumOff val="80000"/>
              <a:alpha val="20000"/>
            </a:schemeClr>
          </a:solidFill>
        </p:spPr>
        <p:txBody>
          <a:bodyPr wrap="square" lIns="360000" tIns="180000" rIns="360000" bIns="180000">
            <a:spAutoFit/>
          </a:bodyPr>
          <a:lstStyle/>
          <a:p>
            <a:r>
              <a:rPr lang="en-GB" sz="1600" b="1" dirty="0"/>
              <a:t>Clinically Extremely Vulnerable</a:t>
            </a:r>
            <a:endParaRPr lang="en-GB" sz="1600" dirty="0"/>
          </a:p>
          <a:p>
            <a:pPr>
              <a:spcAft>
                <a:spcPts val="300"/>
              </a:spcAft>
            </a:pPr>
            <a:r>
              <a:rPr lang="en-GB" sz="1600" b="1" dirty="0">
                <a:solidFill>
                  <a:srgbClr val="FF0000"/>
                </a:solidFill>
              </a:rPr>
              <a:t>In April 2021, the government took the decision to end the option of advising CEV individuals to shield. The Shielded Patient List (SPL) was closed along with the Shielding Programme as a contingency support offer in September 2021.  This means people previously identified as CEV will not be advised to shield in the future and the government will not be providing specific national guidance for them to follow. This also means that individual’s details will no longer be held on the SPL. </a:t>
            </a:r>
          </a:p>
          <a:p>
            <a:pPr>
              <a:lnSpc>
                <a:spcPct val="150000"/>
              </a:lnSpc>
            </a:pPr>
            <a:r>
              <a:rPr lang="en-GB" sz="1200" dirty="0"/>
              <a:t>People defined as clinically extremely vulnerable (CEV) were classified as </a:t>
            </a:r>
            <a:r>
              <a:rPr lang="en-GB" sz="1200" b="1" u="sng" dirty="0">
                <a:solidFill>
                  <a:srgbClr val="203864"/>
                </a:solidFill>
              </a:rPr>
              <a:t>at greatest risk of severe illness </a:t>
            </a:r>
            <a:r>
              <a:rPr lang="en-GB" sz="1200" dirty="0"/>
              <a:t>from COVID-19 and were advised to shield by the government during lockdown periods. People were identified as CEV if they had an underlying health condition and/or weak immune system, including: solid organ transplant recipients; specific cancers; severe respiratory conditions; people at significantly increased risk of infections; people on immunosuppression therapies; and women who are pregnant with significant heart disease. People were also added to the Shielded Patient List by a clinician or GP if deemed at higher risk of serious illness.</a:t>
            </a:r>
          </a:p>
        </p:txBody>
      </p:sp>
      <p:grpSp>
        <p:nvGrpSpPr>
          <p:cNvPr id="10" name="Group 9" descr="CEV as at 13th July 2021&#10;">
            <a:extLst>
              <a:ext uri="{FF2B5EF4-FFF2-40B4-BE49-F238E27FC236}">
                <a16:creationId xmlns:a16="http://schemas.microsoft.com/office/drawing/2014/main" id="{3B857BF1-BFC8-4673-8614-D57202D1E284}"/>
              </a:ext>
            </a:extLst>
          </p:cNvPr>
          <p:cNvGrpSpPr/>
          <p:nvPr/>
        </p:nvGrpSpPr>
        <p:grpSpPr>
          <a:xfrm>
            <a:off x="583868" y="3448524"/>
            <a:ext cx="3213883" cy="1245388"/>
            <a:chOff x="493847" y="3266100"/>
            <a:chExt cx="3213883" cy="1245388"/>
          </a:xfrm>
        </p:grpSpPr>
        <p:sp>
          <p:nvSpPr>
            <p:cNvPr id="5" name="TextBox 4">
              <a:extLst>
                <a:ext uri="{FF2B5EF4-FFF2-40B4-BE49-F238E27FC236}">
                  <a16:creationId xmlns:a16="http://schemas.microsoft.com/office/drawing/2014/main" id="{6960BF3A-597D-41B4-A263-AD014BAAE1FF}"/>
                </a:ext>
              </a:extLst>
            </p:cNvPr>
            <p:cNvSpPr txBox="1"/>
            <p:nvPr/>
          </p:nvSpPr>
          <p:spPr>
            <a:xfrm>
              <a:off x="1331929" y="3343747"/>
              <a:ext cx="2375801" cy="584775"/>
            </a:xfrm>
            <a:prstGeom prst="rect">
              <a:avLst/>
            </a:prstGeom>
            <a:noFill/>
          </p:spPr>
          <p:txBody>
            <a:bodyPr wrap="square" rtlCol="0">
              <a:spAutoFit/>
            </a:bodyPr>
            <a:lstStyle/>
            <a:p>
              <a:pPr algn="ctr"/>
              <a:r>
                <a:rPr lang="en-GB" sz="3200" dirty="0">
                  <a:solidFill>
                    <a:srgbClr val="203864"/>
                  </a:solidFill>
                </a:rPr>
                <a:t>37,926</a:t>
              </a:r>
            </a:p>
          </p:txBody>
        </p:sp>
        <p:sp>
          <p:nvSpPr>
            <p:cNvPr id="41" name="Rectangle 40">
              <a:extLst>
                <a:ext uri="{FF2B5EF4-FFF2-40B4-BE49-F238E27FC236}">
                  <a16:creationId xmlns:a16="http://schemas.microsoft.com/office/drawing/2014/main" id="{B6594DB8-95A4-42E3-AB02-C5550F365CA0}"/>
                </a:ext>
              </a:extLst>
            </p:cNvPr>
            <p:cNvSpPr/>
            <p:nvPr/>
          </p:nvSpPr>
          <p:spPr>
            <a:xfrm>
              <a:off x="1772962" y="3865157"/>
              <a:ext cx="1547934" cy="646331"/>
            </a:xfrm>
            <a:prstGeom prst="rect">
              <a:avLst/>
            </a:prstGeom>
          </p:spPr>
          <p:txBody>
            <a:bodyPr wrap="square">
              <a:spAutoFit/>
            </a:bodyPr>
            <a:lstStyle/>
            <a:p>
              <a:pPr algn="ctr"/>
              <a:r>
                <a:rPr lang="en-GB" dirty="0"/>
                <a:t>CEV as at 13</a:t>
              </a:r>
              <a:r>
                <a:rPr lang="en-GB" baseline="30000" dirty="0"/>
                <a:t>th</a:t>
              </a:r>
              <a:r>
                <a:rPr lang="en-GB" dirty="0"/>
                <a:t> July 2021</a:t>
              </a:r>
            </a:p>
          </p:txBody>
        </p:sp>
        <p:grpSp>
          <p:nvGrpSpPr>
            <p:cNvPr id="11" name="Group 10">
              <a:extLst>
                <a:ext uri="{FF2B5EF4-FFF2-40B4-BE49-F238E27FC236}">
                  <a16:creationId xmlns:a16="http://schemas.microsoft.com/office/drawing/2014/main" id="{319450D7-A575-4DBB-A728-DC6FA6FF25D2}"/>
                </a:ext>
                <a:ext uri="{C183D7F6-B498-43B3-948B-1728B52AA6E4}">
                  <adec:decorative xmlns:adec="http://schemas.microsoft.com/office/drawing/2017/decorative" val="1"/>
                </a:ext>
              </a:extLst>
            </p:cNvPr>
            <p:cNvGrpSpPr/>
            <p:nvPr/>
          </p:nvGrpSpPr>
          <p:grpSpPr>
            <a:xfrm>
              <a:off x="493847" y="3266100"/>
              <a:ext cx="1080000" cy="1080000"/>
              <a:chOff x="2462937" y="2840297"/>
              <a:chExt cx="934469" cy="980700"/>
            </a:xfrm>
          </p:grpSpPr>
          <p:pic>
            <p:nvPicPr>
              <p:cNvPr id="3" name="Graphic 2" descr="Group of men">
                <a:extLst>
                  <a:ext uri="{FF2B5EF4-FFF2-40B4-BE49-F238E27FC236}">
                    <a16:creationId xmlns:a16="http://schemas.microsoft.com/office/drawing/2014/main" id="{29A27A95-F7B0-42AC-A4E3-A944C04E25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9580" y="3031588"/>
                <a:ext cx="765817" cy="765817"/>
              </a:xfrm>
              <a:prstGeom prst="rect">
                <a:avLst/>
              </a:prstGeom>
            </p:spPr>
          </p:pic>
          <p:sp>
            <p:nvSpPr>
              <p:cNvPr id="9" name="Right Bracket 8">
                <a:extLst>
                  <a:ext uri="{FF2B5EF4-FFF2-40B4-BE49-F238E27FC236}">
                    <a16:creationId xmlns:a16="http://schemas.microsoft.com/office/drawing/2014/main" id="{70F58D2F-9C66-4133-BE08-7242102985C3}"/>
                  </a:ext>
                </a:extLst>
              </p:cNvPr>
              <p:cNvSpPr/>
              <p:nvPr/>
            </p:nvSpPr>
            <p:spPr>
              <a:xfrm>
                <a:off x="3271185" y="2856379"/>
                <a:ext cx="126221" cy="964618"/>
              </a:xfrm>
              <a:prstGeom prst="rightBracket">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Right Bracket 26">
                <a:extLst>
                  <a:ext uri="{FF2B5EF4-FFF2-40B4-BE49-F238E27FC236}">
                    <a16:creationId xmlns:a16="http://schemas.microsoft.com/office/drawing/2014/main" id="{5614303B-C4A7-43E8-A0C6-B87FBF3B9401}"/>
                  </a:ext>
                </a:extLst>
              </p:cNvPr>
              <p:cNvSpPr/>
              <p:nvPr/>
            </p:nvSpPr>
            <p:spPr>
              <a:xfrm rot="10800000">
                <a:off x="2462937" y="2840297"/>
                <a:ext cx="282779" cy="964619"/>
              </a:xfrm>
              <a:prstGeom prst="rightBracket">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cxnSp>
        <p:nvCxnSpPr>
          <p:cNvPr id="13" name="Straight Connector 12">
            <a:extLst>
              <a:ext uri="{FF2B5EF4-FFF2-40B4-BE49-F238E27FC236}">
                <a16:creationId xmlns:a16="http://schemas.microsoft.com/office/drawing/2014/main" id="{09CB47E9-0FD9-44D8-BBCE-69B42E461731}"/>
              </a:ext>
              <a:ext uri="{C183D7F6-B498-43B3-948B-1728B52AA6E4}">
                <adec:decorative xmlns:adec="http://schemas.microsoft.com/office/drawing/2017/decorative" val="1"/>
              </a:ext>
            </a:extLst>
          </p:cNvPr>
          <p:cNvCxnSpPr>
            <a:cxnSpLocks/>
          </p:cNvCxnSpPr>
          <p:nvPr/>
        </p:nvCxnSpPr>
        <p:spPr>
          <a:xfrm>
            <a:off x="4026031" y="3335051"/>
            <a:ext cx="0" cy="1634295"/>
          </a:xfrm>
          <a:prstGeom prst="line">
            <a:avLst/>
          </a:prstGeom>
          <a:ln w="15875">
            <a:prstDash val="sysDash"/>
          </a:ln>
        </p:spPr>
        <p:style>
          <a:lnRef idx="1">
            <a:schemeClr val="accent1"/>
          </a:lnRef>
          <a:fillRef idx="0">
            <a:schemeClr val="accent1"/>
          </a:fillRef>
          <a:effectRef idx="0">
            <a:schemeClr val="accent1"/>
          </a:effectRef>
          <a:fontRef idx="minor">
            <a:schemeClr val="tx1"/>
          </a:fontRef>
        </p:style>
      </p:cxnSp>
      <p:graphicFrame>
        <p:nvGraphicFramePr>
          <p:cNvPr id="8" name="Chart 7" descr="Clinically Extremely vulnerable">
            <a:extLst>
              <a:ext uri="{FF2B5EF4-FFF2-40B4-BE49-F238E27FC236}">
                <a16:creationId xmlns:a16="http://schemas.microsoft.com/office/drawing/2014/main" id="{94DEAEB6-549A-4380-8E83-3FCDA2548642}"/>
              </a:ext>
            </a:extLst>
          </p:cNvPr>
          <p:cNvGraphicFramePr/>
          <p:nvPr>
            <p:extLst>
              <p:ext uri="{D42A27DB-BD31-4B8C-83A1-F6EECF244321}">
                <p14:modId xmlns:p14="http://schemas.microsoft.com/office/powerpoint/2010/main" val="4172646523"/>
              </p:ext>
            </p:extLst>
          </p:nvPr>
        </p:nvGraphicFramePr>
        <p:xfrm>
          <a:off x="4469101" y="3298200"/>
          <a:ext cx="3387201" cy="1575019"/>
        </p:xfrm>
        <a:graphic>
          <a:graphicData uri="http://schemas.openxmlformats.org/drawingml/2006/chart">
            <c:chart xmlns:c="http://schemas.openxmlformats.org/drawingml/2006/chart" xmlns:r="http://schemas.openxmlformats.org/officeDocument/2006/relationships" r:id="rId5"/>
          </a:graphicData>
        </a:graphic>
      </p:graphicFrame>
      <p:cxnSp>
        <p:nvCxnSpPr>
          <p:cNvPr id="35" name="Straight Connector 34">
            <a:extLst>
              <a:ext uri="{FF2B5EF4-FFF2-40B4-BE49-F238E27FC236}">
                <a16:creationId xmlns:a16="http://schemas.microsoft.com/office/drawing/2014/main" id="{89EAED7C-1F3F-4760-A73D-CA2C0D2A6870}"/>
              </a:ext>
              <a:ext uri="{C183D7F6-B498-43B3-948B-1728B52AA6E4}">
                <adec:decorative xmlns:adec="http://schemas.microsoft.com/office/drawing/2017/decorative" val="1"/>
              </a:ext>
            </a:extLst>
          </p:cNvPr>
          <p:cNvCxnSpPr>
            <a:cxnSpLocks/>
          </p:cNvCxnSpPr>
          <p:nvPr/>
        </p:nvCxnSpPr>
        <p:spPr>
          <a:xfrm>
            <a:off x="7636441" y="3298200"/>
            <a:ext cx="0" cy="1671146"/>
          </a:xfrm>
          <a:prstGeom prst="line">
            <a:avLst/>
          </a:prstGeom>
          <a:ln w="15875">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B06983B-D939-4586-B200-FD23F265967F}"/>
              </a:ext>
            </a:extLst>
          </p:cNvPr>
          <p:cNvSpPr/>
          <p:nvPr/>
        </p:nvSpPr>
        <p:spPr>
          <a:xfrm>
            <a:off x="8132531" y="3507449"/>
            <a:ext cx="3375137" cy="1261884"/>
          </a:xfrm>
          <a:prstGeom prst="rect">
            <a:avLst/>
          </a:prstGeom>
        </p:spPr>
        <p:txBody>
          <a:bodyPr wrap="square">
            <a:spAutoFit/>
          </a:bodyPr>
          <a:lstStyle/>
          <a:p>
            <a:r>
              <a:rPr lang="en-GB" sz="2800" dirty="0">
                <a:solidFill>
                  <a:srgbClr val="203864"/>
                </a:solidFill>
              </a:rPr>
              <a:t>8,277</a:t>
            </a:r>
            <a:r>
              <a:rPr lang="en-GB" sz="1600" dirty="0">
                <a:solidFill>
                  <a:srgbClr val="203864"/>
                </a:solidFill>
              </a:rPr>
              <a:t> </a:t>
            </a:r>
            <a:r>
              <a:rPr lang="en-GB" sz="1600" dirty="0"/>
              <a:t>As at 13</a:t>
            </a:r>
            <a:r>
              <a:rPr lang="en-GB" sz="1600" baseline="30000" dirty="0"/>
              <a:t>th</a:t>
            </a:r>
            <a:r>
              <a:rPr lang="en-GB" sz="1600" dirty="0"/>
              <a:t> July:</a:t>
            </a:r>
          </a:p>
          <a:p>
            <a:pPr lvl="0"/>
            <a:endParaRPr lang="en-GB" sz="1600" dirty="0"/>
          </a:p>
          <a:p>
            <a:pPr lvl="0"/>
            <a:r>
              <a:rPr lang="en-GB" sz="1600" dirty="0"/>
              <a:t>(22%) CEV had an allocated Adult Social Care team or worker..</a:t>
            </a:r>
          </a:p>
        </p:txBody>
      </p:sp>
      <p:sp>
        <p:nvSpPr>
          <p:cNvPr id="4" name="Rectangle 3">
            <a:extLst>
              <a:ext uri="{FF2B5EF4-FFF2-40B4-BE49-F238E27FC236}">
                <a16:creationId xmlns:a16="http://schemas.microsoft.com/office/drawing/2014/main" id="{CF6558D4-B01E-48BA-A546-FB139C37B96A}"/>
              </a:ext>
            </a:extLst>
          </p:cNvPr>
          <p:cNvSpPr/>
          <p:nvPr/>
        </p:nvSpPr>
        <p:spPr>
          <a:xfrm>
            <a:off x="335360" y="4962668"/>
            <a:ext cx="5557040" cy="1274644"/>
          </a:xfrm>
          <a:prstGeom prst="rect">
            <a:avLst/>
          </a:prstGeom>
        </p:spPr>
        <p:txBody>
          <a:bodyPr wrap="square" lIns="0">
            <a:spAutoFit/>
          </a:bodyPr>
          <a:lstStyle/>
          <a:p>
            <a:r>
              <a:rPr lang="en-GB" sz="1600" b="1" dirty="0"/>
              <a:t>Clinically vulnerable</a:t>
            </a:r>
            <a:endParaRPr lang="en-GB" sz="1600" dirty="0"/>
          </a:p>
          <a:p>
            <a:pPr>
              <a:lnSpc>
                <a:spcPct val="150000"/>
              </a:lnSpc>
            </a:pPr>
            <a:r>
              <a:rPr lang="en-GB" sz="1400" dirty="0"/>
              <a:t>Classified as </a:t>
            </a:r>
            <a:r>
              <a:rPr lang="en-GB" sz="1200" b="1" u="sng" dirty="0">
                <a:solidFill>
                  <a:srgbClr val="203864"/>
                </a:solidFill>
              </a:rPr>
              <a:t>at increased risk of severe cases </a:t>
            </a:r>
            <a:r>
              <a:rPr lang="en-GB" sz="1400" dirty="0"/>
              <a:t>of COVID-19 including: those aged over 70 years; those under 70 with an underlying health condition; and those who are pregnant </a:t>
            </a:r>
          </a:p>
        </p:txBody>
      </p:sp>
      <p:sp>
        <p:nvSpPr>
          <p:cNvPr id="6" name="Footer Placeholder 5">
            <a:extLst>
              <a:ext uri="{FF2B5EF4-FFF2-40B4-BE49-F238E27FC236}">
                <a16:creationId xmlns:a16="http://schemas.microsoft.com/office/drawing/2014/main" id="{96BCF035-8C64-4F88-AABE-9970F52E00F2}"/>
              </a:ext>
            </a:extLst>
          </p:cNvPr>
          <p:cNvSpPr>
            <a:spLocks noGrp="1"/>
          </p:cNvSpPr>
          <p:nvPr>
            <p:ph type="ftr" sz="quarter" idx="11"/>
          </p:nvPr>
        </p:nvSpPr>
        <p:spPr/>
        <p:txBody>
          <a:bodyPr/>
          <a:lstStyle/>
          <a:p>
            <a:r>
              <a:rPr lang="en-GB" dirty="0"/>
              <a:t>PHI East Sussex County Council 2022</a:t>
            </a:r>
          </a:p>
        </p:txBody>
      </p:sp>
      <p:sp>
        <p:nvSpPr>
          <p:cNvPr id="32" name="Right Brace 31">
            <a:extLst>
              <a:ext uri="{FF2B5EF4-FFF2-40B4-BE49-F238E27FC236}">
                <a16:creationId xmlns:a16="http://schemas.microsoft.com/office/drawing/2014/main" id="{2D1B5E49-42B6-4E76-8A98-FF098037BEEE}"/>
              </a:ext>
              <a:ext uri="{C183D7F6-B498-43B3-948B-1728B52AA6E4}">
                <adec:decorative xmlns:adec="http://schemas.microsoft.com/office/drawing/2017/decorative" val="1"/>
              </a:ext>
            </a:extLst>
          </p:cNvPr>
          <p:cNvSpPr/>
          <p:nvPr/>
        </p:nvSpPr>
        <p:spPr>
          <a:xfrm>
            <a:off x="6068224" y="5219769"/>
            <a:ext cx="230061" cy="760441"/>
          </a:xfrm>
          <a:prstGeom prst="rightBrace">
            <a:avLst>
              <a:gd name="adj1" fmla="val 65588"/>
              <a:gd name="adj2" fmla="val 50000"/>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TextBox 23">
            <a:extLst>
              <a:ext uri="{FF2B5EF4-FFF2-40B4-BE49-F238E27FC236}">
                <a16:creationId xmlns:a16="http://schemas.microsoft.com/office/drawing/2014/main" id="{645E620D-D87F-45CD-B118-5755F2B3479E}"/>
              </a:ext>
            </a:extLst>
          </p:cNvPr>
          <p:cNvSpPr txBox="1"/>
          <p:nvPr/>
        </p:nvSpPr>
        <p:spPr>
          <a:xfrm>
            <a:off x="6446862" y="5274952"/>
            <a:ext cx="5060806" cy="705258"/>
          </a:xfrm>
          <a:prstGeom prst="rect">
            <a:avLst/>
          </a:prstGeom>
          <a:noFill/>
        </p:spPr>
        <p:txBody>
          <a:bodyPr wrap="square" rtlCol="0">
            <a:spAutoFit/>
          </a:bodyPr>
          <a:lstStyle/>
          <a:p>
            <a:pPr>
              <a:lnSpc>
                <a:spcPct val="150000"/>
              </a:lnSpc>
            </a:pPr>
            <a:r>
              <a:rPr lang="en-GB" sz="1400" dirty="0">
                <a:solidFill>
                  <a:srgbClr val="203864"/>
                </a:solidFill>
              </a:rPr>
              <a:t>An estimated 190,000-210,000 </a:t>
            </a:r>
            <a:r>
              <a:rPr lang="en-GB" sz="1400" dirty="0"/>
              <a:t>people are clinically vulnerable: </a:t>
            </a:r>
            <a:r>
              <a:rPr lang="en-GB" sz="1400" dirty="0">
                <a:solidFill>
                  <a:srgbClr val="203864"/>
                </a:solidFill>
              </a:rPr>
              <a:t>&gt;1/4 </a:t>
            </a:r>
            <a:r>
              <a:rPr lang="en-GB" sz="1400" dirty="0"/>
              <a:t>are estimated to be in </a:t>
            </a:r>
            <a:r>
              <a:rPr lang="en-GB" sz="1400" dirty="0">
                <a:solidFill>
                  <a:srgbClr val="203864"/>
                </a:solidFill>
              </a:rPr>
              <a:t>Wealden.</a:t>
            </a:r>
          </a:p>
        </p:txBody>
      </p:sp>
      <p:sp>
        <p:nvSpPr>
          <p:cNvPr id="45" name="Text Box 3">
            <a:extLst>
              <a:ext uri="{FF2B5EF4-FFF2-40B4-BE49-F238E27FC236}">
                <a16:creationId xmlns:a16="http://schemas.microsoft.com/office/drawing/2014/main" id="{A15B65B6-1C4D-4298-B907-4C459119F43B}"/>
              </a:ext>
            </a:extLst>
          </p:cNvPr>
          <p:cNvSpPr txBox="1">
            <a:spLocks noChangeArrowheads="1"/>
          </p:cNvSpPr>
          <p:nvPr/>
        </p:nvSpPr>
        <p:spPr bwMode="auto">
          <a:xfrm>
            <a:off x="305774" y="6268128"/>
            <a:ext cx="5141913" cy="315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EDEDE"/>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rgbClr val="000000"/>
                </a:solidFill>
                <a:effectLst/>
                <a:latin typeface="Arial" panose="020B0604020202020204" pitchFamily="34" charset="0"/>
              </a:rPr>
              <a:t>Source:  Ministry of Housing, Communities &amp; Local Government</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14" name="Slide Number Placeholder 13">
            <a:extLst>
              <a:ext uri="{FF2B5EF4-FFF2-40B4-BE49-F238E27FC236}">
                <a16:creationId xmlns:a16="http://schemas.microsoft.com/office/drawing/2014/main" id="{84BEE157-9AE5-48A4-BF61-85AEC608335A}"/>
              </a:ext>
            </a:extLst>
          </p:cNvPr>
          <p:cNvSpPr>
            <a:spLocks noGrp="1"/>
          </p:cNvSpPr>
          <p:nvPr>
            <p:ph type="sldNum" sz="quarter" idx="12"/>
          </p:nvPr>
        </p:nvSpPr>
        <p:spPr/>
        <p:txBody>
          <a:bodyPr/>
          <a:lstStyle/>
          <a:p>
            <a:fld id="{8909338C-4204-40C7-9A1E-446982E7336D}" type="slidenum">
              <a:rPr lang="en-GB" smtClean="0"/>
              <a:pPr/>
              <a:t>14</a:t>
            </a:fld>
            <a:endParaRPr lang="en-GB" dirty="0"/>
          </a:p>
        </p:txBody>
      </p:sp>
      <p:sp>
        <p:nvSpPr>
          <p:cNvPr id="12" name="Title 11">
            <a:extLst>
              <a:ext uri="{FF2B5EF4-FFF2-40B4-BE49-F238E27FC236}">
                <a16:creationId xmlns:a16="http://schemas.microsoft.com/office/drawing/2014/main" id="{088F2943-8C2A-4614-97F5-567FDD3A053E}"/>
              </a:ext>
            </a:extLst>
          </p:cNvPr>
          <p:cNvSpPr>
            <a:spLocks noGrp="1"/>
          </p:cNvSpPr>
          <p:nvPr>
            <p:ph type="title"/>
          </p:nvPr>
        </p:nvSpPr>
        <p:spPr/>
        <p:txBody>
          <a:bodyPr/>
          <a:lstStyle/>
          <a:p>
            <a:r>
              <a:rPr lang="en-GB" sz="2400" dirty="0">
                <a:solidFill>
                  <a:schemeClr val="bg1"/>
                </a:solidFill>
              </a:rPr>
              <a:t>Need In East Sussex: clinically extremely vulnerable</a:t>
            </a:r>
          </a:p>
        </p:txBody>
      </p:sp>
    </p:spTree>
    <p:extLst>
      <p:ext uri="{BB962C8B-B14F-4D97-AF65-F5344CB8AC3E}">
        <p14:creationId xmlns:p14="http://schemas.microsoft.com/office/powerpoint/2010/main" val="1975203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EE74589-91B3-4DE4-875D-C461E410400B}"/>
              </a:ext>
            </a:extLst>
          </p:cNvPr>
          <p:cNvSpPr>
            <a:spLocks noGrp="1"/>
          </p:cNvSpPr>
          <p:nvPr>
            <p:ph type="title"/>
          </p:nvPr>
        </p:nvSpPr>
        <p:spPr/>
        <p:txBody>
          <a:bodyPr>
            <a:normAutofit/>
          </a:bodyPr>
          <a:lstStyle/>
          <a:p>
            <a:r>
              <a:rPr lang="en-GB" sz="2400" dirty="0">
                <a:solidFill>
                  <a:schemeClr val="bg1"/>
                </a:solidFill>
              </a:rPr>
              <a:t>Community Hub contacts</a:t>
            </a:r>
          </a:p>
        </p:txBody>
      </p:sp>
      <p:sp>
        <p:nvSpPr>
          <p:cNvPr id="2" name="Rectangle 1">
            <a:extLst>
              <a:ext uri="{FF2B5EF4-FFF2-40B4-BE49-F238E27FC236}">
                <a16:creationId xmlns:a16="http://schemas.microsoft.com/office/drawing/2014/main" id="{F1BFC583-ED9F-4C81-9D1D-5503831F152D}"/>
              </a:ext>
            </a:extLst>
          </p:cNvPr>
          <p:cNvSpPr/>
          <p:nvPr/>
        </p:nvSpPr>
        <p:spPr>
          <a:xfrm>
            <a:off x="342259" y="914571"/>
            <a:ext cx="5051686" cy="4201150"/>
          </a:xfrm>
          <a:prstGeom prst="rect">
            <a:avLst/>
          </a:prstGeom>
        </p:spPr>
        <p:txBody>
          <a:bodyPr wrap="square">
            <a:spAutoFit/>
          </a:bodyPr>
          <a:lstStyle/>
          <a:p>
            <a:pPr fontAlgn="base">
              <a:lnSpc>
                <a:spcPct val="150000"/>
              </a:lnSpc>
            </a:pPr>
            <a:r>
              <a:rPr lang="en-GB" sz="1200" b="1" dirty="0">
                <a:solidFill>
                  <a:srgbClr val="131313"/>
                </a:solidFill>
                <a:latin typeface="Calibri" panose="020F0502020204030204" pitchFamily="34" charset="0"/>
                <a:cs typeface="Calibri" panose="020F0502020204030204" pitchFamily="34" charset="0"/>
              </a:rPr>
              <a:t>Community Hubs </a:t>
            </a:r>
            <a:r>
              <a:rPr lang="en-GB" sz="1200" dirty="0">
                <a:solidFill>
                  <a:srgbClr val="131313"/>
                </a:solidFill>
                <a:latin typeface="Calibri" panose="020F0502020204030204" pitchFamily="34" charset="0"/>
                <a:cs typeface="Calibri" panose="020F0502020204030204" pitchFamily="34" charset="0"/>
              </a:rPr>
              <a:t>help people affected by the pandemic who have no one else to turn to. The trained Hubs staff listen to needs and put people in touch with the group or person best placed to help locally. They provide: supporting people with options to access food and essentials; organising a volunteer to help collect food, essentials or prescriptions; linking to support for coping with the impact of coronavirus; and referring to local befriending services.</a:t>
            </a:r>
          </a:p>
          <a:p>
            <a:pPr algn="ctr" fontAlgn="base">
              <a:lnSpc>
                <a:spcPct val="150000"/>
              </a:lnSpc>
            </a:pPr>
            <a:endParaRPr lang="en-GB" sz="1200" dirty="0">
              <a:solidFill>
                <a:srgbClr val="131313"/>
              </a:solidFill>
              <a:latin typeface="Calibri" panose="020F0502020204030204" pitchFamily="34" charset="0"/>
              <a:cs typeface="Calibri" panose="020F0502020204030204" pitchFamily="34" charset="0"/>
            </a:endParaRPr>
          </a:p>
          <a:p>
            <a:pPr fontAlgn="base">
              <a:lnSpc>
                <a:spcPct val="150000"/>
              </a:lnSpc>
            </a:pPr>
            <a:r>
              <a:rPr lang="en-GB" sz="1200" dirty="0">
                <a:solidFill>
                  <a:srgbClr val="131313"/>
                </a:solidFill>
                <a:latin typeface="Calibri" panose="020F0502020204030204" pitchFamily="34" charset="0"/>
                <a:cs typeface="Calibri" panose="020F0502020204030204" pitchFamily="34" charset="0"/>
              </a:rPr>
              <a:t>Community Hubs are a partnership between the voluntary sector, health service, County Council and District and Borough Councils in East Sussex.</a:t>
            </a:r>
            <a:endParaRPr lang="en-GB" sz="1200" b="0" i="0" dirty="0">
              <a:solidFill>
                <a:srgbClr val="131313"/>
              </a:solidFill>
              <a:effectLst/>
              <a:latin typeface="Calibri" panose="020F0502020204030204" pitchFamily="34" charset="0"/>
              <a:cs typeface="Calibri" panose="020F0502020204030204" pitchFamily="34" charset="0"/>
            </a:endParaRPr>
          </a:p>
          <a:p>
            <a:pPr fontAlgn="base">
              <a:spcBef>
                <a:spcPts val="600"/>
              </a:spcBef>
              <a:spcAft>
                <a:spcPts val="600"/>
              </a:spcAft>
            </a:pPr>
            <a:r>
              <a:rPr lang="en-GB" sz="1200" b="1" dirty="0">
                <a:solidFill>
                  <a:srgbClr val="131313"/>
                </a:solidFill>
                <a:latin typeface="Source Sans Pro" panose="020B0503030403020204" pitchFamily="34" charset="0"/>
              </a:rPr>
              <a:t>Eastbourne</a:t>
            </a:r>
            <a:r>
              <a:rPr lang="en-GB" sz="1200" dirty="0">
                <a:solidFill>
                  <a:srgbClr val="131313"/>
                </a:solidFill>
                <a:latin typeface="Source Sans Pro" panose="020B0503030403020204" pitchFamily="34" charset="0"/>
              </a:rPr>
              <a:t>: </a:t>
            </a:r>
            <a:r>
              <a:rPr lang="en-GB" sz="1200" dirty="0">
                <a:solidFill>
                  <a:srgbClr val="660099"/>
                </a:solidFill>
                <a:latin typeface="Source Sans Pro" panose="020B0503030403020204" pitchFamily="34" charset="0"/>
                <a:hlinkClick r:id="rId3"/>
              </a:rPr>
              <a:t>Lewes and Eastbourne Councils</a:t>
            </a:r>
            <a:r>
              <a:rPr lang="en-GB" sz="1200" dirty="0">
                <a:solidFill>
                  <a:srgbClr val="660099"/>
                </a:solidFill>
                <a:latin typeface="Source Sans Pro" panose="020B0503030403020204" pitchFamily="34" charset="0"/>
              </a:rPr>
              <a:t>, </a:t>
            </a:r>
            <a:r>
              <a:rPr lang="en-GB" sz="1200" dirty="0">
                <a:solidFill>
                  <a:srgbClr val="131313"/>
                </a:solidFill>
                <a:latin typeface="Source Sans Pro" panose="020B0503030403020204" pitchFamily="34" charset="0"/>
              </a:rPr>
              <a:t>01323 679722</a:t>
            </a:r>
          </a:p>
          <a:p>
            <a:pPr fontAlgn="base">
              <a:spcBef>
                <a:spcPts val="600"/>
              </a:spcBef>
              <a:spcAft>
                <a:spcPts val="600"/>
              </a:spcAft>
            </a:pPr>
            <a:r>
              <a:rPr lang="en-GB" sz="1200" b="1" dirty="0">
                <a:solidFill>
                  <a:srgbClr val="131313"/>
                </a:solidFill>
                <a:latin typeface="Source Sans Pro" panose="020B0503030403020204" pitchFamily="34" charset="0"/>
              </a:rPr>
              <a:t>Hastings</a:t>
            </a:r>
            <a:r>
              <a:rPr lang="en-GB" sz="1200" dirty="0">
                <a:solidFill>
                  <a:srgbClr val="131313"/>
                </a:solidFill>
                <a:latin typeface="Source Sans Pro" panose="020B0503030403020204" pitchFamily="34" charset="0"/>
              </a:rPr>
              <a:t>: </a:t>
            </a:r>
            <a:r>
              <a:rPr lang="en-GB" sz="1200" dirty="0">
                <a:solidFill>
                  <a:srgbClr val="660099"/>
                </a:solidFill>
                <a:latin typeface="Source Sans Pro" panose="020B0503030403020204" pitchFamily="34" charset="0"/>
                <a:hlinkClick r:id="rId4"/>
              </a:rPr>
              <a:t>Hastings Borough Council</a:t>
            </a:r>
            <a:r>
              <a:rPr lang="en-GB" sz="1200" dirty="0">
                <a:solidFill>
                  <a:srgbClr val="660099"/>
                </a:solidFill>
                <a:latin typeface="Source Sans Pro" panose="020B0503030403020204" pitchFamily="34" charset="0"/>
              </a:rPr>
              <a:t>, </a:t>
            </a:r>
            <a:r>
              <a:rPr lang="en-GB" sz="1200" dirty="0">
                <a:solidFill>
                  <a:srgbClr val="131313"/>
                </a:solidFill>
                <a:latin typeface="Source Sans Pro" panose="020B0503030403020204" pitchFamily="34" charset="0"/>
              </a:rPr>
              <a:t>01424 451019</a:t>
            </a:r>
          </a:p>
          <a:p>
            <a:pPr fontAlgn="base">
              <a:spcBef>
                <a:spcPts val="600"/>
              </a:spcBef>
              <a:spcAft>
                <a:spcPts val="600"/>
              </a:spcAft>
            </a:pPr>
            <a:r>
              <a:rPr lang="en-GB" sz="1200" b="1" dirty="0">
                <a:solidFill>
                  <a:srgbClr val="131313"/>
                </a:solidFill>
                <a:latin typeface="Source Sans Pro" panose="020B0503030403020204" pitchFamily="34" charset="0"/>
              </a:rPr>
              <a:t>Lewes</a:t>
            </a:r>
            <a:r>
              <a:rPr lang="en-GB" sz="1200" dirty="0">
                <a:solidFill>
                  <a:srgbClr val="131313"/>
                </a:solidFill>
                <a:latin typeface="Source Sans Pro" panose="020B0503030403020204" pitchFamily="34" charset="0"/>
              </a:rPr>
              <a:t>: </a:t>
            </a:r>
            <a:r>
              <a:rPr lang="en-GB" sz="1200" dirty="0">
                <a:solidFill>
                  <a:srgbClr val="660099"/>
                </a:solidFill>
                <a:latin typeface="Source Sans Pro" panose="020B0503030403020204" pitchFamily="34" charset="0"/>
                <a:hlinkClick r:id="rId3"/>
              </a:rPr>
              <a:t>Lewes and Eastbourne Councils</a:t>
            </a:r>
            <a:r>
              <a:rPr lang="en-GB" sz="1200" dirty="0">
                <a:solidFill>
                  <a:srgbClr val="660099"/>
                </a:solidFill>
                <a:latin typeface="Source Sans Pro" panose="020B0503030403020204" pitchFamily="34" charset="0"/>
              </a:rPr>
              <a:t>, </a:t>
            </a:r>
            <a:r>
              <a:rPr lang="en-GB" sz="1200" dirty="0">
                <a:solidFill>
                  <a:srgbClr val="131313"/>
                </a:solidFill>
                <a:latin typeface="Source Sans Pro" panose="020B0503030403020204" pitchFamily="34" charset="0"/>
              </a:rPr>
              <a:t>01273 099956</a:t>
            </a:r>
          </a:p>
          <a:p>
            <a:pPr fontAlgn="base">
              <a:spcBef>
                <a:spcPts val="600"/>
              </a:spcBef>
              <a:spcAft>
                <a:spcPts val="600"/>
              </a:spcAft>
            </a:pPr>
            <a:r>
              <a:rPr lang="en-GB" sz="1200" b="1" dirty="0">
                <a:solidFill>
                  <a:srgbClr val="131313"/>
                </a:solidFill>
                <a:latin typeface="Source Sans Pro" panose="020B0503030403020204" pitchFamily="34" charset="0"/>
              </a:rPr>
              <a:t>Rother</a:t>
            </a:r>
            <a:r>
              <a:rPr lang="en-GB" sz="1200" dirty="0">
                <a:solidFill>
                  <a:srgbClr val="131313"/>
                </a:solidFill>
                <a:latin typeface="Source Sans Pro" panose="020B0503030403020204" pitchFamily="34" charset="0"/>
              </a:rPr>
              <a:t>: </a:t>
            </a:r>
            <a:r>
              <a:rPr lang="en-GB" sz="1200" dirty="0">
                <a:solidFill>
                  <a:srgbClr val="660099"/>
                </a:solidFill>
                <a:latin typeface="Source Sans Pro" panose="020B0503030403020204" pitchFamily="34" charset="0"/>
                <a:hlinkClick r:id="rId5"/>
              </a:rPr>
              <a:t>Rother District Council</a:t>
            </a:r>
            <a:r>
              <a:rPr lang="en-GB" sz="1200" dirty="0">
                <a:solidFill>
                  <a:srgbClr val="660099"/>
                </a:solidFill>
                <a:latin typeface="Source Sans Pro" panose="020B0503030403020204" pitchFamily="34" charset="0"/>
              </a:rPr>
              <a:t>, </a:t>
            </a:r>
            <a:r>
              <a:rPr lang="en-GB" sz="1200" dirty="0">
                <a:solidFill>
                  <a:srgbClr val="131313"/>
                </a:solidFill>
                <a:latin typeface="Source Sans Pro" panose="020B0503030403020204" pitchFamily="34" charset="0"/>
              </a:rPr>
              <a:t>01424 787000 (option 4)</a:t>
            </a:r>
          </a:p>
          <a:p>
            <a:pPr fontAlgn="base">
              <a:spcBef>
                <a:spcPts val="600"/>
              </a:spcBef>
              <a:spcAft>
                <a:spcPts val="600"/>
              </a:spcAft>
            </a:pPr>
            <a:r>
              <a:rPr lang="en-GB" sz="1200" b="1" dirty="0">
                <a:solidFill>
                  <a:srgbClr val="131313"/>
                </a:solidFill>
                <a:latin typeface="Source Sans Pro" panose="020B0503030403020204" pitchFamily="34" charset="0"/>
              </a:rPr>
              <a:t>Wealden</a:t>
            </a:r>
            <a:r>
              <a:rPr lang="en-GB" sz="1200" dirty="0">
                <a:solidFill>
                  <a:srgbClr val="131313"/>
                </a:solidFill>
                <a:latin typeface="Source Sans Pro" panose="020B0503030403020204" pitchFamily="34" charset="0"/>
              </a:rPr>
              <a:t>: </a:t>
            </a:r>
            <a:r>
              <a:rPr lang="en-GB" sz="1200" dirty="0">
                <a:solidFill>
                  <a:srgbClr val="660099"/>
                </a:solidFill>
                <a:latin typeface="Source Sans Pro" panose="020B0503030403020204" pitchFamily="34" charset="0"/>
                <a:hlinkClick r:id="rId6"/>
              </a:rPr>
              <a:t>Wealden District Council</a:t>
            </a:r>
            <a:r>
              <a:rPr lang="en-GB" sz="1200" dirty="0">
                <a:solidFill>
                  <a:srgbClr val="660099"/>
                </a:solidFill>
                <a:latin typeface="Source Sans Pro" panose="020B0503030403020204" pitchFamily="34" charset="0"/>
              </a:rPr>
              <a:t>, </a:t>
            </a:r>
            <a:r>
              <a:rPr lang="en-GB" sz="1200" dirty="0">
                <a:solidFill>
                  <a:srgbClr val="131313"/>
                </a:solidFill>
                <a:latin typeface="Source Sans Pro" panose="020B0503030403020204" pitchFamily="34" charset="0"/>
              </a:rPr>
              <a:t>01323 443322</a:t>
            </a:r>
            <a:endParaRPr lang="en-GB" sz="1200" b="0" i="0" dirty="0">
              <a:solidFill>
                <a:srgbClr val="131313"/>
              </a:solidFill>
              <a:effectLst/>
              <a:latin typeface="Source Sans Pro" panose="020B0503030403020204" pitchFamily="34" charset="0"/>
            </a:endParaRPr>
          </a:p>
        </p:txBody>
      </p:sp>
      <p:graphicFrame>
        <p:nvGraphicFramePr>
          <p:cNvPr id="10" name="Table 12">
            <a:extLst>
              <a:ext uri="{FF2B5EF4-FFF2-40B4-BE49-F238E27FC236}">
                <a16:creationId xmlns:a16="http://schemas.microsoft.com/office/drawing/2014/main" id="{FF8841E1-D2ED-488A-9028-CEC16B1F168A}"/>
              </a:ext>
            </a:extLst>
          </p:cNvPr>
          <p:cNvGraphicFramePr>
            <a:graphicFrameLocks noGrp="1"/>
          </p:cNvGraphicFramePr>
          <p:nvPr>
            <p:extLst>
              <p:ext uri="{D42A27DB-BD31-4B8C-83A1-F6EECF244321}">
                <p14:modId xmlns:p14="http://schemas.microsoft.com/office/powerpoint/2010/main" val="2142762494"/>
              </p:ext>
            </p:extLst>
          </p:nvPr>
        </p:nvGraphicFramePr>
        <p:xfrm>
          <a:off x="396242" y="5301208"/>
          <a:ext cx="5051686" cy="964861"/>
        </p:xfrm>
        <a:graphic>
          <a:graphicData uri="http://schemas.openxmlformats.org/drawingml/2006/table">
            <a:tbl>
              <a:tblPr firstRow="1" bandRow="1">
                <a:effectLst/>
                <a:tableStyleId>{3C2FFA5D-87B4-456A-9821-1D502468CF0F}</a:tableStyleId>
              </a:tblPr>
              <a:tblGrid>
                <a:gridCol w="1515507">
                  <a:extLst>
                    <a:ext uri="{9D8B030D-6E8A-4147-A177-3AD203B41FA5}">
                      <a16:colId xmlns:a16="http://schemas.microsoft.com/office/drawing/2014/main" val="2049605606"/>
                    </a:ext>
                  </a:extLst>
                </a:gridCol>
                <a:gridCol w="3536179">
                  <a:extLst>
                    <a:ext uri="{9D8B030D-6E8A-4147-A177-3AD203B41FA5}">
                      <a16:colId xmlns:a16="http://schemas.microsoft.com/office/drawing/2014/main" val="768969526"/>
                    </a:ext>
                  </a:extLst>
                </a:gridCol>
              </a:tblGrid>
              <a:tr h="964861">
                <a:tc>
                  <a:txBody>
                    <a:bodyPr/>
                    <a:lstStyle/>
                    <a:p>
                      <a:r>
                        <a:rPr lang="en-GB" sz="4400" dirty="0"/>
                        <a:t>7,324</a:t>
                      </a:r>
                    </a:p>
                  </a:txBody>
                  <a:tcPr marT="108000" anchor="ctr">
                    <a:lnL w="6350" cap="flat" cmpd="sng" algn="ctr">
                      <a:noFill/>
                      <a:prstDash val="solid"/>
                      <a:miter lim="800000"/>
                    </a:lnL>
                    <a:lnR w="12700" cap="flat" cmpd="sng" algn="ctr">
                      <a:noFill/>
                      <a:prstDash val="solid"/>
                      <a:round/>
                      <a:headEnd type="none" w="med" len="med"/>
                      <a:tailEnd type="none" w="med" len="med"/>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0386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People contacted the community hubs as at 20</a:t>
                      </a:r>
                      <a:r>
                        <a:rPr lang="en-GB" sz="1800" baseline="30000" dirty="0"/>
                        <a:t>th</a:t>
                      </a:r>
                      <a:r>
                        <a:rPr lang="en-GB" sz="1800" dirty="0"/>
                        <a:t> June 2021</a:t>
                      </a:r>
                    </a:p>
                  </a:txBody>
                  <a:tcPr marT="108000" anchor="ctr">
                    <a:lnL w="12700"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03864"/>
                    </a:solidFill>
                  </a:tcPr>
                </a:tc>
                <a:extLst>
                  <a:ext uri="{0D108BD9-81ED-4DB2-BD59-A6C34878D82A}">
                    <a16:rowId xmlns:a16="http://schemas.microsoft.com/office/drawing/2014/main" val="1744727899"/>
                  </a:ext>
                </a:extLst>
              </a:tr>
            </a:tbl>
          </a:graphicData>
        </a:graphic>
      </p:graphicFrame>
      <p:sp>
        <p:nvSpPr>
          <p:cNvPr id="4" name="Footer Placeholder 3">
            <a:extLst>
              <a:ext uri="{FF2B5EF4-FFF2-40B4-BE49-F238E27FC236}">
                <a16:creationId xmlns:a16="http://schemas.microsoft.com/office/drawing/2014/main" id="{362632C8-FD09-4A52-8BC5-B5312C7F27CD}"/>
              </a:ext>
            </a:extLst>
          </p:cNvPr>
          <p:cNvSpPr>
            <a:spLocks noGrp="1"/>
          </p:cNvSpPr>
          <p:nvPr>
            <p:ph type="ftr" sz="quarter" idx="11"/>
          </p:nvPr>
        </p:nvSpPr>
        <p:spPr/>
        <p:txBody>
          <a:bodyPr/>
          <a:lstStyle/>
          <a:p>
            <a:r>
              <a:rPr lang="en-GB" dirty="0"/>
              <a:t>PHI East Sussex County Council 2022</a:t>
            </a:r>
          </a:p>
        </p:txBody>
      </p:sp>
      <p:sp>
        <p:nvSpPr>
          <p:cNvPr id="12" name="Rectangle 11" descr="Key support needs &#10;(weekly average contacts rounded to the nearest 1)">
            <a:extLst>
              <a:ext uri="{FF2B5EF4-FFF2-40B4-BE49-F238E27FC236}">
                <a16:creationId xmlns:a16="http://schemas.microsoft.com/office/drawing/2014/main" id="{8EE3E3D0-6E28-45D9-939B-828A68BA40B3}"/>
              </a:ext>
            </a:extLst>
          </p:cNvPr>
          <p:cNvSpPr/>
          <p:nvPr/>
        </p:nvSpPr>
        <p:spPr>
          <a:xfrm>
            <a:off x="6548566" y="914571"/>
            <a:ext cx="4970622" cy="338554"/>
          </a:xfrm>
          <a:prstGeom prst="rect">
            <a:avLst/>
          </a:prstGeom>
        </p:spPr>
        <p:txBody>
          <a:bodyPr wrap="square" lIns="0">
            <a:spAutoFit/>
          </a:bodyPr>
          <a:lstStyle/>
          <a:p>
            <a:r>
              <a:rPr lang="en-GB" sz="1600" b="1" dirty="0"/>
              <a:t>Key support needs </a:t>
            </a:r>
            <a:r>
              <a:rPr lang="en-GB" sz="1200" dirty="0"/>
              <a:t>(weekly average contacts rounded to the nearest 1)</a:t>
            </a:r>
          </a:p>
        </p:txBody>
      </p:sp>
      <p:pic>
        <p:nvPicPr>
          <p:cNvPr id="7" name="Picture 6" descr="Chart: Key support needs &#10;(weekly average contacts rounded to the nearest 1)">
            <a:extLst>
              <a:ext uri="{FF2B5EF4-FFF2-40B4-BE49-F238E27FC236}">
                <a16:creationId xmlns:a16="http://schemas.microsoft.com/office/drawing/2014/main" id="{BE3E0BFA-9BFE-435E-8C84-DF4ACE47134A}"/>
              </a:ext>
            </a:extLst>
          </p:cNvPr>
          <p:cNvPicPr>
            <a:picLocks noChangeAspect="1"/>
          </p:cNvPicPr>
          <p:nvPr/>
        </p:nvPicPr>
        <p:blipFill>
          <a:blip r:embed="rId7"/>
          <a:stretch>
            <a:fillRect/>
          </a:stretch>
        </p:blipFill>
        <p:spPr>
          <a:xfrm>
            <a:off x="6548566" y="1485880"/>
            <a:ext cx="4716531" cy="4146369"/>
          </a:xfrm>
          <a:prstGeom prst="rect">
            <a:avLst/>
          </a:prstGeom>
        </p:spPr>
      </p:pic>
      <p:sp>
        <p:nvSpPr>
          <p:cNvPr id="11" name="TextBox 10">
            <a:extLst>
              <a:ext uri="{FF2B5EF4-FFF2-40B4-BE49-F238E27FC236}">
                <a16:creationId xmlns:a16="http://schemas.microsoft.com/office/drawing/2014/main" id="{92F1A4EC-C339-45D5-A83C-102C2D279790}"/>
              </a:ext>
            </a:extLst>
          </p:cNvPr>
          <p:cNvSpPr txBox="1"/>
          <p:nvPr/>
        </p:nvSpPr>
        <p:spPr>
          <a:xfrm>
            <a:off x="6334953" y="5865004"/>
            <a:ext cx="5397848" cy="276999"/>
          </a:xfrm>
          <a:prstGeom prst="rect">
            <a:avLst/>
          </a:prstGeom>
          <a:noFill/>
        </p:spPr>
        <p:txBody>
          <a:bodyPr wrap="square">
            <a:spAutoFit/>
          </a:bodyPr>
          <a:lstStyle/>
          <a:p>
            <a:r>
              <a:rPr lang="en-GB" sz="1200" b="1" dirty="0">
                <a:solidFill>
                  <a:srgbClr val="FF0000"/>
                </a:solidFill>
              </a:rPr>
              <a:t>Reporting of community hub support needs was paused at the end of June 2021</a:t>
            </a:r>
            <a:endParaRPr lang="en-GB" sz="1200" dirty="0"/>
          </a:p>
        </p:txBody>
      </p:sp>
      <p:sp>
        <p:nvSpPr>
          <p:cNvPr id="9" name="Slide Number Placeholder 8">
            <a:extLst>
              <a:ext uri="{FF2B5EF4-FFF2-40B4-BE49-F238E27FC236}">
                <a16:creationId xmlns:a16="http://schemas.microsoft.com/office/drawing/2014/main" id="{6D3C5B1F-91F7-4E1C-AB5E-94856378BF53}"/>
              </a:ext>
            </a:extLst>
          </p:cNvPr>
          <p:cNvSpPr>
            <a:spLocks noGrp="1"/>
          </p:cNvSpPr>
          <p:nvPr>
            <p:ph type="sldNum" sz="quarter" idx="12"/>
          </p:nvPr>
        </p:nvSpPr>
        <p:spPr/>
        <p:txBody>
          <a:bodyPr/>
          <a:lstStyle/>
          <a:p>
            <a:fld id="{8909338C-4204-40C7-9A1E-446982E7336D}" type="slidenum">
              <a:rPr lang="en-GB" smtClean="0"/>
              <a:pPr/>
              <a:t>15</a:t>
            </a:fld>
            <a:endParaRPr lang="en-GB" dirty="0"/>
          </a:p>
        </p:txBody>
      </p:sp>
    </p:spTree>
    <p:extLst>
      <p:ext uri="{BB962C8B-B14F-4D97-AF65-F5344CB8AC3E}">
        <p14:creationId xmlns:p14="http://schemas.microsoft.com/office/powerpoint/2010/main" val="860037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62E3E-36CF-4C09-88ED-C9A7C200F72E}"/>
              </a:ext>
            </a:extLst>
          </p:cNvPr>
          <p:cNvSpPr>
            <a:spLocks noGrp="1"/>
          </p:cNvSpPr>
          <p:nvPr>
            <p:ph type="title"/>
          </p:nvPr>
        </p:nvSpPr>
        <p:spPr/>
        <p:txBody>
          <a:bodyPr/>
          <a:lstStyle/>
          <a:p>
            <a:r>
              <a:rPr lang="en-GB" sz="2400" b="0" dirty="0"/>
              <a:t>East Sussex Together survey: COVID-19 – How are you being affected by COVID-19?</a:t>
            </a:r>
            <a:endParaRPr lang="en-GB" dirty="0"/>
          </a:p>
        </p:txBody>
      </p:sp>
      <p:sp>
        <p:nvSpPr>
          <p:cNvPr id="8" name="TextBox 7">
            <a:extLst>
              <a:ext uri="{FF2B5EF4-FFF2-40B4-BE49-F238E27FC236}">
                <a16:creationId xmlns:a16="http://schemas.microsoft.com/office/drawing/2014/main" id="{B9525322-1B68-4B02-9721-6F35F815F502}"/>
              </a:ext>
            </a:extLst>
          </p:cNvPr>
          <p:cNvSpPr txBox="1"/>
          <p:nvPr/>
        </p:nvSpPr>
        <p:spPr>
          <a:xfrm>
            <a:off x="458643" y="761422"/>
            <a:ext cx="11194242" cy="670806"/>
          </a:xfrm>
          <a:prstGeom prst="rect">
            <a:avLst/>
          </a:prstGeom>
          <a:solidFill>
            <a:schemeClr val="accent1">
              <a:lumMod val="20000"/>
              <a:lumOff val="80000"/>
            </a:schemeClr>
          </a:solidFill>
        </p:spPr>
        <p:txBody>
          <a:bodyPr wrap="square" lIns="72000" tIns="72000" rIns="72000" bIns="72000">
            <a:spAutoFit/>
          </a:bodyPr>
          <a:lstStyle/>
          <a:p>
            <a:pPr>
              <a:lnSpc>
                <a:spcPct val="150000"/>
              </a:lnSpc>
            </a:pPr>
            <a:r>
              <a:rPr lang="en-GB" sz="1200" dirty="0"/>
              <a:t>A </a:t>
            </a:r>
            <a:r>
              <a:rPr lang="en-GB" sz="1200" dirty="0">
                <a:hlinkClick r:id="rId2"/>
              </a:rPr>
              <a:t>survey</a:t>
            </a:r>
            <a:r>
              <a:rPr lang="en-GB" sz="1200" dirty="0"/>
              <a:t> of 10,000 East Sussex residents was conducted on behalf of East Sussex County Council in </a:t>
            </a:r>
            <a:r>
              <a:rPr lang="en-GB" sz="1200" b="1" u="sng" dirty="0"/>
              <a:t>June 2020 </a:t>
            </a:r>
            <a:r>
              <a:rPr lang="en-GB" sz="1200" dirty="0"/>
              <a:t>to look how the COVID-19 virus was affecting peoples lives, finances and well-being. </a:t>
            </a:r>
            <a:r>
              <a:rPr lang="en-GB" sz="1200" b="0" i="0" dirty="0">
                <a:solidFill>
                  <a:srgbClr val="0B0C0C"/>
                </a:solidFill>
                <a:effectLst/>
                <a:latin typeface="Public Sans"/>
              </a:rPr>
              <a:t>The survey ran for two weeks during June 2020 and was advertised online, through email, via social media and with partner organisations. </a:t>
            </a:r>
            <a:endParaRPr lang="en-GB" sz="1200" dirty="0"/>
          </a:p>
        </p:txBody>
      </p:sp>
      <p:sp>
        <p:nvSpPr>
          <p:cNvPr id="20" name="TextBox 19" descr="Adults respnses">
            <a:extLst>
              <a:ext uri="{FF2B5EF4-FFF2-40B4-BE49-F238E27FC236}">
                <a16:creationId xmlns:a16="http://schemas.microsoft.com/office/drawing/2014/main" id="{6D4F173F-4597-47FE-8662-2F2CD78FEEBD}"/>
              </a:ext>
            </a:extLst>
          </p:cNvPr>
          <p:cNvSpPr txBox="1"/>
          <p:nvPr/>
        </p:nvSpPr>
        <p:spPr>
          <a:xfrm>
            <a:off x="458643" y="1596271"/>
            <a:ext cx="11194242" cy="276999"/>
          </a:xfrm>
          <a:prstGeom prst="rect">
            <a:avLst/>
          </a:prstGeom>
          <a:solidFill>
            <a:srgbClr val="203864"/>
          </a:solidFill>
        </p:spPr>
        <p:txBody>
          <a:bodyPr wrap="square" lIns="72000" tIns="0" bIns="0" rtlCol="0">
            <a:spAutoFit/>
          </a:bodyPr>
          <a:lstStyle/>
          <a:p>
            <a:r>
              <a:rPr lang="en-GB" b="1" dirty="0">
                <a:solidFill>
                  <a:schemeClr val="bg1"/>
                </a:solidFill>
              </a:rPr>
              <a:t>Adults : 10,355 respondents </a:t>
            </a:r>
            <a:r>
              <a:rPr lang="en-GB" sz="1200" b="1" dirty="0">
                <a:solidFill>
                  <a:schemeClr val="bg1"/>
                </a:solidFill>
              </a:rPr>
              <a:t>| Female 51% | Male 47% | Other/ No Answer 2%.           Age: &lt;18 1% | 18-24 5% | | 25-34 8% | 35-44 12% | | 45-54 18% | &gt;54 54%  </a:t>
            </a:r>
            <a:endParaRPr lang="en-GB" sz="1200" dirty="0">
              <a:solidFill>
                <a:schemeClr val="bg1"/>
              </a:solidFill>
            </a:endParaRPr>
          </a:p>
        </p:txBody>
      </p:sp>
      <p:sp>
        <p:nvSpPr>
          <p:cNvPr id="5" name="Rectangle 4">
            <a:extLst>
              <a:ext uri="{FF2B5EF4-FFF2-40B4-BE49-F238E27FC236}">
                <a16:creationId xmlns:a16="http://schemas.microsoft.com/office/drawing/2014/main" id="{7AB4A165-5527-45AA-9135-5145484E2356}"/>
              </a:ext>
            </a:extLst>
          </p:cNvPr>
          <p:cNvSpPr/>
          <p:nvPr/>
        </p:nvSpPr>
        <p:spPr>
          <a:xfrm>
            <a:off x="1668099" y="2156252"/>
            <a:ext cx="9733349" cy="4080220"/>
          </a:xfrm>
          <a:prstGeom prst="rect">
            <a:avLst/>
          </a:prstGeom>
        </p:spPr>
        <p:txBody>
          <a:bodyPr wrap="square" lIns="0" tIns="0" rIns="0" bIns="0">
            <a:spAutoFit/>
          </a:bodyPr>
          <a:lstStyle/>
          <a:p>
            <a:pPr>
              <a:lnSpc>
                <a:spcPts val="2000"/>
              </a:lnSpc>
            </a:pPr>
            <a:r>
              <a:rPr lang="en-GB" sz="1600" b="1" dirty="0">
                <a:solidFill>
                  <a:schemeClr val="accent2"/>
                </a:solidFill>
              </a:rPr>
              <a:t>Community: </a:t>
            </a:r>
            <a:r>
              <a:rPr lang="en-GB" sz="1200" dirty="0"/>
              <a:t>more than one in three people (35%) said they felt closer to their community as a result of the virus. A similar number (36%) felt there was no change and a slightly smaller number (28%) said they felt more distant.</a:t>
            </a:r>
          </a:p>
          <a:p>
            <a:pPr>
              <a:lnSpc>
                <a:spcPts val="2000"/>
              </a:lnSpc>
            </a:pPr>
            <a:endParaRPr lang="en-GB" sz="1200" dirty="0"/>
          </a:p>
          <a:p>
            <a:pPr>
              <a:lnSpc>
                <a:spcPts val="2000"/>
              </a:lnSpc>
            </a:pPr>
            <a:r>
              <a:rPr lang="en-GB" sz="1600" b="1" dirty="0">
                <a:solidFill>
                  <a:schemeClr val="accent2"/>
                </a:solidFill>
              </a:rPr>
              <a:t>Finances: </a:t>
            </a:r>
            <a:r>
              <a:rPr lang="en-GB" sz="1200" dirty="0">
                <a:solidFill>
                  <a:srgbClr val="0B0C0C"/>
                </a:solidFill>
                <a:latin typeface="Public Sans"/>
              </a:rPr>
              <a:t>on</a:t>
            </a:r>
            <a:r>
              <a:rPr lang="en-GB" sz="1200" b="0" i="0" dirty="0">
                <a:solidFill>
                  <a:srgbClr val="0B0C0C"/>
                </a:solidFill>
                <a:effectLst/>
                <a:latin typeface="Public Sans"/>
              </a:rPr>
              <a:t>e in 10 people (10%) said their household income had been greatly reduced by the pandemic and a further one in four (26%) said they had suffered some reduction</a:t>
            </a:r>
            <a:r>
              <a:rPr lang="en-GB" sz="1200" dirty="0"/>
              <a:t>. The main reason for this was change in earnings. 55% experienced no change and 8% had seen an increase in their finances, with the main reason for this being change in living costs.</a:t>
            </a:r>
          </a:p>
          <a:p>
            <a:pPr>
              <a:lnSpc>
                <a:spcPts val="2000"/>
              </a:lnSpc>
            </a:pPr>
            <a:endParaRPr lang="en-GB" sz="1200" dirty="0"/>
          </a:p>
          <a:p>
            <a:pPr>
              <a:lnSpc>
                <a:spcPts val="2000"/>
              </a:lnSpc>
            </a:pPr>
            <a:r>
              <a:rPr lang="en-GB" sz="1600" b="1" dirty="0">
                <a:solidFill>
                  <a:schemeClr val="accent2"/>
                </a:solidFill>
              </a:rPr>
              <a:t>Health and Care: </a:t>
            </a:r>
            <a:r>
              <a:rPr lang="en-GB" sz="1200" b="0" i="0" dirty="0">
                <a:solidFill>
                  <a:srgbClr val="0B0C0C"/>
                </a:solidFill>
                <a:effectLst/>
                <a:latin typeface="Public Sans"/>
              </a:rPr>
              <a:t>the biggest concern, chosen by almost half (47%) resp</a:t>
            </a:r>
            <a:r>
              <a:rPr lang="en-GB" sz="1200" dirty="0">
                <a:solidFill>
                  <a:srgbClr val="0B0C0C"/>
                </a:solidFill>
                <a:latin typeface="Public Sans"/>
              </a:rPr>
              <a:t>ondents was their health</a:t>
            </a:r>
            <a:r>
              <a:rPr lang="en-GB" sz="1200" b="0" i="0" dirty="0">
                <a:solidFill>
                  <a:srgbClr val="0B0C0C"/>
                </a:solidFill>
                <a:effectLst/>
                <a:latin typeface="Public Sans"/>
              </a:rPr>
              <a:t>. The next greatest areas of concern were finances (20%), education (15%) and crime and safety (7%). Over half (57%) of people would not currently be confident sending a relative to live in a care home, and only 9% would feel confident.</a:t>
            </a:r>
          </a:p>
          <a:p>
            <a:pPr>
              <a:lnSpc>
                <a:spcPts val="2000"/>
              </a:lnSpc>
            </a:pPr>
            <a:endParaRPr lang="en-GB" sz="1200" dirty="0"/>
          </a:p>
          <a:p>
            <a:pPr>
              <a:lnSpc>
                <a:spcPts val="2000"/>
              </a:lnSpc>
            </a:pPr>
            <a:r>
              <a:rPr lang="en-GB" sz="1600" b="1" dirty="0">
                <a:solidFill>
                  <a:schemeClr val="accent2"/>
                </a:solidFill>
              </a:rPr>
              <a:t>Education: </a:t>
            </a:r>
            <a:r>
              <a:rPr lang="en-GB" sz="1200" b="0" i="0" dirty="0">
                <a:solidFill>
                  <a:srgbClr val="0B0C0C"/>
                </a:solidFill>
                <a:effectLst/>
                <a:latin typeface="Public Sans"/>
              </a:rPr>
              <a:t>more parents of school-age children said they would be confident sending their children to school than not. Of these, 42% were confident, 40% were not and 12% were unsure.</a:t>
            </a:r>
          </a:p>
          <a:p>
            <a:pPr>
              <a:lnSpc>
                <a:spcPts val="2000"/>
              </a:lnSpc>
            </a:pPr>
            <a:endParaRPr lang="en-GB" sz="1200" dirty="0"/>
          </a:p>
          <a:p>
            <a:pPr>
              <a:lnSpc>
                <a:spcPts val="2000"/>
              </a:lnSpc>
            </a:pPr>
            <a:r>
              <a:rPr lang="en-GB" sz="1600" b="1" dirty="0">
                <a:solidFill>
                  <a:schemeClr val="accent2"/>
                </a:solidFill>
              </a:rPr>
              <a:t>Local economy: </a:t>
            </a:r>
            <a:r>
              <a:rPr lang="en-GB" sz="1200" b="0" i="0" dirty="0">
                <a:solidFill>
                  <a:srgbClr val="0B0C0C"/>
                </a:solidFill>
                <a:effectLst/>
                <a:latin typeface="Public Sans"/>
              </a:rPr>
              <a:t>improving the economy was the single biggest local priority for the future (chosen by 30% of people). This was closely followed by quality of life (24%), by public services and by the environment (both 17%) and then by education (12%).</a:t>
            </a:r>
            <a:endParaRPr lang="en-GB" sz="1200" dirty="0"/>
          </a:p>
        </p:txBody>
      </p:sp>
      <p:grpSp>
        <p:nvGrpSpPr>
          <p:cNvPr id="6" name="Group 5">
            <a:extLst>
              <a:ext uri="{FF2B5EF4-FFF2-40B4-BE49-F238E27FC236}">
                <a16:creationId xmlns:a16="http://schemas.microsoft.com/office/drawing/2014/main" id="{457AB5AE-AB34-4058-973F-293DF3A1985E}"/>
              </a:ext>
              <a:ext uri="{C183D7F6-B498-43B3-948B-1728B52AA6E4}">
                <adec:decorative xmlns:adec="http://schemas.microsoft.com/office/drawing/2017/decorative" val="1"/>
              </a:ext>
            </a:extLst>
          </p:cNvPr>
          <p:cNvGrpSpPr/>
          <p:nvPr/>
        </p:nvGrpSpPr>
        <p:grpSpPr>
          <a:xfrm>
            <a:off x="631449" y="2048079"/>
            <a:ext cx="917077" cy="4278095"/>
            <a:chOff x="631449" y="2048079"/>
            <a:chExt cx="917077" cy="4278095"/>
          </a:xfrm>
        </p:grpSpPr>
        <p:pic>
          <p:nvPicPr>
            <p:cNvPr id="7" name="Graphic 6" descr="Connections with solid fill">
              <a:extLst>
                <a:ext uri="{FF2B5EF4-FFF2-40B4-BE49-F238E27FC236}">
                  <a16:creationId xmlns:a16="http://schemas.microsoft.com/office/drawing/2014/main" id="{8551F970-8AC9-40A9-B411-6915B8DB02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5891" y="2048079"/>
              <a:ext cx="798710" cy="798710"/>
            </a:xfrm>
            <a:prstGeom prst="rect">
              <a:avLst/>
            </a:prstGeom>
          </p:spPr>
        </p:pic>
        <p:grpSp>
          <p:nvGrpSpPr>
            <p:cNvPr id="14" name="Group 13">
              <a:extLst>
                <a:ext uri="{FF2B5EF4-FFF2-40B4-BE49-F238E27FC236}">
                  <a16:creationId xmlns:a16="http://schemas.microsoft.com/office/drawing/2014/main" id="{C22EB14A-82F4-4112-B67B-1A22D4F55D23}"/>
                </a:ext>
                <a:ext uri="{C183D7F6-B498-43B3-948B-1728B52AA6E4}">
                  <adec:decorative xmlns:adec="http://schemas.microsoft.com/office/drawing/2017/decorative" val="1"/>
                </a:ext>
              </a:extLst>
            </p:cNvPr>
            <p:cNvGrpSpPr/>
            <p:nvPr/>
          </p:nvGrpSpPr>
          <p:grpSpPr>
            <a:xfrm>
              <a:off x="631449" y="2996952"/>
              <a:ext cx="917077" cy="585936"/>
              <a:chOff x="553802" y="2600198"/>
              <a:chExt cx="1058690" cy="670806"/>
            </a:xfrm>
          </p:grpSpPr>
          <p:pic>
            <p:nvPicPr>
              <p:cNvPr id="11" name="Graphic 10" descr="Coins outline">
                <a:extLst>
                  <a:ext uri="{FF2B5EF4-FFF2-40B4-BE49-F238E27FC236}">
                    <a16:creationId xmlns:a16="http://schemas.microsoft.com/office/drawing/2014/main" id="{FA719FF1-56D0-42BE-ABF4-C39FC6765D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3919" y="2642431"/>
                <a:ext cx="628573" cy="628573"/>
              </a:xfrm>
              <a:prstGeom prst="rect">
                <a:avLst/>
              </a:prstGeom>
            </p:spPr>
          </p:pic>
          <p:pic>
            <p:nvPicPr>
              <p:cNvPr id="13" name="Graphic 12" descr="Pound with solid fill">
                <a:extLst>
                  <a:ext uri="{FF2B5EF4-FFF2-40B4-BE49-F238E27FC236}">
                    <a16:creationId xmlns:a16="http://schemas.microsoft.com/office/drawing/2014/main" id="{1C45FC4E-DCE2-4B21-BC4C-DD42156D1B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3802" y="2600198"/>
                <a:ext cx="670806" cy="670806"/>
              </a:xfrm>
              <a:prstGeom prst="rect">
                <a:avLst/>
              </a:prstGeom>
            </p:spPr>
          </p:pic>
        </p:grpSp>
        <p:pic>
          <p:nvPicPr>
            <p:cNvPr id="16" name="Graphic 15" descr="Medical with solid fill">
              <a:extLst>
                <a:ext uri="{FF2B5EF4-FFF2-40B4-BE49-F238E27FC236}">
                  <a16:creationId xmlns:a16="http://schemas.microsoft.com/office/drawing/2014/main" id="{0EC81600-2BBF-4CFD-9223-733B654754C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2604" y="3869866"/>
              <a:ext cx="632738" cy="632738"/>
            </a:xfrm>
            <a:prstGeom prst="rect">
              <a:avLst/>
            </a:prstGeom>
          </p:spPr>
        </p:pic>
        <p:pic>
          <p:nvPicPr>
            <p:cNvPr id="18" name="Graphic 17" descr="Classroom with solid fill">
              <a:extLst>
                <a:ext uri="{FF2B5EF4-FFF2-40B4-BE49-F238E27FC236}">
                  <a16:creationId xmlns:a16="http://schemas.microsoft.com/office/drawing/2014/main" id="{A81C3D74-2727-46B8-BF5B-27F80F40941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1071" y="4789582"/>
              <a:ext cx="632739" cy="632739"/>
            </a:xfrm>
            <a:prstGeom prst="rect">
              <a:avLst/>
            </a:prstGeom>
          </p:spPr>
        </p:pic>
        <p:pic>
          <p:nvPicPr>
            <p:cNvPr id="19" name="Picture 18">
              <a:extLst>
                <a:ext uri="{FF2B5EF4-FFF2-40B4-BE49-F238E27FC236}">
                  <a16:creationId xmlns:a16="http://schemas.microsoft.com/office/drawing/2014/main" id="{299B95F3-6A90-46E7-81EC-8F5F58DAA6DE}"/>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797470" y="5629043"/>
              <a:ext cx="697131" cy="697131"/>
            </a:xfrm>
            <a:prstGeom prst="rect">
              <a:avLst/>
            </a:prstGeom>
          </p:spPr>
        </p:pic>
      </p:grpSp>
      <p:sp>
        <p:nvSpPr>
          <p:cNvPr id="3" name="Footer Placeholder 2">
            <a:extLst>
              <a:ext uri="{FF2B5EF4-FFF2-40B4-BE49-F238E27FC236}">
                <a16:creationId xmlns:a16="http://schemas.microsoft.com/office/drawing/2014/main" id="{75CAC104-9DBB-4764-BFD7-61E39BC45DE2}"/>
              </a:ext>
            </a:extLst>
          </p:cNvPr>
          <p:cNvSpPr>
            <a:spLocks noGrp="1"/>
          </p:cNvSpPr>
          <p:nvPr>
            <p:ph type="ftr" sz="quarter" idx="11"/>
          </p:nvPr>
        </p:nvSpPr>
        <p:spPr/>
        <p:txBody>
          <a:bodyPr/>
          <a:lstStyle/>
          <a:p>
            <a:r>
              <a:rPr lang="en-GB" dirty="0"/>
              <a:t>PHI East Sussex County Council 2022</a:t>
            </a:r>
          </a:p>
        </p:txBody>
      </p:sp>
      <p:sp>
        <p:nvSpPr>
          <p:cNvPr id="4" name="Slide Number Placeholder 3">
            <a:extLst>
              <a:ext uri="{FF2B5EF4-FFF2-40B4-BE49-F238E27FC236}">
                <a16:creationId xmlns:a16="http://schemas.microsoft.com/office/drawing/2014/main" id="{6FED5678-9B47-479F-936A-3884E2001B32}"/>
              </a:ext>
            </a:extLst>
          </p:cNvPr>
          <p:cNvSpPr>
            <a:spLocks noGrp="1"/>
          </p:cNvSpPr>
          <p:nvPr>
            <p:ph type="sldNum" sz="quarter" idx="12"/>
          </p:nvPr>
        </p:nvSpPr>
        <p:spPr/>
        <p:txBody>
          <a:bodyPr/>
          <a:lstStyle/>
          <a:p>
            <a:fld id="{8909338C-4204-40C7-9A1E-446982E7336D}" type="slidenum">
              <a:rPr lang="en-GB" smtClean="0"/>
              <a:pPr/>
              <a:t>16</a:t>
            </a:fld>
            <a:endParaRPr lang="en-GB" dirty="0"/>
          </a:p>
        </p:txBody>
      </p:sp>
    </p:spTree>
    <p:extLst>
      <p:ext uri="{BB962C8B-B14F-4D97-AF65-F5344CB8AC3E}">
        <p14:creationId xmlns:p14="http://schemas.microsoft.com/office/powerpoint/2010/main" val="4233935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D6168A-5092-4254-BFA5-A20D8E70A622}"/>
              </a:ext>
            </a:extLst>
          </p:cNvPr>
          <p:cNvSpPr>
            <a:spLocks noGrp="1"/>
          </p:cNvSpPr>
          <p:nvPr>
            <p:ph type="title"/>
          </p:nvPr>
        </p:nvSpPr>
        <p:spPr/>
        <p:txBody>
          <a:bodyPr>
            <a:normAutofit/>
          </a:bodyPr>
          <a:lstStyle/>
          <a:p>
            <a:r>
              <a:rPr lang="en-GB" sz="2400" b="0" dirty="0"/>
              <a:t>Healthwatch surveys: COVID-19 - Health and Wellbeing during COVID-19</a:t>
            </a:r>
          </a:p>
        </p:txBody>
      </p:sp>
      <p:sp>
        <p:nvSpPr>
          <p:cNvPr id="2" name="Rectangle 1">
            <a:extLst>
              <a:ext uri="{FF2B5EF4-FFF2-40B4-BE49-F238E27FC236}">
                <a16:creationId xmlns:a16="http://schemas.microsoft.com/office/drawing/2014/main" id="{8CF33738-6268-438C-9EC9-403BEB9CBF0E}"/>
              </a:ext>
            </a:extLst>
          </p:cNvPr>
          <p:cNvSpPr/>
          <p:nvPr/>
        </p:nvSpPr>
        <p:spPr>
          <a:xfrm>
            <a:off x="352541" y="684274"/>
            <a:ext cx="11486918" cy="553998"/>
          </a:xfrm>
          <a:prstGeom prst="rect">
            <a:avLst/>
          </a:prstGeom>
        </p:spPr>
        <p:txBody>
          <a:bodyPr wrap="square" lIns="0" tIns="0" rIns="0" bIns="0">
            <a:spAutoFit/>
          </a:bodyPr>
          <a:lstStyle/>
          <a:p>
            <a:r>
              <a:rPr lang="en-GB" sz="1200" dirty="0"/>
              <a:t>Healthwatch East Sussex, the local independent health and care watchdog launched a survey in </a:t>
            </a:r>
            <a:r>
              <a:rPr lang="en-GB" sz="1200" b="1" u="sng" dirty="0"/>
              <a:t>May 2020 </a:t>
            </a:r>
            <a:r>
              <a:rPr lang="en-GB" sz="1200" dirty="0"/>
              <a:t>to explore the direct and indirect impacts of the lockdown, social distancing measures and changes to services on people’s health and wellbeing. The aim of the survey was to capture a snapshot of people’s experiences to inform the COVID-19 response, and identify any longer-term effects from the crisis. Analysis identifies that:</a:t>
            </a:r>
          </a:p>
        </p:txBody>
      </p:sp>
      <p:sp>
        <p:nvSpPr>
          <p:cNvPr id="7" name="TextBox 6" descr="Adults respnses">
            <a:extLst>
              <a:ext uri="{FF2B5EF4-FFF2-40B4-BE49-F238E27FC236}">
                <a16:creationId xmlns:a16="http://schemas.microsoft.com/office/drawing/2014/main" id="{4848B42B-3127-4D9A-91CB-E7BEC431F12B}"/>
              </a:ext>
            </a:extLst>
          </p:cNvPr>
          <p:cNvSpPr txBox="1"/>
          <p:nvPr/>
        </p:nvSpPr>
        <p:spPr>
          <a:xfrm>
            <a:off x="176306" y="1321896"/>
            <a:ext cx="5881246" cy="461665"/>
          </a:xfrm>
          <a:prstGeom prst="rect">
            <a:avLst/>
          </a:prstGeom>
          <a:solidFill>
            <a:srgbClr val="203864"/>
          </a:solidFill>
        </p:spPr>
        <p:txBody>
          <a:bodyPr wrap="square" lIns="72000" tIns="0" bIns="0" rtlCol="0">
            <a:spAutoFit/>
          </a:bodyPr>
          <a:lstStyle/>
          <a:p>
            <a:r>
              <a:rPr lang="en-GB" b="1" dirty="0">
                <a:solidFill>
                  <a:schemeClr val="bg1"/>
                </a:solidFill>
              </a:rPr>
              <a:t>Adults : 1,209 respondents </a:t>
            </a:r>
            <a:r>
              <a:rPr lang="en-GB" sz="1200" b="1" dirty="0">
                <a:solidFill>
                  <a:schemeClr val="bg1"/>
                </a:solidFill>
              </a:rPr>
              <a:t>| Female 884 | Male 309 | Other/ No Answer 16</a:t>
            </a:r>
          </a:p>
          <a:p>
            <a:r>
              <a:rPr lang="en-GB" sz="1200" b="1" dirty="0">
                <a:solidFill>
                  <a:schemeClr val="bg1"/>
                </a:solidFill>
              </a:rPr>
              <a:t>Ethnicity: </a:t>
            </a:r>
            <a:r>
              <a:rPr lang="en-GB" sz="1200" dirty="0">
                <a:solidFill>
                  <a:schemeClr val="bg1"/>
                </a:solidFill>
              </a:rPr>
              <a:t>was broadly in line with census data for East Sussex as a whole.</a:t>
            </a:r>
          </a:p>
        </p:txBody>
      </p:sp>
      <p:sp>
        <p:nvSpPr>
          <p:cNvPr id="9" name="TextBox 8" descr="children responses">
            <a:extLst>
              <a:ext uri="{FF2B5EF4-FFF2-40B4-BE49-F238E27FC236}">
                <a16:creationId xmlns:a16="http://schemas.microsoft.com/office/drawing/2014/main" id="{37793683-9E30-4F1C-9C61-E1C9FB5D4CA1}"/>
              </a:ext>
            </a:extLst>
          </p:cNvPr>
          <p:cNvSpPr txBox="1"/>
          <p:nvPr/>
        </p:nvSpPr>
        <p:spPr>
          <a:xfrm>
            <a:off x="6121831" y="1311513"/>
            <a:ext cx="6070170" cy="646331"/>
          </a:xfrm>
          <a:prstGeom prst="rect">
            <a:avLst/>
          </a:prstGeom>
          <a:solidFill>
            <a:srgbClr val="4472C4"/>
          </a:solidFill>
        </p:spPr>
        <p:txBody>
          <a:bodyPr wrap="square" lIns="72000" tIns="0" rIns="72000" bIns="0" rtlCol="0">
            <a:spAutoFit/>
          </a:bodyPr>
          <a:lstStyle/>
          <a:p>
            <a:r>
              <a:rPr lang="en-GB" b="1" dirty="0">
                <a:solidFill>
                  <a:schemeClr val="bg1"/>
                </a:solidFill>
              </a:rPr>
              <a:t>Children: 970 respondents </a:t>
            </a:r>
            <a:r>
              <a:rPr lang="en-GB" sz="1200" b="1" dirty="0">
                <a:solidFill>
                  <a:schemeClr val="bg1"/>
                </a:solidFill>
              </a:rPr>
              <a:t>| Female 619 | Male 318 | Other/ No Answer 33   </a:t>
            </a:r>
            <a:br>
              <a:rPr lang="en-GB" sz="1600" dirty="0">
                <a:solidFill>
                  <a:schemeClr val="bg1"/>
                </a:solidFill>
              </a:rPr>
            </a:br>
            <a:r>
              <a:rPr lang="en-GB" sz="1200" b="1" dirty="0">
                <a:solidFill>
                  <a:schemeClr val="bg1"/>
                </a:solidFill>
              </a:rPr>
              <a:t>Ethnicity: </a:t>
            </a:r>
            <a:r>
              <a:rPr lang="en-GB" sz="1200" dirty="0">
                <a:solidFill>
                  <a:schemeClr val="bg1"/>
                </a:solidFill>
              </a:rPr>
              <a:t>78% identified as White British, with higher rates Mixed White &amp; Asian, Other Mixed Background, Indian and Other Asian Background than census data for East Sussex as a whole.</a:t>
            </a:r>
          </a:p>
        </p:txBody>
      </p:sp>
      <p:grpSp>
        <p:nvGrpSpPr>
          <p:cNvPr id="4" name="Group 3">
            <a:extLst>
              <a:ext uri="{FF2B5EF4-FFF2-40B4-BE49-F238E27FC236}">
                <a16:creationId xmlns:a16="http://schemas.microsoft.com/office/drawing/2014/main" id="{CB1B69AF-8D3E-4BAC-AA84-53616293C15B}"/>
              </a:ext>
              <a:ext uri="{C183D7F6-B498-43B3-948B-1728B52AA6E4}">
                <adec:decorative xmlns:adec="http://schemas.microsoft.com/office/drawing/2017/decorative" val="1"/>
              </a:ext>
            </a:extLst>
          </p:cNvPr>
          <p:cNvGrpSpPr/>
          <p:nvPr/>
        </p:nvGrpSpPr>
        <p:grpSpPr>
          <a:xfrm>
            <a:off x="-80090" y="1916832"/>
            <a:ext cx="6148728" cy="1854598"/>
            <a:chOff x="-80090" y="1916832"/>
            <a:chExt cx="6148728" cy="1854598"/>
          </a:xfrm>
        </p:grpSpPr>
        <p:graphicFrame>
          <p:nvGraphicFramePr>
            <p:cNvPr id="22" name="Chart 21" descr="Health Watch Survey bar Chart Location adults">
              <a:extLst>
                <a:ext uri="{FF2B5EF4-FFF2-40B4-BE49-F238E27FC236}">
                  <a16:creationId xmlns:a16="http://schemas.microsoft.com/office/drawing/2014/main" id="{242AB73A-ED8F-4847-9B40-F47019343C3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57024075"/>
                </p:ext>
              </p:extLst>
            </p:nvPr>
          </p:nvGraphicFramePr>
          <p:xfrm>
            <a:off x="-80090" y="1916832"/>
            <a:ext cx="2508314" cy="18408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descr="Health Watch Survey bar Chart Age Adults">
              <a:extLst>
                <a:ext uri="{FF2B5EF4-FFF2-40B4-BE49-F238E27FC236}">
                  <a16:creationId xmlns:a16="http://schemas.microsoft.com/office/drawing/2014/main" id="{681283B1-3462-4DA5-A75B-E1E4E0F447B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48684799"/>
                </p:ext>
              </p:extLst>
            </p:nvPr>
          </p:nvGraphicFramePr>
          <p:xfrm>
            <a:off x="1981074" y="1916832"/>
            <a:ext cx="2170710" cy="18545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2" name="Chart 71" descr="Health Watch Survey bar Chart needs adults">
              <a:extLst>
                <a:ext uri="{FF2B5EF4-FFF2-40B4-BE49-F238E27FC236}">
                  <a16:creationId xmlns:a16="http://schemas.microsoft.com/office/drawing/2014/main" id="{4F628799-526F-459D-8159-E8774DBA5F3E}"/>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4839997"/>
                </p:ext>
              </p:extLst>
            </p:nvPr>
          </p:nvGraphicFramePr>
          <p:xfrm>
            <a:off x="3315474" y="1945187"/>
            <a:ext cx="2753164" cy="1730577"/>
          </p:xfrm>
          <a:graphic>
            <a:graphicData uri="http://schemas.openxmlformats.org/drawingml/2006/chart">
              <c:chart xmlns:c="http://schemas.openxmlformats.org/drawingml/2006/chart" xmlns:r="http://schemas.openxmlformats.org/officeDocument/2006/relationships" r:id="rId5"/>
            </a:graphicData>
          </a:graphic>
        </p:graphicFrame>
      </p:grpSp>
      <p:grpSp>
        <p:nvGrpSpPr>
          <p:cNvPr id="5" name="Group 4">
            <a:extLst>
              <a:ext uri="{FF2B5EF4-FFF2-40B4-BE49-F238E27FC236}">
                <a16:creationId xmlns:a16="http://schemas.microsoft.com/office/drawing/2014/main" id="{8017952E-9CC7-4CAA-A0A3-F0F0AFD7E982}"/>
              </a:ext>
              <a:ext uri="{C183D7F6-B498-43B3-948B-1728B52AA6E4}">
                <adec:decorative xmlns:adec="http://schemas.microsoft.com/office/drawing/2017/decorative" val="1"/>
              </a:ext>
            </a:extLst>
          </p:cNvPr>
          <p:cNvGrpSpPr/>
          <p:nvPr/>
        </p:nvGrpSpPr>
        <p:grpSpPr>
          <a:xfrm>
            <a:off x="6150723" y="1917588"/>
            <a:ext cx="6205777" cy="2087476"/>
            <a:chOff x="6150723" y="1917588"/>
            <a:chExt cx="6205777" cy="2087476"/>
          </a:xfrm>
        </p:grpSpPr>
        <p:graphicFrame>
          <p:nvGraphicFramePr>
            <p:cNvPr id="16" name="Chart 15" descr="Health Watch Survey bar Chart location children">
              <a:extLst>
                <a:ext uri="{FF2B5EF4-FFF2-40B4-BE49-F238E27FC236}">
                  <a16:creationId xmlns:a16="http://schemas.microsoft.com/office/drawing/2014/main" id="{9376F2F6-2327-4EF9-8584-B44E69B5FD3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00229255"/>
                </p:ext>
              </p:extLst>
            </p:nvPr>
          </p:nvGraphicFramePr>
          <p:xfrm>
            <a:off x="6150723" y="1917588"/>
            <a:ext cx="2537565" cy="193860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descr="Health Watch Survey bar Chart age children">
              <a:extLst>
                <a:ext uri="{FF2B5EF4-FFF2-40B4-BE49-F238E27FC236}">
                  <a16:creationId xmlns:a16="http://schemas.microsoft.com/office/drawing/2014/main" id="{F6B1ED38-719F-41C3-884F-91BE5579A9C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72411443"/>
                </p:ext>
              </p:extLst>
            </p:nvPr>
          </p:nvGraphicFramePr>
          <p:xfrm>
            <a:off x="8281038" y="1968759"/>
            <a:ext cx="1850717" cy="203630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Chart 31" descr="Health Watch Survey bar Chart needs children">
              <a:extLst>
                <a:ext uri="{FF2B5EF4-FFF2-40B4-BE49-F238E27FC236}">
                  <a16:creationId xmlns:a16="http://schemas.microsoft.com/office/drawing/2014/main" id="{A0403DBE-910E-43E3-8692-8D55D97ED74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83131381"/>
                </p:ext>
              </p:extLst>
            </p:nvPr>
          </p:nvGraphicFramePr>
          <p:xfrm>
            <a:off x="9200469" y="1917588"/>
            <a:ext cx="3156031" cy="1713174"/>
          </p:xfrm>
          <a:graphic>
            <a:graphicData uri="http://schemas.openxmlformats.org/drawingml/2006/chart">
              <c:chart xmlns:c="http://schemas.openxmlformats.org/drawingml/2006/chart" xmlns:r="http://schemas.openxmlformats.org/officeDocument/2006/relationships" r:id="rId8"/>
            </a:graphicData>
          </a:graphic>
        </p:graphicFrame>
      </p:grpSp>
      <p:graphicFrame>
        <p:nvGraphicFramePr>
          <p:cNvPr id="10" name="Table 10" descr="adults key findings">
            <a:extLst>
              <a:ext uri="{FF2B5EF4-FFF2-40B4-BE49-F238E27FC236}">
                <a16:creationId xmlns:a16="http://schemas.microsoft.com/office/drawing/2014/main" id="{08478D82-3DA8-40C2-B582-7A87CF4DF8D3}"/>
              </a:ext>
            </a:extLst>
          </p:cNvPr>
          <p:cNvGraphicFramePr>
            <a:graphicFrameLocks noGrp="1"/>
          </p:cNvGraphicFramePr>
          <p:nvPr>
            <p:extLst>
              <p:ext uri="{D42A27DB-BD31-4B8C-83A1-F6EECF244321}">
                <p14:modId xmlns:p14="http://schemas.microsoft.com/office/powerpoint/2010/main" val="966276657"/>
              </p:ext>
            </p:extLst>
          </p:nvPr>
        </p:nvGraphicFramePr>
        <p:xfrm>
          <a:off x="176305" y="3819480"/>
          <a:ext cx="5892333" cy="2849880"/>
        </p:xfrm>
        <a:graphic>
          <a:graphicData uri="http://schemas.openxmlformats.org/drawingml/2006/table">
            <a:tbl>
              <a:tblPr firstRow="1" bandRow="1">
                <a:tableStyleId>{2D5ABB26-0587-4C30-8999-92F81FD0307C}</a:tableStyleId>
              </a:tblPr>
              <a:tblGrid>
                <a:gridCol w="563445">
                  <a:extLst>
                    <a:ext uri="{9D8B030D-6E8A-4147-A177-3AD203B41FA5}">
                      <a16:colId xmlns:a16="http://schemas.microsoft.com/office/drawing/2014/main" val="3367974999"/>
                    </a:ext>
                  </a:extLst>
                </a:gridCol>
                <a:gridCol w="2409807">
                  <a:extLst>
                    <a:ext uri="{9D8B030D-6E8A-4147-A177-3AD203B41FA5}">
                      <a16:colId xmlns:a16="http://schemas.microsoft.com/office/drawing/2014/main" val="1991665157"/>
                    </a:ext>
                  </a:extLst>
                </a:gridCol>
                <a:gridCol w="461202">
                  <a:extLst>
                    <a:ext uri="{9D8B030D-6E8A-4147-A177-3AD203B41FA5}">
                      <a16:colId xmlns:a16="http://schemas.microsoft.com/office/drawing/2014/main" val="509802885"/>
                    </a:ext>
                  </a:extLst>
                </a:gridCol>
                <a:gridCol w="2457879">
                  <a:extLst>
                    <a:ext uri="{9D8B030D-6E8A-4147-A177-3AD203B41FA5}">
                      <a16:colId xmlns:a16="http://schemas.microsoft.com/office/drawing/2014/main" val="2838367928"/>
                    </a:ext>
                  </a:extLst>
                </a:gridCol>
              </a:tblGrid>
              <a:tr h="211822">
                <a:tc>
                  <a:txBody>
                    <a:bodyPr/>
                    <a:lstStyle/>
                    <a:p>
                      <a:endParaRPr lang="en-GB" sz="1200" dirty="0">
                        <a:solidFill>
                          <a:schemeClr val="bg1"/>
                        </a:solidFill>
                      </a:endParaRPr>
                    </a:p>
                  </a:txBody>
                  <a:tcPr anchor="ctr">
                    <a:lnL>
                      <a:noFill/>
                    </a:lnL>
                    <a:lnR>
                      <a:noFill/>
                    </a:lnR>
                    <a:lnT>
                      <a:noFill/>
                    </a:lnT>
                    <a:lnB>
                      <a:noFill/>
                    </a:lnB>
                    <a:lnTlToBr w="12700" cmpd="sng">
                      <a:noFill/>
                      <a:prstDash val="solid"/>
                    </a:lnTlToBr>
                    <a:lnBlToTr w="12700" cmpd="sng">
                      <a:noFill/>
                      <a:prstDash val="solid"/>
                    </a:lnBlToTr>
                    <a:solidFill>
                      <a:srgbClr val="203864"/>
                    </a:solidFill>
                  </a:tcPr>
                </a:tc>
                <a:tc>
                  <a:txBody>
                    <a:bodyPr/>
                    <a:lstStyle/>
                    <a:p>
                      <a:r>
                        <a:rPr lang="en-GB" sz="1400" b="1" dirty="0">
                          <a:solidFill>
                            <a:schemeClr val="bg1"/>
                          </a:solidFill>
                        </a:rPr>
                        <a:t>Key findings:</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p>
                      <a:endParaRPr lang="en-GB" sz="1200" dirty="0">
                        <a:solidFill>
                          <a:schemeClr val="bg1"/>
                        </a:solidFill>
                      </a:endParaRPr>
                    </a:p>
                  </a:txBody>
                  <a:tcPr anchor="ctr">
                    <a:lnL>
                      <a:noFill/>
                    </a:lnL>
                    <a:lnR>
                      <a:noFill/>
                    </a:lnR>
                    <a:lnT>
                      <a:noFill/>
                    </a:lnT>
                    <a:lnB>
                      <a:noFill/>
                    </a:lnB>
                    <a:lnTlToBr w="12700" cmpd="sng">
                      <a:noFill/>
                      <a:prstDash val="solid"/>
                    </a:lnTlToBr>
                    <a:lnBlToTr w="12700" cmpd="sng">
                      <a:noFill/>
                      <a:prstDash val="solid"/>
                    </a:lnBlToTr>
                    <a:solidFill>
                      <a:srgbClr val="203864"/>
                    </a:solidFill>
                  </a:tcPr>
                </a:tc>
                <a:tc>
                  <a:txBody>
                    <a:bodyPr/>
                    <a:lstStyle/>
                    <a:p>
                      <a:endParaRPr lang="en-GB" sz="1200" dirty="0">
                        <a:solidFill>
                          <a:schemeClr val="bg1"/>
                        </a:solidFill>
                      </a:endParaRPr>
                    </a:p>
                  </a:txBody>
                  <a:tcPr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203864"/>
                    </a:solidFill>
                  </a:tcPr>
                </a:tc>
                <a:extLst>
                  <a:ext uri="{0D108BD9-81ED-4DB2-BD59-A6C34878D82A}">
                    <a16:rowId xmlns:a16="http://schemas.microsoft.com/office/drawing/2014/main" val="39175604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203864"/>
                          </a:solidFill>
                        </a:rPr>
                        <a:t>67%</a:t>
                      </a:r>
                    </a:p>
                  </a:txBody>
                  <a:tcPr marL="180000" anchor="ctr">
                    <a:lnT>
                      <a:noFill/>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solidFill>
                            <a:schemeClr val="tx1"/>
                          </a:solidFill>
                        </a:rPr>
                        <a:t>Identified </a:t>
                      </a:r>
                      <a:r>
                        <a:rPr lang="en-GB" altLang="en-US" sz="1100" b="1" dirty="0">
                          <a:solidFill>
                            <a:schemeClr val="tx1"/>
                          </a:solidFill>
                        </a:rPr>
                        <a:t>anxiety about the future </a:t>
                      </a:r>
                      <a:r>
                        <a:rPr lang="en-GB" altLang="en-US" sz="1100" dirty="0">
                          <a:solidFill>
                            <a:schemeClr val="tx1"/>
                          </a:solidFill>
                        </a:rPr>
                        <a:t>as most common issue experienced </a:t>
                      </a:r>
                      <a:r>
                        <a:rPr lang="en-GB" altLang="en-US" sz="1100" b="1" dirty="0">
                          <a:solidFill>
                            <a:schemeClr val="tx1"/>
                          </a:solidFill>
                        </a:rPr>
                        <a:t>more often</a:t>
                      </a:r>
                      <a:r>
                        <a:rPr lang="en-GB" altLang="en-US" sz="1100" dirty="0">
                          <a:solidFill>
                            <a:schemeClr val="tx1"/>
                          </a:solidFill>
                        </a:rPr>
                        <a:t> since the outbreak</a:t>
                      </a:r>
                      <a:r>
                        <a:rPr kumimoji="0" lang="en-GB" altLang="en-US" sz="1100" b="0" u="none" strike="noStrike" cap="none" normalizeH="0" baseline="0" dirty="0">
                          <a:ln>
                            <a:noFill/>
                          </a:ln>
                          <a:solidFill>
                            <a:schemeClr val="tx1"/>
                          </a:solidFill>
                          <a:effectLst/>
                        </a:rPr>
                        <a:t>.</a:t>
                      </a:r>
                      <a:endParaRPr kumimoji="0" lang="en-US" altLang="en-US" sz="1100" b="0" u="none" strike="noStrike" cap="none" normalizeH="0" baseline="0" dirty="0">
                        <a:ln>
                          <a:noFill/>
                        </a:ln>
                        <a:solidFill>
                          <a:schemeClr val="tx1"/>
                        </a:solidFill>
                        <a:effectLst/>
                      </a:endParaRPr>
                    </a:p>
                  </a:txBody>
                  <a:tcPr marL="0" marR="0" anchor="ct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203864"/>
                          </a:solidFill>
                        </a:rPr>
                        <a:t>39%</a:t>
                      </a:r>
                    </a:p>
                    <a:p>
                      <a:endParaRPr lang="en-GB" sz="1200" dirty="0">
                        <a:solidFill>
                          <a:srgbClr val="203864"/>
                        </a:solidFill>
                      </a:endParaRPr>
                    </a:p>
                  </a:txBody>
                  <a:tcPr anchor="ctr">
                    <a:lnT>
                      <a:noFill/>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solidFill>
                            <a:schemeClr val="tx1"/>
                          </a:solidFill>
                        </a:rPr>
                        <a:t>Identified </a:t>
                      </a:r>
                      <a:r>
                        <a:rPr lang="en-GB" altLang="en-US" sz="1100" b="1" dirty="0">
                          <a:solidFill>
                            <a:schemeClr val="tx1"/>
                          </a:solidFill>
                        </a:rPr>
                        <a:t>physical activity </a:t>
                      </a:r>
                      <a:r>
                        <a:rPr lang="en-GB" altLang="en-US" sz="1100" dirty="0">
                          <a:solidFill>
                            <a:schemeClr val="tx1"/>
                          </a:solidFill>
                        </a:rPr>
                        <a:t>as most common issue undertaken </a:t>
                      </a:r>
                      <a:r>
                        <a:rPr lang="en-GB" altLang="en-US" sz="1100" b="1" dirty="0">
                          <a:solidFill>
                            <a:schemeClr val="tx1"/>
                          </a:solidFill>
                        </a:rPr>
                        <a:t>less often</a:t>
                      </a:r>
                      <a:r>
                        <a:rPr lang="en-GB" altLang="en-US" sz="1100" dirty="0">
                          <a:solidFill>
                            <a:schemeClr val="tx1"/>
                          </a:solidFill>
                        </a:rPr>
                        <a:t> since the outbreak</a:t>
                      </a:r>
                      <a:r>
                        <a:rPr kumimoji="0" lang="en-GB" altLang="en-US" sz="1100" b="0" u="none" strike="noStrike" cap="none" normalizeH="0" baseline="0" dirty="0">
                          <a:ln>
                            <a:noFill/>
                          </a:ln>
                          <a:solidFill>
                            <a:schemeClr val="tx1"/>
                          </a:solidFill>
                          <a:effectLst/>
                        </a:rPr>
                        <a:t>.</a:t>
                      </a:r>
                      <a:endParaRPr kumimoji="0" lang="en-US" altLang="en-US" sz="1100" b="0" u="none" strike="noStrike" cap="none" normalizeH="0" baseline="0" dirty="0">
                        <a:ln>
                          <a:noFill/>
                        </a:ln>
                        <a:solidFill>
                          <a:schemeClr val="tx1"/>
                        </a:solidFill>
                        <a:effectLst/>
                      </a:endParaRPr>
                    </a:p>
                  </a:txBody>
                  <a:tcPr marR="0" anchor="ctr">
                    <a:lnT>
                      <a:noFill/>
                    </a:lnT>
                  </a:tcPr>
                </a:tc>
                <a:extLst>
                  <a:ext uri="{0D108BD9-81ED-4DB2-BD59-A6C34878D82A}">
                    <a16:rowId xmlns:a16="http://schemas.microsoft.com/office/drawing/2014/main" val="16864160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203864"/>
                          </a:solidFill>
                        </a:rPr>
                        <a:t>40%</a:t>
                      </a:r>
                    </a:p>
                  </a:txBody>
                  <a:tcPr marL="180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solidFill>
                            <a:schemeClr val="tx1"/>
                          </a:solidFill>
                        </a:rPr>
                        <a:t>Identified </a:t>
                      </a:r>
                      <a:r>
                        <a:rPr lang="en-GB" altLang="en-US" sz="1100" b="1" dirty="0">
                          <a:solidFill>
                            <a:schemeClr val="tx1"/>
                          </a:solidFill>
                        </a:rPr>
                        <a:t>becoming serious ill with COVID-19 </a:t>
                      </a:r>
                      <a:r>
                        <a:rPr lang="en-GB" altLang="en-US" sz="1100" dirty="0">
                          <a:solidFill>
                            <a:schemeClr val="tx1"/>
                          </a:solidFill>
                        </a:rPr>
                        <a:t>as the issue they were most anxious about</a:t>
                      </a:r>
                      <a:endParaRPr kumimoji="0" lang="en-US" altLang="en-US" sz="1100" b="1" u="none" strike="noStrike" cap="none" normalizeH="0" baseline="0" dirty="0">
                        <a:ln>
                          <a:noFill/>
                        </a:ln>
                        <a:solidFill>
                          <a:schemeClr val="tx1"/>
                        </a:solidFill>
                        <a:effectLst/>
                      </a:endParaRPr>
                    </a:p>
                  </a:txBody>
                  <a:tcPr marL="0" marR="0" anchor="ct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203864"/>
                          </a:solidFill>
                        </a:rPr>
                        <a:t>48%</a:t>
                      </a:r>
                    </a:p>
                    <a:p>
                      <a:endParaRPr lang="en-GB" sz="1200" dirty="0">
                        <a:solidFill>
                          <a:srgbClr val="203864"/>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solidFill>
                            <a:schemeClr val="tx1"/>
                          </a:solidFill>
                        </a:rPr>
                        <a:t>Had </a:t>
                      </a:r>
                      <a:r>
                        <a:rPr lang="en-GB" altLang="en-US" sz="1100" b="1" dirty="0">
                          <a:solidFill>
                            <a:schemeClr val="tx1"/>
                          </a:solidFill>
                        </a:rPr>
                        <a:t>concerns about emotional/ physical wellbeing </a:t>
                      </a:r>
                      <a:r>
                        <a:rPr lang="en-GB" altLang="en-US" sz="1100" dirty="0">
                          <a:solidFill>
                            <a:schemeClr val="tx1"/>
                          </a:solidFill>
                        </a:rPr>
                        <a:t>during the outbreak</a:t>
                      </a:r>
                      <a:r>
                        <a:rPr lang="en-GB" altLang="en-US" sz="1100" b="1" dirty="0">
                          <a:solidFill>
                            <a:schemeClr val="tx1"/>
                          </a:solidFill>
                        </a:rPr>
                        <a:t>, 16% </a:t>
                      </a:r>
                      <a:r>
                        <a:rPr lang="en-GB" altLang="en-US" sz="1100" dirty="0">
                          <a:solidFill>
                            <a:schemeClr val="tx1"/>
                          </a:solidFill>
                        </a:rPr>
                        <a:t>had</a:t>
                      </a:r>
                      <a:r>
                        <a:rPr lang="en-GB" altLang="en-US" sz="1100" b="1" dirty="0">
                          <a:solidFill>
                            <a:schemeClr val="tx1"/>
                          </a:solidFill>
                        </a:rPr>
                        <a:t> sought help</a:t>
                      </a:r>
                      <a:endParaRPr kumimoji="0" lang="en-US" altLang="en-US" sz="1100" b="1" u="none" strike="noStrike" cap="none" normalizeH="0" baseline="0" dirty="0">
                        <a:ln>
                          <a:noFill/>
                        </a:ln>
                        <a:solidFill>
                          <a:schemeClr val="tx1"/>
                        </a:solidFill>
                        <a:effectLst/>
                      </a:endParaRPr>
                    </a:p>
                  </a:txBody>
                  <a:tcPr marR="0" anchor="ctr"/>
                </a:tc>
                <a:extLst>
                  <a:ext uri="{0D108BD9-81ED-4DB2-BD59-A6C34878D82A}">
                    <a16:rowId xmlns:a16="http://schemas.microsoft.com/office/drawing/2014/main" val="39975891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203864"/>
                          </a:solidFill>
                        </a:rPr>
                        <a:t>25%</a:t>
                      </a:r>
                    </a:p>
                    <a:p>
                      <a:endParaRPr lang="en-GB" sz="1200" dirty="0">
                        <a:solidFill>
                          <a:srgbClr val="203864"/>
                        </a:solidFill>
                      </a:endParaRPr>
                    </a:p>
                  </a:txBody>
                  <a:tcPr marL="180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solidFill>
                            <a:schemeClr val="tx1"/>
                          </a:solidFill>
                        </a:rPr>
                        <a:t>Felt it is difficult to get </a:t>
                      </a:r>
                      <a:r>
                        <a:rPr lang="en-GB" altLang="en-US" sz="1100" b="1" dirty="0">
                          <a:solidFill>
                            <a:schemeClr val="tx1"/>
                          </a:solidFill>
                        </a:rPr>
                        <a:t>clear government guidance on actions to take</a:t>
                      </a:r>
                      <a:r>
                        <a:rPr lang="en-GB" altLang="en-US" sz="1100" dirty="0">
                          <a:solidFill>
                            <a:schemeClr val="tx1"/>
                          </a:solidFill>
                        </a:rPr>
                        <a:t> during the pandemic</a:t>
                      </a:r>
                      <a:endParaRPr kumimoji="0" lang="en-US" altLang="en-US" sz="1100" b="0" u="none" strike="noStrike" cap="none" normalizeH="0" baseline="0" dirty="0">
                        <a:ln>
                          <a:noFill/>
                        </a:ln>
                        <a:solidFill>
                          <a:schemeClr val="tx1"/>
                        </a:solidFill>
                        <a:effectLst/>
                      </a:endParaRPr>
                    </a:p>
                  </a:txBody>
                  <a:tcPr marL="0" marR="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203864"/>
                          </a:solidFill>
                        </a:rPr>
                        <a:t>13%</a:t>
                      </a:r>
                    </a:p>
                    <a:p>
                      <a:endParaRPr lang="en-GB" sz="1200" dirty="0">
                        <a:solidFill>
                          <a:srgbClr val="203864"/>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solidFill>
                            <a:schemeClr val="tx1"/>
                          </a:solidFill>
                        </a:rPr>
                        <a:t>Felt they were </a:t>
                      </a:r>
                      <a:r>
                        <a:rPr lang="en-GB" altLang="en-US" sz="1100" b="1" dirty="0">
                          <a:solidFill>
                            <a:schemeClr val="tx1"/>
                          </a:solidFill>
                        </a:rPr>
                        <a:t>having some difficult or not coping at all well </a:t>
                      </a:r>
                      <a:r>
                        <a:rPr lang="en-GB" altLang="en-US" sz="1100" dirty="0">
                          <a:solidFill>
                            <a:schemeClr val="tx1"/>
                          </a:solidFill>
                        </a:rPr>
                        <a:t>during the COVID-19 crisis</a:t>
                      </a:r>
                      <a:endParaRPr kumimoji="0" lang="en-US" altLang="en-US" sz="1100" b="0" u="none" strike="noStrike" cap="none" normalizeH="0" baseline="0" dirty="0">
                        <a:ln>
                          <a:noFill/>
                        </a:ln>
                        <a:solidFill>
                          <a:schemeClr val="tx1"/>
                        </a:solidFill>
                        <a:effectLst/>
                      </a:endParaRPr>
                    </a:p>
                  </a:txBody>
                  <a:tcPr marR="0" anchor="ctr"/>
                </a:tc>
                <a:extLst>
                  <a:ext uri="{0D108BD9-81ED-4DB2-BD59-A6C34878D82A}">
                    <a16:rowId xmlns:a16="http://schemas.microsoft.com/office/drawing/2014/main" val="11360490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203864"/>
                          </a:solidFill>
                        </a:rPr>
                        <a:t>55%</a:t>
                      </a:r>
                    </a:p>
                    <a:p>
                      <a:endParaRPr lang="en-GB" sz="1200" dirty="0">
                        <a:solidFill>
                          <a:srgbClr val="203864"/>
                        </a:solidFill>
                      </a:endParaRPr>
                    </a:p>
                  </a:txBody>
                  <a:tcPr marL="180000" anchor="ct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100" dirty="0">
                          <a:solidFill>
                            <a:schemeClr val="tx1"/>
                          </a:solidFill>
                        </a:rPr>
                        <a:t>Were </a:t>
                      </a:r>
                      <a:r>
                        <a:rPr lang="en-GB" altLang="en-US" sz="1100" b="1" dirty="0">
                          <a:solidFill>
                            <a:schemeClr val="tx1"/>
                          </a:solidFill>
                        </a:rPr>
                        <a:t>receiving treatment/care</a:t>
                      </a:r>
                      <a:r>
                        <a:rPr lang="en-GB" altLang="en-US" sz="1100" dirty="0">
                          <a:solidFill>
                            <a:schemeClr val="tx1"/>
                          </a:solidFill>
                        </a:rPr>
                        <a:t>, and </a:t>
                      </a:r>
                      <a:r>
                        <a:rPr lang="en-GB" altLang="en-US" sz="1100" b="1" dirty="0">
                          <a:solidFill>
                            <a:schemeClr val="tx1"/>
                          </a:solidFill>
                        </a:rPr>
                        <a:t>46% </a:t>
                      </a:r>
                      <a:r>
                        <a:rPr lang="en-GB" altLang="en-US" sz="1100" dirty="0">
                          <a:solidFill>
                            <a:schemeClr val="tx1"/>
                          </a:solidFill>
                        </a:rPr>
                        <a:t>of these had experienced </a:t>
                      </a:r>
                      <a:r>
                        <a:rPr lang="en-GB" altLang="en-US" sz="1100" b="1" dirty="0">
                          <a:solidFill>
                            <a:schemeClr val="tx1"/>
                          </a:solidFill>
                        </a:rPr>
                        <a:t>changes or disruption to services. </a:t>
                      </a:r>
                      <a:r>
                        <a:rPr lang="en-GB" altLang="en-US" sz="1100" dirty="0">
                          <a:solidFill>
                            <a:schemeClr val="tx1"/>
                          </a:solidFill>
                        </a:rPr>
                        <a:t>For</a:t>
                      </a:r>
                      <a:r>
                        <a:rPr lang="en-GB" altLang="en-US" sz="1100" b="1" dirty="0">
                          <a:solidFill>
                            <a:schemeClr val="tx1"/>
                          </a:solidFill>
                        </a:rPr>
                        <a:t> 20% </a:t>
                      </a:r>
                      <a:r>
                        <a:rPr lang="en-GB" altLang="en-US" sz="1100" dirty="0">
                          <a:solidFill>
                            <a:schemeClr val="tx1"/>
                          </a:solidFill>
                        </a:rPr>
                        <a:t>it had a </a:t>
                      </a:r>
                      <a:r>
                        <a:rPr lang="en-GB" altLang="en-US" sz="1100" b="1" dirty="0">
                          <a:solidFill>
                            <a:schemeClr val="tx1"/>
                          </a:solidFill>
                        </a:rPr>
                        <a:t>significant impact</a:t>
                      </a:r>
                      <a:endParaRPr kumimoji="0" lang="en-US" altLang="en-US" sz="1100" b="0" i="0" u="none" strike="noStrike" cap="none" normalizeH="0" baseline="0" dirty="0">
                        <a:ln>
                          <a:noFill/>
                        </a:ln>
                        <a:solidFill>
                          <a:schemeClr val="tx1"/>
                        </a:solidFill>
                        <a:effectLst/>
                      </a:endParaRPr>
                    </a:p>
                  </a:txBody>
                  <a:tcPr marL="0" marR="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203864"/>
                          </a:solidFill>
                        </a:rPr>
                        <a:t>7%</a:t>
                      </a:r>
                    </a:p>
                    <a:p>
                      <a:endParaRPr lang="en-GB" sz="1200" dirty="0">
                        <a:solidFill>
                          <a:srgbClr val="203864"/>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solidFill>
                            <a:schemeClr val="tx1"/>
                          </a:solidFill>
                        </a:rPr>
                        <a:t>Experienced  </a:t>
                      </a:r>
                      <a:r>
                        <a:rPr lang="en-GB" altLang="en-US" sz="1100" b="1" dirty="0">
                          <a:solidFill>
                            <a:schemeClr val="tx1"/>
                          </a:solidFill>
                        </a:rPr>
                        <a:t>changes or disruption to social care services. </a:t>
                      </a:r>
                      <a:r>
                        <a:rPr lang="en-GB" altLang="en-US" sz="1100" dirty="0">
                          <a:solidFill>
                            <a:schemeClr val="tx1"/>
                          </a:solidFill>
                        </a:rPr>
                        <a:t>For</a:t>
                      </a:r>
                      <a:r>
                        <a:rPr lang="en-GB" altLang="en-US" sz="1100" b="1" dirty="0">
                          <a:solidFill>
                            <a:schemeClr val="tx1"/>
                          </a:solidFill>
                        </a:rPr>
                        <a:t> 49% </a:t>
                      </a:r>
                      <a:r>
                        <a:rPr lang="en-GB" altLang="en-US" sz="1100" dirty="0">
                          <a:solidFill>
                            <a:schemeClr val="tx1"/>
                          </a:solidFill>
                        </a:rPr>
                        <a:t>it had a </a:t>
                      </a:r>
                      <a:r>
                        <a:rPr lang="en-GB" altLang="en-US" sz="1100" b="1" dirty="0">
                          <a:solidFill>
                            <a:schemeClr val="tx1"/>
                          </a:solidFill>
                        </a:rPr>
                        <a:t>significant impact </a:t>
                      </a:r>
                      <a:endParaRPr kumimoji="0" lang="en-US" altLang="en-US" sz="1100" b="0" u="none" strike="noStrike" cap="none" normalizeH="0" baseline="0" dirty="0">
                        <a:ln>
                          <a:noFill/>
                        </a:ln>
                        <a:solidFill>
                          <a:schemeClr val="tx1"/>
                        </a:solidFill>
                        <a:effectLst/>
                      </a:endParaRPr>
                    </a:p>
                  </a:txBody>
                  <a:tcPr marR="0" marT="0" marB="0" anchor="ctr"/>
                </a:tc>
                <a:extLst>
                  <a:ext uri="{0D108BD9-81ED-4DB2-BD59-A6C34878D82A}">
                    <a16:rowId xmlns:a16="http://schemas.microsoft.com/office/drawing/2014/main" val="2807059532"/>
                  </a:ext>
                </a:extLst>
              </a:tr>
            </a:tbl>
          </a:graphicData>
        </a:graphic>
      </p:graphicFrame>
      <p:graphicFrame>
        <p:nvGraphicFramePr>
          <p:cNvPr id="74" name="Table 10" descr="children key findings">
            <a:extLst>
              <a:ext uri="{FF2B5EF4-FFF2-40B4-BE49-F238E27FC236}">
                <a16:creationId xmlns:a16="http://schemas.microsoft.com/office/drawing/2014/main" id="{2797EFF7-0FA8-4A49-8896-15808B748AE7}"/>
              </a:ext>
            </a:extLst>
          </p:cNvPr>
          <p:cNvGraphicFramePr>
            <a:graphicFrameLocks noGrp="1"/>
          </p:cNvGraphicFramePr>
          <p:nvPr>
            <p:extLst>
              <p:ext uri="{D42A27DB-BD31-4B8C-83A1-F6EECF244321}">
                <p14:modId xmlns:p14="http://schemas.microsoft.com/office/powerpoint/2010/main" val="1752551679"/>
              </p:ext>
            </p:extLst>
          </p:nvPr>
        </p:nvGraphicFramePr>
        <p:xfrm>
          <a:off x="6135225" y="3824962"/>
          <a:ext cx="5892333" cy="2718477"/>
        </p:xfrm>
        <a:graphic>
          <a:graphicData uri="http://schemas.openxmlformats.org/drawingml/2006/table">
            <a:tbl>
              <a:tblPr firstRow="1" bandRow="1">
                <a:tableStyleId>{2D5ABB26-0587-4C30-8999-92F81FD0307C}</a:tableStyleId>
              </a:tblPr>
              <a:tblGrid>
                <a:gridCol w="476440">
                  <a:extLst>
                    <a:ext uri="{9D8B030D-6E8A-4147-A177-3AD203B41FA5}">
                      <a16:colId xmlns:a16="http://schemas.microsoft.com/office/drawing/2014/main" val="3367974999"/>
                    </a:ext>
                  </a:extLst>
                </a:gridCol>
                <a:gridCol w="2421903">
                  <a:extLst>
                    <a:ext uri="{9D8B030D-6E8A-4147-A177-3AD203B41FA5}">
                      <a16:colId xmlns:a16="http://schemas.microsoft.com/office/drawing/2014/main" val="1991665157"/>
                    </a:ext>
                  </a:extLst>
                </a:gridCol>
                <a:gridCol w="472818">
                  <a:extLst>
                    <a:ext uri="{9D8B030D-6E8A-4147-A177-3AD203B41FA5}">
                      <a16:colId xmlns:a16="http://schemas.microsoft.com/office/drawing/2014/main" val="509802885"/>
                    </a:ext>
                  </a:extLst>
                </a:gridCol>
                <a:gridCol w="2521172">
                  <a:extLst>
                    <a:ext uri="{9D8B030D-6E8A-4147-A177-3AD203B41FA5}">
                      <a16:colId xmlns:a16="http://schemas.microsoft.com/office/drawing/2014/main" val="2838367928"/>
                    </a:ext>
                  </a:extLst>
                </a:gridCol>
              </a:tblGrid>
              <a:tr h="222930">
                <a:tc>
                  <a:txBody>
                    <a:bodyPr/>
                    <a:lstStyle/>
                    <a:p>
                      <a:endParaRPr lang="en-GB" sz="1200" dirty="0">
                        <a:solidFill>
                          <a:schemeClr val="bg1"/>
                        </a:solidFill>
                      </a:endParaRPr>
                    </a:p>
                  </a:txBody>
                  <a:tcPr marL="72000" marR="108000" marT="36000" marB="0" anchor="ctr">
                    <a:solidFill>
                      <a:srgbClr val="4472C4"/>
                    </a:solidFill>
                  </a:tcPr>
                </a:tc>
                <a:tc>
                  <a:txBody>
                    <a:bodyPr/>
                    <a:lstStyle/>
                    <a:p>
                      <a:r>
                        <a:rPr lang="en-GB" sz="1400" b="1" dirty="0">
                          <a:solidFill>
                            <a:schemeClr val="bg1"/>
                          </a:solidFill>
                        </a:rPr>
                        <a:t>Key findings:</a:t>
                      </a:r>
                    </a:p>
                  </a:txBody>
                  <a:tcPr marL="72000" marR="108000" marT="36000" marB="46800" anchor="ctr">
                    <a:solidFill>
                      <a:srgbClr val="4472C4"/>
                    </a:solidFill>
                  </a:tcPr>
                </a:tc>
                <a:tc>
                  <a:txBody>
                    <a:bodyPr/>
                    <a:lstStyle/>
                    <a:p>
                      <a:endParaRPr lang="en-GB" sz="1200" dirty="0">
                        <a:solidFill>
                          <a:schemeClr val="bg1"/>
                        </a:solidFill>
                      </a:endParaRPr>
                    </a:p>
                  </a:txBody>
                  <a:tcPr marL="72000" marR="108000" marT="36000" marB="0" anchor="ctr">
                    <a:solidFill>
                      <a:srgbClr val="4472C4"/>
                    </a:solidFill>
                  </a:tcPr>
                </a:tc>
                <a:tc>
                  <a:txBody>
                    <a:bodyPr/>
                    <a:lstStyle/>
                    <a:p>
                      <a:endParaRPr lang="en-GB" sz="1200" dirty="0">
                        <a:solidFill>
                          <a:schemeClr val="bg1"/>
                        </a:solidFill>
                      </a:endParaRPr>
                    </a:p>
                  </a:txBody>
                  <a:tcPr marL="72000" marR="108000" marT="36000" marB="0" anchor="ctr">
                    <a:solidFill>
                      <a:srgbClr val="4472C4"/>
                    </a:solidFill>
                  </a:tcPr>
                </a:tc>
                <a:extLst>
                  <a:ext uri="{0D108BD9-81ED-4DB2-BD59-A6C34878D82A}">
                    <a16:rowId xmlns:a16="http://schemas.microsoft.com/office/drawing/2014/main" val="3917560416"/>
                  </a:ext>
                </a:extLst>
              </a:tr>
              <a:tr h="571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4472C4"/>
                          </a:solidFill>
                        </a:rPr>
                        <a:t>66%</a:t>
                      </a:r>
                    </a:p>
                  </a:txBody>
                  <a:tcPr marL="108000" marR="0" marT="36000" marB="0" anchor="ct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100" dirty="0">
                          <a:solidFill>
                            <a:schemeClr val="tx1"/>
                          </a:solidFill>
                        </a:rPr>
                        <a:t>Identified </a:t>
                      </a:r>
                      <a:r>
                        <a:rPr lang="en-GB" altLang="en-US" sz="1100" b="1" dirty="0">
                          <a:solidFill>
                            <a:schemeClr val="tx1"/>
                          </a:solidFill>
                        </a:rPr>
                        <a:t>virtual connections </a:t>
                      </a:r>
                      <a:r>
                        <a:rPr lang="en-GB" altLang="en-US" sz="1100" dirty="0">
                          <a:solidFill>
                            <a:schemeClr val="tx1"/>
                          </a:solidFill>
                        </a:rPr>
                        <a:t>as most common issue undertaken </a:t>
                      </a:r>
                      <a:r>
                        <a:rPr lang="en-GB" altLang="en-US" sz="1100" b="1" dirty="0">
                          <a:solidFill>
                            <a:schemeClr val="tx1"/>
                          </a:solidFill>
                        </a:rPr>
                        <a:t>more often</a:t>
                      </a:r>
                      <a:r>
                        <a:rPr lang="en-GB" altLang="en-US" sz="1100" dirty="0">
                          <a:solidFill>
                            <a:schemeClr val="tx1"/>
                          </a:solidFill>
                        </a:rPr>
                        <a:t> since the outbreak</a:t>
                      </a:r>
                      <a:r>
                        <a:rPr kumimoji="0" lang="en-GB" altLang="en-US" sz="1100" b="0" u="none" strike="noStrike" cap="none" normalizeH="0" baseline="0" dirty="0">
                          <a:ln>
                            <a:noFill/>
                          </a:ln>
                          <a:solidFill>
                            <a:schemeClr val="tx1"/>
                          </a:solidFill>
                          <a:effectLst/>
                        </a:rPr>
                        <a:t>.</a:t>
                      </a:r>
                      <a:endParaRPr kumimoji="0" lang="en-US" altLang="en-US" sz="3200" b="0" i="0" u="none" strike="noStrike" cap="none" normalizeH="0" baseline="0" dirty="0">
                        <a:ln>
                          <a:noFill/>
                        </a:ln>
                        <a:solidFill>
                          <a:schemeClr val="tx1"/>
                        </a:solidFill>
                        <a:effectLst/>
                      </a:endParaRPr>
                    </a:p>
                  </a:txBody>
                  <a:tcPr marL="72000" marR="144000" marT="3600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4472C4"/>
                          </a:solidFill>
                        </a:rPr>
                        <a:t>43%</a:t>
                      </a:r>
                    </a:p>
                  </a:txBody>
                  <a:tcPr marL="108000" marR="72000" marT="36000" marB="0" anchor="ct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100" dirty="0">
                          <a:solidFill>
                            <a:schemeClr val="tx1"/>
                          </a:solidFill>
                        </a:rPr>
                        <a:t>Identified </a:t>
                      </a:r>
                      <a:r>
                        <a:rPr lang="en-GB" altLang="en-US" sz="1100" b="1" dirty="0">
                          <a:solidFill>
                            <a:schemeClr val="tx1"/>
                          </a:solidFill>
                        </a:rPr>
                        <a:t>fast food/takeaways </a:t>
                      </a:r>
                      <a:r>
                        <a:rPr lang="en-GB" altLang="en-US" sz="1100" dirty="0">
                          <a:solidFill>
                            <a:schemeClr val="tx1"/>
                          </a:solidFill>
                        </a:rPr>
                        <a:t>as most common issue undertaken </a:t>
                      </a:r>
                      <a:r>
                        <a:rPr lang="en-GB" altLang="en-US" sz="1100" b="1" dirty="0">
                          <a:solidFill>
                            <a:schemeClr val="tx1"/>
                          </a:solidFill>
                        </a:rPr>
                        <a:t>less often</a:t>
                      </a:r>
                      <a:r>
                        <a:rPr lang="en-GB" altLang="en-US" sz="1100" dirty="0">
                          <a:solidFill>
                            <a:schemeClr val="tx1"/>
                          </a:solidFill>
                        </a:rPr>
                        <a:t> since the outbreak</a:t>
                      </a:r>
                      <a:r>
                        <a:rPr kumimoji="0" lang="en-GB" altLang="en-US" sz="1100" b="0" u="none" strike="noStrike" cap="none" normalizeH="0" baseline="0" dirty="0">
                          <a:ln>
                            <a:noFill/>
                          </a:ln>
                          <a:solidFill>
                            <a:schemeClr val="tx1"/>
                          </a:solidFill>
                          <a:effectLst/>
                        </a:rPr>
                        <a:t>.</a:t>
                      </a:r>
                      <a:endParaRPr kumimoji="0" lang="en-US" altLang="en-US" sz="3200" b="0" i="0" u="none" strike="noStrike" cap="none" normalizeH="0" baseline="0" dirty="0">
                        <a:ln>
                          <a:noFill/>
                        </a:ln>
                        <a:solidFill>
                          <a:schemeClr val="tx1"/>
                        </a:solidFill>
                        <a:effectLst/>
                      </a:endParaRPr>
                    </a:p>
                  </a:txBody>
                  <a:tcPr marL="72000" marR="108000" marT="36000" marB="0" anchor="ctr"/>
                </a:tc>
                <a:extLst>
                  <a:ext uri="{0D108BD9-81ED-4DB2-BD59-A6C34878D82A}">
                    <a16:rowId xmlns:a16="http://schemas.microsoft.com/office/drawing/2014/main" val="1686416049"/>
                  </a:ext>
                </a:extLst>
              </a:tr>
              <a:tr h="571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4472C4"/>
                          </a:solidFill>
                        </a:rPr>
                        <a:t>65%</a:t>
                      </a:r>
                    </a:p>
                  </a:txBody>
                  <a:tcPr marL="108000" marR="0" marT="36000" marB="0" anchor="ct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100" dirty="0">
                          <a:solidFill>
                            <a:schemeClr val="tx1"/>
                          </a:solidFill>
                        </a:rPr>
                        <a:t>Strongly agree that they </a:t>
                      </a:r>
                      <a:r>
                        <a:rPr lang="en-GB" altLang="en-US" sz="1100" b="1" dirty="0">
                          <a:solidFill>
                            <a:schemeClr val="tx1"/>
                          </a:solidFill>
                        </a:rPr>
                        <a:t>feel safe at home</a:t>
                      </a:r>
                      <a:endParaRPr kumimoji="0" lang="en-US" altLang="en-US" sz="3200" b="1" i="0" u="none" strike="noStrike" cap="none" normalizeH="0" baseline="0" dirty="0">
                        <a:ln>
                          <a:noFill/>
                        </a:ln>
                        <a:solidFill>
                          <a:schemeClr val="tx1"/>
                        </a:solidFill>
                        <a:effectLst/>
                      </a:endParaRPr>
                    </a:p>
                  </a:txBody>
                  <a:tcPr marL="72000" marR="14400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4472C4"/>
                          </a:solidFill>
                        </a:rPr>
                        <a:t>19%</a:t>
                      </a:r>
                    </a:p>
                  </a:txBody>
                  <a:tcPr marL="108000" marR="72000" marT="36000" marB="0" anchor="ct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100" dirty="0">
                          <a:solidFill>
                            <a:schemeClr val="tx1"/>
                          </a:solidFill>
                        </a:rPr>
                        <a:t>Felt it was </a:t>
                      </a:r>
                      <a:r>
                        <a:rPr lang="en-GB" altLang="en-US" sz="1100" b="1" dirty="0">
                          <a:solidFill>
                            <a:schemeClr val="tx1"/>
                          </a:solidFill>
                        </a:rPr>
                        <a:t>difficult or very difficult to understand what was happening</a:t>
                      </a:r>
                      <a:r>
                        <a:rPr lang="en-GB" altLang="en-US" sz="1100" dirty="0">
                          <a:solidFill>
                            <a:schemeClr val="tx1"/>
                          </a:solidFill>
                        </a:rPr>
                        <a:t> during the outbreak</a:t>
                      </a:r>
                      <a:endParaRPr kumimoji="0" lang="en-US" altLang="en-US" sz="3200" b="1" i="0" u="none" strike="noStrike" cap="none" normalizeH="0" baseline="0" dirty="0">
                        <a:ln>
                          <a:noFill/>
                        </a:ln>
                        <a:solidFill>
                          <a:schemeClr val="tx1"/>
                        </a:solidFill>
                        <a:effectLst/>
                      </a:endParaRPr>
                    </a:p>
                  </a:txBody>
                  <a:tcPr marL="72000" marR="108000" marT="36000" marB="0" anchor="ctr"/>
                </a:tc>
                <a:extLst>
                  <a:ext uri="{0D108BD9-81ED-4DB2-BD59-A6C34878D82A}">
                    <a16:rowId xmlns:a16="http://schemas.microsoft.com/office/drawing/2014/main" val="3997589122"/>
                  </a:ext>
                </a:extLst>
              </a:tr>
              <a:tr h="571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4472C4"/>
                          </a:solidFill>
                        </a:rPr>
                        <a:t>45%</a:t>
                      </a:r>
                    </a:p>
                    <a:p>
                      <a:endParaRPr lang="en-GB" sz="1200" dirty="0">
                        <a:solidFill>
                          <a:srgbClr val="4472C4"/>
                        </a:solidFill>
                      </a:endParaRPr>
                    </a:p>
                  </a:txBody>
                  <a:tcPr marL="108000" marR="0" marT="36000" marB="0" anchor="ct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100" dirty="0">
                          <a:solidFill>
                            <a:schemeClr val="tx1"/>
                          </a:solidFill>
                        </a:rPr>
                        <a:t>Felt they were </a:t>
                      </a:r>
                      <a:r>
                        <a:rPr lang="en-GB" altLang="en-US" sz="1100" b="1" dirty="0">
                          <a:solidFill>
                            <a:schemeClr val="tx1"/>
                          </a:solidFill>
                        </a:rPr>
                        <a:t>coping well but with some worries </a:t>
                      </a:r>
                      <a:r>
                        <a:rPr lang="en-GB" altLang="en-US" sz="1100" dirty="0">
                          <a:solidFill>
                            <a:schemeClr val="tx1"/>
                          </a:solidFill>
                        </a:rPr>
                        <a:t>during the COVID-19 crisis</a:t>
                      </a:r>
                      <a:endParaRPr kumimoji="0" lang="en-US" altLang="en-US" sz="3200" b="0" i="0" u="none" strike="noStrike" cap="none" normalizeH="0" baseline="0" dirty="0">
                        <a:ln>
                          <a:noFill/>
                        </a:ln>
                        <a:solidFill>
                          <a:schemeClr val="tx1"/>
                        </a:solidFill>
                        <a:effectLst/>
                      </a:endParaRPr>
                    </a:p>
                  </a:txBody>
                  <a:tcPr marL="72000" marR="144000" marT="3600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4472C4"/>
                          </a:solidFill>
                        </a:rPr>
                        <a:t>6%</a:t>
                      </a:r>
                    </a:p>
                  </a:txBody>
                  <a:tcPr marL="108000" marR="72000" marT="36000" marB="0" anchor="ct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100" dirty="0">
                          <a:solidFill>
                            <a:schemeClr val="tx1"/>
                          </a:solidFill>
                        </a:rPr>
                        <a:t>Felt they were </a:t>
                      </a:r>
                      <a:r>
                        <a:rPr lang="en-GB" altLang="en-US" sz="1100" b="1" dirty="0">
                          <a:solidFill>
                            <a:schemeClr val="tx1"/>
                          </a:solidFill>
                        </a:rPr>
                        <a:t>having some difficult or not coping at all well </a:t>
                      </a:r>
                      <a:r>
                        <a:rPr lang="en-GB" altLang="en-US" sz="1100" dirty="0">
                          <a:solidFill>
                            <a:schemeClr val="tx1"/>
                          </a:solidFill>
                        </a:rPr>
                        <a:t>during the COVID-19 crisis</a:t>
                      </a:r>
                      <a:endParaRPr kumimoji="0" lang="en-US" altLang="en-US" sz="3200" b="0" i="0" u="none" strike="noStrike" cap="none" normalizeH="0" baseline="0" dirty="0">
                        <a:ln>
                          <a:noFill/>
                        </a:ln>
                        <a:solidFill>
                          <a:schemeClr val="tx1"/>
                        </a:solidFill>
                        <a:effectLst/>
                      </a:endParaRPr>
                    </a:p>
                  </a:txBody>
                  <a:tcPr marL="72000" marR="108000" marT="36000" marB="0" anchor="ctr"/>
                </a:tc>
                <a:extLst>
                  <a:ext uri="{0D108BD9-81ED-4DB2-BD59-A6C34878D82A}">
                    <a16:rowId xmlns:a16="http://schemas.microsoft.com/office/drawing/2014/main" val="1136049068"/>
                  </a:ext>
                </a:extLst>
              </a:tr>
              <a:tr h="571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4472C4"/>
                          </a:solidFill>
                        </a:rPr>
                        <a:t>23%</a:t>
                      </a:r>
                    </a:p>
                    <a:p>
                      <a:endParaRPr lang="en-GB" sz="1200" dirty="0">
                        <a:solidFill>
                          <a:srgbClr val="4472C4"/>
                        </a:solidFill>
                      </a:endParaRPr>
                    </a:p>
                  </a:txBody>
                  <a:tcPr marL="108000" marR="0" marT="36000" marB="0" anchor="ct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100" dirty="0">
                          <a:solidFill>
                            <a:schemeClr val="tx1"/>
                          </a:solidFill>
                        </a:rPr>
                        <a:t>Had experienced </a:t>
                      </a:r>
                      <a:r>
                        <a:rPr lang="en-GB" altLang="en-US" sz="1100" b="1" dirty="0">
                          <a:solidFill>
                            <a:schemeClr val="tx1"/>
                          </a:solidFill>
                        </a:rPr>
                        <a:t>changes or disruption to health services or treatment, </a:t>
                      </a:r>
                      <a:r>
                        <a:rPr lang="en-GB" altLang="en-US" sz="1100" dirty="0">
                          <a:solidFill>
                            <a:schemeClr val="tx1"/>
                          </a:solidFill>
                        </a:rPr>
                        <a:t>and for </a:t>
                      </a:r>
                      <a:r>
                        <a:rPr lang="en-GB" altLang="en-US" sz="1100" b="1" dirty="0">
                          <a:solidFill>
                            <a:schemeClr val="tx1"/>
                          </a:solidFill>
                        </a:rPr>
                        <a:t>8% </a:t>
                      </a:r>
                      <a:r>
                        <a:rPr lang="en-GB" altLang="en-US" sz="1100" dirty="0">
                          <a:solidFill>
                            <a:schemeClr val="tx1"/>
                          </a:solidFill>
                        </a:rPr>
                        <a:t>of these it had a </a:t>
                      </a:r>
                      <a:r>
                        <a:rPr lang="en-GB" altLang="en-US" sz="1100" b="1" dirty="0">
                          <a:solidFill>
                            <a:schemeClr val="tx1"/>
                          </a:solidFill>
                        </a:rPr>
                        <a:t>significant impact</a:t>
                      </a:r>
                      <a:endParaRPr kumimoji="0" lang="en-US" altLang="en-US" sz="3200" b="0" i="0" u="none" strike="noStrike" cap="none" normalizeH="0" baseline="0" dirty="0">
                        <a:ln>
                          <a:noFill/>
                        </a:ln>
                        <a:solidFill>
                          <a:schemeClr val="tx1"/>
                        </a:solidFill>
                        <a:effectLst/>
                      </a:endParaRPr>
                    </a:p>
                  </a:txBody>
                  <a:tcPr marL="72000" marR="144000" marT="3600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4472C4"/>
                          </a:solidFill>
                        </a:rPr>
                        <a:t>85%</a:t>
                      </a:r>
                    </a:p>
                    <a:p>
                      <a:endParaRPr lang="en-GB" sz="1200" dirty="0">
                        <a:solidFill>
                          <a:srgbClr val="4472C4"/>
                        </a:solidFill>
                      </a:endParaRPr>
                    </a:p>
                  </a:txBody>
                  <a:tcPr marL="108000" marR="72000" marT="36000" marB="0" anchor="ct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100" dirty="0">
                          <a:solidFill>
                            <a:schemeClr val="tx1"/>
                          </a:solidFill>
                        </a:rPr>
                        <a:t>Felt </a:t>
                      </a:r>
                      <a:r>
                        <a:rPr lang="en-GB" altLang="en-US" sz="1100" b="1" dirty="0">
                          <a:solidFill>
                            <a:schemeClr val="tx1"/>
                          </a:solidFill>
                        </a:rPr>
                        <a:t>confident/very confident accessing healthcare </a:t>
                      </a:r>
                      <a:r>
                        <a:rPr lang="en-GB" altLang="en-US" sz="1100" dirty="0">
                          <a:solidFill>
                            <a:schemeClr val="tx1"/>
                          </a:solidFill>
                        </a:rPr>
                        <a:t>for non-covid-19 related treatment or worries</a:t>
                      </a:r>
                      <a:endParaRPr kumimoji="0" lang="en-US" altLang="en-US" sz="3200" b="0" i="0" u="none" strike="noStrike" cap="none" normalizeH="0" baseline="0" dirty="0">
                        <a:ln>
                          <a:noFill/>
                        </a:ln>
                        <a:solidFill>
                          <a:schemeClr val="tx1"/>
                        </a:solidFill>
                        <a:effectLst/>
                      </a:endParaRPr>
                    </a:p>
                  </a:txBody>
                  <a:tcPr marL="72000" marR="108000" marT="36000" marB="0" anchor="ctr"/>
                </a:tc>
                <a:extLst>
                  <a:ext uri="{0D108BD9-81ED-4DB2-BD59-A6C34878D82A}">
                    <a16:rowId xmlns:a16="http://schemas.microsoft.com/office/drawing/2014/main" val="2807059532"/>
                  </a:ext>
                </a:extLst>
              </a:tr>
            </a:tbl>
          </a:graphicData>
        </a:graphic>
      </p:graphicFrame>
      <p:sp>
        <p:nvSpPr>
          <p:cNvPr id="12" name="Slide Number Placeholder 11">
            <a:extLst>
              <a:ext uri="{FF2B5EF4-FFF2-40B4-BE49-F238E27FC236}">
                <a16:creationId xmlns:a16="http://schemas.microsoft.com/office/drawing/2014/main" id="{A0FF922F-BBF5-4A07-83FA-D0EFC4FECF02}"/>
              </a:ext>
            </a:extLst>
          </p:cNvPr>
          <p:cNvSpPr>
            <a:spLocks noGrp="1"/>
          </p:cNvSpPr>
          <p:nvPr>
            <p:ph type="sldNum" sz="quarter" idx="12"/>
          </p:nvPr>
        </p:nvSpPr>
        <p:spPr>
          <a:xfrm>
            <a:off x="11139749" y="6599039"/>
            <a:ext cx="701407" cy="169826"/>
          </a:xfrm>
        </p:spPr>
        <p:txBody>
          <a:bodyPr lIns="0" tIns="0" rIns="0" bIns="0"/>
          <a:lstStyle/>
          <a:p>
            <a:fld id="{8909338C-4204-40C7-9A1E-446982E7336D}" type="slidenum">
              <a:rPr lang="en-GB" smtClean="0"/>
              <a:pPr/>
              <a:t>17</a:t>
            </a:fld>
            <a:endParaRPr lang="en-GB" dirty="0"/>
          </a:p>
        </p:txBody>
      </p:sp>
      <p:sp>
        <p:nvSpPr>
          <p:cNvPr id="18" name="Footer Placeholder 6">
            <a:extLst>
              <a:ext uri="{FF2B5EF4-FFF2-40B4-BE49-F238E27FC236}">
                <a16:creationId xmlns:a16="http://schemas.microsoft.com/office/drawing/2014/main" id="{4A862FBF-CC83-46C0-884C-D69A4F0CC615}"/>
              </a:ext>
            </a:extLst>
          </p:cNvPr>
          <p:cNvSpPr>
            <a:spLocks noGrp="1"/>
          </p:cNvSpPr>
          <p:nvPr>
            <p:ph type="ftr" sz="quarter" idx="11"/>
          </p:nvPr>
        </p:nvSpPr>
        <p:spPr>
          <a:xfrm>
            <a:off x="352540" y="6525344"/>
            <a:ext cx="3762260" cy="365125"/>
          </a:xfrm>
        </p:spPr>
        <p:txBody>
          <a:bodyPr/>
          <a:lstStyle/>
          <a:p>
            <a:r>
              <a:rPr lang="en-GB" dirty="0"/>
              <a:t>PHI East Sussex County Council 2022</a:t>
            </a:r>
          </a:p>
        </p:txBody>
      </p:sp>
    </p:spTree>
    <p:extLst>
      <p:ext uri="{BB962C8B-B14F-4D97-AF65-F5344CB8AC3E}">
        <p14:creationId xmlns:p14="http://schemas.microsoft.com/office/powerpoint/2010/main" val="2244777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D6168A-5092-4254-BFA5-A20D8E70A622}"/>
              </a:ext>
            </a:extLst>
          </p:cNvPr>
          <p:cNvSpPr>
            <a:spLocks noGrp="1"/>
          </p:cNvSpPr>
          <p:nvPr>
            <p:ph type="title"/>
          </p:nvPr>
        </p:nvSpPr>
        <p:spPr/>
        <p:txBody>
          <a:bodyPr>
            <a:normAutofit/>
          </a:bodyPr>
          <a:lstStyle/>
          <a:p>
            <a:r>
              <a:rPr lang="en-GB" sz="2400" b="0" dirty="0"/>
              <a:t>Healthwatch surveys: COVID-19 – digital and remote consultations</a:t>
            </a:r>
          </a:p>
        </p:txBody>
      </p:sp>
      <p:sp>
        <p:nvSpPr>
          <p:cNvPr id="18" name="Rectangle 17">
            <a:extLst>
              <a:ext uri="{FF2B5EF4-FFF2-40B4-BE49-F238E27FC236}">
                <a16:creationId xmlns:a16="http://schemas.microsoft.com/office/drawing/2014/main" id="{403EEE07-375A-4776-840A-7EBF2D933538}"/>
              </a:ext>
            </a:extLst>
          </p:cNvPr>
          <p:cNvSpPr/>
          <p:nvPr/>
        </p:nvSpPr>
        <p:spPr>
          <a:xfrm>
            <a:off x="380630" y="872378"/>
            <a:ext cx="11477266" cy="947805"/>
          </a:xfrm>
          <a:prstGeom prst="rect">
            <a:avLst/>
          </a:prstGeom>
          <a:solidFill>
            <a:srgbClr val="F0F4FA"/>
          </a:solidFill>
        </p:spPr>
        <p:txBody>
          <a:bodyPr wrap="square" lIns="72000" tIns="72000" rIns="72000" bIns="72000">
            <a:spAutoFit/>
          </a:bodyPr>
          <a:lstStyle/>
          <a:p>
            <a:pPr>
              <a:lnSpc>
                <a:spcPct val="150000"/>
              </a:lnSpc>
            </a:pPr>
            <a:r>
              <a:rPr lang="en-GB" sz="1200" dirty="0">
                <a:solidFill>
                  <a:srgbClr val="203864"/>
                </a:solidFill>
              </a:rPr>
              <a:t>The </a:t>
            </a:r>
            <a:r>
              <a:rPr lang="en-GB" sz="1200" dirty="0">
                <a:solidFill>
                  <a:srgbClr val="203864"/>
                </a:solidFill>
                <a:hlinkClick r:id="rId3">
                  <a:extLst>
                    <a:ext uri="{A12FA001-AC4F-418D-AE19-62706E023703}">
                      <ahyp:hlinkClr xmlns:ahyp="http://schemas.microsoft.com/office/drawing/2018/hyperlinkcolor" val="tx"/>
                    </a:ext>
                  </a:extLst>
                </a:hlinkClick>
              </a:rPr>
              <a:t>Healthwatch in Sussex public survey on digital consultations final report</a:t>
            </a:r>
            <a:r>
              <a:rPr lang="en-GB" sz="1200" dirty="0">
                <a:solidFill>
                  <a:srgbClr val="203864"/>
                </a:solidFill>
              </a:rPr>
              <a:t> focused on establishing people’s experiences of digital or remote consultations during the COVID-19 period and their expectations and preferences for service redesign and delivery in the restore and recovery stages post COVID-19. This survey and the Sussex CCG‘s survey on NHS communications with patients (which contained many of the same questions) provided a combined sample of 2,185 people in </a:t>
            </a:r>
            <a:r>
              <a:rPr lang="en-GB" sz="1200" b="1" u="sng" dirty="0">
                <a:solidFill>
                  <a:srgbClr val="203864"/>
                </a:solidFill>
              </a:rPr>
              <a:t>June-July 2020</a:t>
            </a:r>
            <a:r>
              <a:rPr lang="en-GB" sz="1200" dirty="0">
                <a:solidFill>
                  <a:srgbClr val="203864"/>
                </a:solidFill>
              </a:rPr>
              <a:t>, and the following</a:t>
            </a:r>
          </a:p>
        </p:txBody>
      </p:sp>
      <p:sp>
        <p:nvSpPr>
          <p:cNvPr id="25" name="Rectangle 24">
            <a:extLst>
              <a:ext uri="{FF2B5EF4-FFF2-40B4-BE49-F238E27FC236}">
                <a16:creationId xmlns:a16="http://schemas.microsoft.com/office/drawing/2014/main" id="{F39E0214-66D7-4A6C-B9B0-2436AEF2EF2C}"/>
              </a:ext>
            </a:extLst>
          </p:cNvPr>
          <p:cNvSpPr/>
          <p:nvPr/>
        </p:nvSpPr>
        <p:spPr>
          <a:xfrm>
            <a:off x="578311" y="2017024"/>
            <a:ext cx="11477266" cy="382092"/>
          </a:xfrm>
          <a:prstGeom prst="rect">
            <a:avLst/>
          </a:prstGeom>
        </p:spPr>
        <p:txBody>
          <a:bodyPr wrap="square">
            <a:spAutoFit/>
          </a:bodyPr>
          <a:lstStyle/>
          <a:p>
            <a:pPr>
              <a:lnSpc>
                <a:spcPct val="150000"/>
              </a:lnSpc>
            </a:pPr>
            <a:r>
              <a:rPr lang="en-GB" sz="1400" b="1" dirty="0"/>
              <a:t>headline findings:   </a:t>
            </a:r>
          </a:p>
        </p:txBody>
      </p:sp>
      <p:graphicFrame>
        <p:nvGraphicFramePr>
          <p:cNvPr id="21" name="Table 10" descr="adults key findings">
            <a:extLst>
              <a:ext uri="{FF2B5EF4-FFF2-40B4-BE49-F238E27FC236}">
                <a16:creationId xmlns:a16="http://schemas.microsoft.com/office/drawing/2014/main" id="{92A35369-EE5F-4D22-91D7-7AD6423A592A}"/>
              </a:ext>
            </a:extLst>
          </p:cNvPr>
          <p:cNvGraphicFramePr>
            <a:graphicFrameLocks noGrp="1"/>
          </p:cNvGraphicFramePr>
          <p:nvPr>
            <p:extLst>
              <p:ext uri="{D42A27DB-BD31-4B8C-83A1-F6EECF244321}">
                <p14:modId xmlns:p14="http://schemas.microsoft.com/office/powerpoint/2010/main" val="1629998990"/>
              </p:ext>
            </p:extLst>
          </p:nvPr>
        </p:nvGraphicFramePr>
        <p:xfrm>
          <a:off x="709148" y="2274387"/>
          <a:ext cx="10773703" cy="4023360"/>
        </p:xfrm>
        <a:graphic>
          <a:graphicData uri="http://schemas.openxmlformats.org/drawingml/2006/table">
            <a:tbl>
              <a:tblPr firstRow="1" bandRow="1">
                <a:tableStyleId>{2D5ABB26-0587-4C30-8999-92F81FD0307C}</a:tableStyleId>
              </a:tblPr>
              <a:tblGrid>
                <a:gridCol w="1066372">
                  <a:extLst>
                    <a:ext uri="{9D8B030D-6E8A-4147-A177-3AD203B41FA5}">
                      <a16:colId xmlns:a16="http://schemas.microsoft.com/office/drawing/2014/main" val="3367974999"/>
                    </a:ext>
                  </a:extLst>
                </a:gridCol>
                <a:gridCol w="3519592">
                  <a:extLst>
                    <a:ext uri="{9D8B030D-6E8A-4147-A177-3AD203B41FA5}">
                      <a16:colId xmlns:a16="http://schemas.microsoft.com/office/drawing/2014/main" val="1991665157"/>
                    </a:ext>
                  </a:extLst>
                </a:gridCol>
                <a:gridCol w="872896">
                  <a:extLst>
                    <a:ext uri="{9D8B030D-6E8A-4147-A177-3AD203B41FA5}">
                      <a16:colId xmlns:a16="http://schemas.microsoft.com/office/drawing/2014/main" val="930496656"/>
                    </a:ext>
                  </a:extLst>
                </a:gridCol>
                <a:gridCol w="1683637">
                  <a:extLst>
                    <a:ext uri="{9D8B030D-6E8A-4147-A177-3AD203B41FA5}">
                      <a16:colId xmlns:a16="http://schemas.microsoft.com/office/drawing/2014/main" val="509802885"/>
                    </a:ext>
                  </a:extLst>
                </a:gridCol>
                <a:gridCol w="3631206">
                  <a:extLst>
                    <a:ext uri="{9D8B030D-6E8A-4147-A177-3AD203B41FA5}">
                      <a16:colId xmlns:a16="http://schemas.microsoft.com/office/drawing/2014/main" val="2838367928"/>
                    </a:ext>
                  </a:extLst>
                </a:gridCol>
              </a:tblGrid>
              <a:tr h="1005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4472C4"/>
                          </a:solidFill>
                        </a:rPr>
                        <a:t>37%</a:t>
                      </a:r>
                    </a:p>
                  </a:txBody>
                  <a:tcPr marL="180000" anchor="ctr">
                    <a:lnT>
                      <a:noFill/>
                    </a:lnT>
                  </a:tcPr>
                </a:tc>
                <a:tc>
                  <a:txBody>
                    <a:bodyPr/>
                    <a:lstStyle/>
                    <a:p>
                      <a:pPr lvl="0" eaLnBrk="0" fontAlgn="base" hangingPunct="0">
                        <a:spcBef>
                          <a:spcPct val="0"/>
                        </a:spcBef>
                        <a:spcAft>
                          <a:spcPct val="0"/>
                        </a:spcAft>
                      </a:pPr>
                      <a:r>
                        <a:rPr lang="en-GB" sz="1200" b="1" kern="1200" dirty="0">
                          <a:solidFill>
                            <a:srgbClr val="4472C4"/>
                          </a:solidFill>
                          <a:latin typeface="+mn-lt"/>
                          <a:ea typeface="+mn-ea"/>
                          <a:cs typeface="+mn-cs"/>
                        </a:rPr>
                        <a:t>chose not to make an appointment </a:t>
                      </a:r>
                      <a:r>
                        <a:rPr lang="en-GB" sz="1200" dirty="0"/>
                        <a:t>during the pandemic despite having a need to access health, social or emotional care</a:t>
                      </a:r>
                      <a:r>
                        <a:rPr kumimoji="0" lang="en-GB" altLang="en-US" sz="1200" b="0" i="0" u="none" strike="noStrike" cap="none" normalizeH="0" baseline="0" dirty="0">
                          <a:ln>
                            <a:noFill/>
                          </a:ln>
                          <a:solidFill>
                            <a:srgbClr val="000000"/>
                          </a:solidFill>
                          <a:effectLst/>
                        </a:rPr>
                        <a:t>.</a:t>
                      </a:r>
                      <a:endParaRPr kumimoji="0" lang="en-US" altLang="en-US" sz="1200" b="0" i="0" u="none" strike="noStrike" cap="none" normalizeH="0" baseline="0" dirty="0">
                        <a:ln>
                          <a:noFill/>
                        </a:ln>
                        <a:solidFill>
                          <a:schemeClr val="tx1"/>
                        </a:solidFill>
                        <a:effectLst/>
                      </a:endParaRPr>
                    </a:p>
                  </a:txBody>
                  <a:tcPr marL="0" marR="0" anchor="ct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solidFill>
                          <a:srgbClr val="203864"/>
                        </a:solidFill>
                      </a:endParaRPr>
                    </a:p>
                  </a:txBody>
                  <a:tcPr marL="252000" anchor="ctr">
                    <a:lnT>
                      <a:noFill/>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203864"/>
                          </a:solidFill>
                        </a:rPr>
                        <a:t>63%</a:t>
                      </a:r>
                    </a:p>
                  </a:txBody>
                  <a:tcPr marL="252000" anchor="ctr">
                    <a:lnT>
                      <a:noFill/>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chemeClr val="tx1"/>
                          </a:solidFill>
                        </a:rPr>
                        <a:t>Who had a remote appointment </a:t>
                      </a:r>
                      <a:r>
                        <a:rPr lang="en-GB" altLang="en-US" sz="1200" b="1" dirty="0">
                          <a:solidFill>
                            <a:srgbClr val="203864"/>
                          </a:solidFill>
                        </a:rPr>
                        <a:t>had a phone appointment</a:t>
                      </a:r>
                      <a:r>
                        <a:rPr lang="en-GB" altLang="en-US" sz="1200" dirty="0">
                          <a:solidFill>
                            <a:schemeClr val="tx1"/>
                          </a:solidFill>
                        </a:rPr>
                        <a:t>.</a:t>
                      </a:r>
                    </a:p>
                  </a:txBody>
                  <a:tcPr marR="0" anchor="ctr">
                    <a:lnT>
                      <a:noFill/>
                    </a:lnT>
                  </a:tcPr>
                </a:tc>
                <a:extLst>
                  <a:ext uri="{0D108BD9-81ED-4DB2-BD59-A6C34878D82A}">
                    <a16:rowId xmlns:a16="http://schemas.microsoft.com/office/drawing/2014/main" val="1686416049"/>
                  </a:ext>
                </a:extLst>
              </a:tr>
              <a:tr h="1005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4472C4"/>
                          </a:solidFill>
                        </a:rPr>
                        <a:t>79%</a:t>
                      </a:r>
                    </a:p>
                  </a:txBody>
                  <a:tcPr marL="180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kern="1200" dirty="0">
                          <a:solidFill>
                            <a:srgbClr val="4472C4"/>
                          </a:solidFill>
                          <a:latin typeface="+mn-lt"/>
                          <a:ea typeface="+mn-ea"/>
                          <a:cs typeface="+mn-cs"/>
                        </a:rPr>
                        <a:t>Didn’t make an appointment because they felt their condition wasn’t serious enough </a:t>
                      </a:r>
                      <a:r>
                        <a:rPr lang="en-GB" altLang="en-US" sz="1200" dirty="0">
                          <a:solidFill>
                            <a:schemeClr val="tx1"/>
                          </a:solidFill>
                        </a:rPr>
                        <a:t>(42%) or didn’t want to burden the NHS (28%).</a:t>
                      </a:r>
                    </a:p>
                  </a:txBody>
                  <a:tcPr marL="0" marR="0" anchor="ct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solidFill>
                          <a:srgbClr val="203864"/>
                        </a:solidFill>
                      </a:endParaRPr>
                    </a:p>
                  </a:txBody>
                  <a:tcPr marL="25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203864"/>
                          </a:solidFill>
                        </a:rPr>
                        <a:t>80%</a:t>
                      </a:r>
                    </a:p>
                  </a:txBody>
                  <a:tcPr marL="25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chemeClr val="tx1"/>
                          </a:solidFill>
                        </a:rPr>
                        <a:t>who had phone, video and online appointments during the pandemic </a:t>
                      </a:r>
                      <a:r>
                        <a:rPr lang="en-GB" altLang="en-US" sz="1200" b="1" kern="1200" dirty="0">
                          <a:solidFill>
                            <a:srgbClr val="203864"/>
                          </a:solidFill>
                          <a:latin typeface="+mn-lt"/>
                          <a:ea typeface="+mn-ea"/>
                          <a:cs typeface="+mn-cs"/>
                        </a:rPr>
                        <a:t>were satisfied or very satisfied with phone appointments </a:t>
                      </a:r>
                      <a:r>
                        <a:rPr lang="en-GB" altLang="en-US" sz="1200" dirty="0">
                          <a:solidFill>
                            <a:schemeClr val="tx1"/>
                          </a:solidFill>
                        </a:rPr>
                        <a:t>(76% with video and 79% with online).</a:t>
                      </a:r>
                    </a:p>
                  </a:txBody>
                  <a:tcPr marR="0" anchor="ctr"/>
                </a:tc>
                <a:extLst>
                  <a:ext uri="{0D108BD9-81ED-4DB2-BD59-A6C34878D82A}">
                    <a16:rowId xmlns:a16="http://schemas.microsoft.com/office/drawing/2014/main" val="3997589122"/>
                  </a:ext>
                </a:extLst>
              </a:tr>
              <a:tr h="1005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4472C4"/>
                          </a:solidFill>
                        </a:rPr>
                        <a:t>30%</a:t>
                      </a:r>
                    </a:p>
                    <a:p>
                      <a:endParaRPr lang="en-GB" sz="1800" dirty="0">
                        <a:solidFill>
                          <a:srgbClr val="4472C4"/>
                        </a:solidFill>
                      </a:endParaRPr>
                    </a:p>
                  </a:txBody>
                  <a:tcPr marL="180000" anchor="ctr"/>
                </a:tc>
                <a:tc>
                  <a:txBody>
                    <a:bodyPr/>
                    <a:lstStyle/>
                    <a:p>
                      <a:pPr lvl="0" eaLnBrk="0" fontAlgn="base" hangingPunct="0">
                        <a:spcBef>
                          <a:spcPct val="0"/>
                        </a:spcBef>
                        <a:spcAft>
                          <a:spcPct val="0"/>
                        </a:spcAft>
                      </a:pPr>
                      <a:r>
                        <a:rPr lang="en-GB" sz="1200" dirty="0"/>
                        <a:t>were </a:t>
                      </a:r>
                      <a:r>
                        <a:rPr lang="en-GB" sz="1200" b="1" kern="1200" dirty="0">
                          <a:solidFill>
                            <a:srgbClr val="4472C4"/>
                          </a:solidFill>
                          <a:latin typeface="+mn-lt"/>
                          <a:ea typeface="+mn-ea"/>
                          <a:cs typeface="+mn-cs"/>
                        </a:rPr>
                        <a:t>not happy to have remote emotional and mental health support, including counselling and therapy</a:t>
                      </a:r>
                      <a:r>
                        <a:rPr lang="en-GB" sz="1200" dirty="0">
                          <a:solidFill>
                            <a:srgbClr val="4472C4"/>
                          </a:solidFill>
                        </a:rPr>
                        <a:t>. </a:t>
                      </a:r>
                      <a:r>
                        <a:rPr lang="en-GB" sz="1200" dirty="0"/>
                        <a:t>This rose to 44% of people with longstanding and serious mental health conditions. This rose to</a:t>
                      </a:r>
                      <a:r>
                        <a:rPr lang="en-GB" sz="1200" b="1" dirty="0">
                          <a:solidFill>
                            <a:schemeClr val="bg1">
                              <a:lumMod val="50000"/>
                            </a:schemeClr>
                          </a:solidFill>
                        </a:rPr>
                        <a:t> 44% </a:t>
                      </a:r>
                      <a:r>
                        <a:rPr lang="en-GB" sz="1200" dirty="0"/>
                        <a:t>of people with longstanding and serious mental health conditions. </a:t>
                      </a:r>
                      <a:endParaRPr kumimoji="0" lang="en-US" altLang="en-US" sz="1200" b="0" i="0" u="none" strike="noStrike" cap="none" normalizeH="0" baseline="0" dirty="0">
                        <a:ln>
                          <a:noFill/>
                        </a:ln>
                        <a:solidFill>
                          <a:schemeClr val="tx1"/>
                        </a:solidFill>
                        <a:effectLst/>
                      </a:endParaRPr>
                    </a:p>
                  </a:txBody>
                  <a:tcPr marL="0" marR="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solidFill>
                          <a:srgbClr val="203864"/>
                        </a:solidFill>
                      </a:endParaRPr>
                    </a:p>
                  </a:txBody>
                  <a:tcPr marL="25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203864"/>
                          </a:solidFill>
                        </a:rPr>
                        <a:t>People with disabilities</a:t>
                      </a:r>
                    </a:p>
                  </a:txBody>
                  <a:tcPr marL="25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chemeClr val="tx1"/>
                          </a:solidFill>
                        </a:rPr>
                        <a:t>were </a:t>
                      </a:r>
                      <a:r>
                        <a:rPr lang="en-GB" altLang="en-US" sz="1200" b="1" kern="1200" dirty="0">
                          <a:solidFill>
                            <a:srgbClr val="203864"/>
                          </a:solidFill>
                          <a:latin typeface="+mn-lt"/>
                          <a:ea typeface="+mn-ea"/>
                          <a:cs typeface="+mn-cs"/>
                        </a:rPr>
                        <a:t>less happy to have any form of remote appointment </a:t>
                      </a:r>
                      <a:r>
                        <a:rPr lang="en-GB" altLang="en-US" sz="1200" dirty="0">
                          <a:solidFill>
                            <a:schemeClr val="tx1"/>
                          </a:solidFill>
                        </a:rPr>
                        <a:t>than those without disabilities</a:t>
                      </a:r>
                      <a:endParaRPr kumimoji="0" lang="en-US" altLang="en-US" sz="1200" b="0" u="none" strike="noStrike" cap="none" normalizeH="0" baseline="0" dirty="0">
                        <a:ln>
                          <a:noFill/>
                        </a:ln>
                        <a:solidFill>
                          <a:schemeClr val="tx1"/>
                        </a:solidFill>
                        <a:effectLst/>
                      </a:endParaRPr>
                    </a:p>
                  </a:txBody>
                  <a:tcPr marR="0" anchor="ctr"/>
                </a:tc>
                <a:extLst>
                  <a:ext uri="{0D108BD9-81ED-4DB2-BD59-A6C34878D82A}">
                    <a16:rowId xmlns:a16="http://schemas.microsoft.com/office/drawing/2014/main" val="1136049068"/>
                  </a:ext>
                </a:extLst>
              </a:tr>
              <a:tr h="1005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4472C4"/>
                          </a:solidFill>
                        </a:rPr>
                        <a:t>phone</a:t>
                      </a:r>
                    </a:p>
                    <a:p>
                      <a:endParaRPr lang="en-GB" sz="1800" dirty="0">
                        <a:solidFill>
                          <a:srgbClr val="4472C4"/>
                        </a:solidFill>
                      </a:endParaRPr>
                    </a:p>
                  </a:txBody>
                  <a:tcPr marL="180000" anchor="ct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200" b="1" kern="1200" dirty="0">
                          <a:solidFill>
                            <a:srgbClr val="4472C4"/>
                          </a:solidFill>
                          <a:latin typeface="+mn-lt"/>
                          <a:ea typeface="+mn-ea"/>
                          <a:cs typeface="+mn-cs"/>
                        </a:rPr>
                        <a:t>appointments were preferable to video/online </a:t>
                      </a:r>
                      <a:r>
                        <a:rPr lang="en-GB" altLang="en-US" sz="1200" dirty="0">
                          <a:solidFill>
                            <a:schemeClr val="tx1"/>
                          </a:solidFill>
                        </a:rPr>
                        <a:t>for triage, medication, GP, test results and emotional and mental health support.</a:t>
                      </a:r>
                    </a:p>
                  </a:txBody>
                  <a:tcPr marL="0" marR="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solidFill>
                          <a:srgbClr val="203864"/>
                        </a:solidFill>
                      </a:endParaRPr>
                    </a:p>
                  </a:txBody>
                  <a:tcPr marL="25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203864"/>
                          </a:solidFill>
                        </a:rPr>
                        <a:t>Younger people</a:t>
                      </a:r>
                    </a:p>
                  </a:txBody>
                  <a:tcPr marL="25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rgbClr val="203864"/>
                          </a:solidFill>
                          <a:latin typeface="+mn-lt"/>
                          <a:ea typeface="+mn-ea"/>
                          <a:cs typeface="+mn-cs"/>
                        </a:rPr>
                        <a:t>were generally happier to receive phone, video and online appointments</a:t>
                      </a:r>
                      <a:r>
                        <a:rPr lang="en-GB" sz="1200" dirty="0"/>
                        <a:t> compared to older people.</a:t>
                      </a:r>
                      <a:endParaRPr kumimoji="0" lang="en-US" altLang="en-US" sz="1200" b="0" u="none" strike="noStrike" cap="none" normalizeH="0" baseline="0" dirty="0">
                        <a:ln>
                          <a:noFill/>
                        </a:ln>
                        <a:solidFill>
                          <a:schemeClr val="tx1"/>
                        </a:solidFill>
                        <a:effectLst/>
                      </a:endParaRPr>
                    </a:p>
                  </a:txBody>
                  <a:tcPr marR="0" marT="0" marB="0" anchor="ctr"/>
                </a:tc>
                <a:extLst>
                  <a:ext uri="{0D108BD9-81ED-4DB2-BD59-A6C34878D82A}">
                    <a16:rowId xmlns:a16="http://schemas.microsoft.com/office/drawing/2014/main" val="2807059532"/>
                  </a:ext>
                </a:extLst>
              </a:tr>
            </a:tbl>
          </a:graphicData>
        </a:graphic>
      </p:graphicFrame>
      <p:sp>
        <p:nvSpPr>
          <p:cNvPr id="19" name="Footer Placeholder 6">
            <a:extLst>
              <a:ext uri="{FF2B5EF4-FFF2-40B4-BE49-F238E27FC236}">
                <a16:creationId xmlns:a16="http://schemas.microsoft.com/office/drawing/2014/main" id="{3B1A5D4C-508D-4D84-80F8-1ED56B012A72}"/>
              </a:ext>
            </a:extLst>
          </p:cNvPr>
          <p:cNvSpPr>
            <a:spLocks noGrp="1"/>
          </p:cNvSpPr>
          <p:nvPr>
            <p:ph type="ftr" sz="quarter" idx="11"/>
          </p:nvPr>
        </p:nvSpPr>
        <p:spPr>
          <a:xfrm>
            <a:off x="352540" y="6488652"/>
            <a:ext cx="3762260" cy="365125"/>
          </a:xfrm>
        </p:spPr>
        <p:txBody>
          <a:bodyPr/>
          <a:lstStyle/>
          <a:p>
            <a:r>
              <a:rPr lang="en-GB" dirty="0"/>
              <a:t>PHI East Sussex County Council 2022</a:t>
            </a:r>
          </a:p>
        </p:txBody>
      </p:sp>
      <p:sp>
        <p:nvSpPr>
          <p:cNvPr id="20" name="Slide Number Placeholder 7">
            <a:extLst>
              <a:ext uri="{FF2B5EF4-FFF2-40B4-BE49-F238E27FC236}">
                <a16:creationId xmlns:a16="http://schemas.microsoft.com/office/drawing/2014/main" id="{7452C4F4-8F9C-45A5-94C3-E88464419CE2}"/>
              </a:ext>
            </a:extLst>
          </p:cNvPr>
          <p:cNvSpPr>
            <a:spLocks noGrp="1"/>
          </p:cNvSpPr>
          <p:nvPr>
            <p:ph type="sldNum" sz="quarter" idx="12"/>
          </p:nvPr>
        </p:nvSpPr>
        <p:spPr>
          <a:xfrm>
            <a:off x="11138052" y="6488653"/>
            <a:ext cx="701407" cy="365125"/>
          </a:xfrm>
        </p:spPr>
        <p:txBody>
          <a:bodyPr/>
          <a:lstStyle/>
          <a:p>
            <a:fld id="{8909338C-4204-40C7-9A1E-446982E7336D}" type="slidenum">
              <a:rPr lang="en-GB" smtClean="0"/>
              <a:pPr/>
              <a:t>18</a:t>
            </a:fld>
            <a:endParaRPr lang="en-GB" dirty="0"/>
          </a:p>
        </p:txBody>
      </p:sp>
    </p:spTree>
    <p:extLst>
      <p:ext uri="{BB962C8B-B14F-4D97-AF65-F5344CB8AC3E}">
        <p14:creationId xmlns:p14="http://schemas.microsoft.com/office/powerpoint/2010/main" val="1753020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62E3E-36CF-4C09-88ED-C9A7C200F72E}"/>
              </a:ext>
            </a:extLst>
          </p:cNvPr>
          <p:cNvSpPr>
            <a:spLocks noGrp="1"/>
          </p:cNvSpPr>
          <p:nvPr>
            <p:ph type="title"/>
          </p:nvPr>
        </p:nvSpPr>
        <p:spPr/>
        <p:txBody>
          <a:bodyPr/>
          <a:lstStyle/>
          <a:p>
            <a:r>
              <a:rPr lang="en-GB" sz="2400" b="0" dirty="0"/>
              <a:t>Healthwatch surveys: COVID-19 – Care Home family and friend support</a:t>
            </a:r>
            <a:endParaRPr lang="en-GB" dirty="0"/>
          </a:p>
        </p:txBody>
      </p:sp>
      <p:sp>
        <p:nvSpPr>
          <p:cNvPr id="3" name="Footer Placeholder 2">
            <a:extLst>
              <a:ext uri="{FF2B5EF4-FFF2-40B4-BE49-F238E27FC236}">
                <a16:creationId xmlns:a16="http://schemas.microsoft.com/office/drawing/2014/main" id="{75CAC104-9DBB-4764-BFD7-61E39BC45DE2}"/>
              </a:ext>
            </a:extLst>
          </p:cNvPr>
          <p:cNvSpPr>
            <a:spLocks noGrp="1"/>
          </p:cNvSpPr>
          <p:nvPr>
            <p:ph type="ftr" sz="quarter" idx="11"/>
          </p:nvPr>
        </p:nvSpPr>
        <p:spPr/>
        <p:txBody>
          <a:bodyPr/>
          <a:lstStyle/>
          <a:p>
            <a:r>
              <a:rPr lang="en-GB" dirty="0"/>
              <a:t>PHI East Sussex County Council 2022</a:t>
            </a:r>
          </a:p>
        </p:txBody>
      </p:sp>
      <p:sp>
        <p:nvSpPr>
          <p:cNvPr id="4" name="Slide Number Placeholder 3">
            <a:extLst>
              <a:ext uri="{FF2B5EF4-FFF2-40B4-BE49-F238E27FC236}">
                <a16:creationId xmlns:a16="http://schemas.microsoft.com/office/drawing/2014/main" id="{6FED5678-9B47-479F-936A-3884E2001B32}"/>
              </a:ext>
            </a:extLst>
          </p:cNvPr>
          <p:cNvSpPr>
            <a:spLocks noGrp="1"/>
          </p:cNvSpPr>
          <p:nvPr>
            <p:ph type="sldNum" sz="quarter" idx="12"/>
          </p:nvPr>
        </p:nvSpPr>
        <p:spPr/>
        <p:txBody>
          <a:bodyPr/>
          <a:lstStyle/>
          <a:p>
            <a:fld id="{8909338C-4204-40C7-9A1E-446982E7336D}" type="slidenum">
              <a:rPr lang="en-GB" smtClean="0"/>
              <a:pPr/>
              <a:t>19</a:t>
            </a:fld>
            <a:endParaRPr lang="en-GB" dirty="0"/>
          </a:p>
        </p:txBody>
      </p:sp>
      <p:sp>
        <p:nvSpPr>
          <p:cNvPr id="5" name="Rectangle 4">
            <a:extLst>
              <a:ext uri="{FF2B5EF4-FFF2-40B4-BE49-F238E27FC236}">
                <a16:creationId xmlns:a16="http://schemas.microsoft.com/office/drawing/2014/main" id="{7AB4A165-5527-45AA-9135-5145484E2356}"/>
              </a:ext>
            </a:extLst>
          </p:cNvPr>
          <p:cNvSpPr/>
          <p:nvPr/>
        </p:nvSpPr>
        <p:spPr>
          <a:xfrm>
            <a:off x="577026" y="1345811"/>
            <a:ext cx="11113770" cy="4985980"/>
          </a:xfrm>
          <a:prstGeom prst="rect">
            <a:avLst/>
          </a:prstGeom>
        </p:spPr>
        <p:txBody>
          <a:bodyPr wrap="square" lIns="0" tIns="0" rIns="0" bIns="0">
            <a:spAutoFit/>
          </a:bodyPr>
          <a:lstStyle/>
          <a:p>
            <a:pPr>
              <a:spcBef>
                <a:spcPts val="600"/>
              </a:spcBef>
              <a:spcAft>
                <a:spcPts val="600"/>
              </a:spcAft>
            </a:pPr>
            <a:r>
              <a:rPr lang="en-GB" sz="1400" b="1" dirty="0"/>
              <a:t>During the pandemic, family members/friends:</a:t>
            </a:r>
          </a:p>
          <a:p>
            <a:pPr marL="171450" indent="-171450">
              <a:spcBef>
                <a:spcPts val="600"/>
              </a:spcBef>
              <a:spcAft>
                <a:spcPts val="600"/>
              </a:spcAft>
              <a:buFont typeface="Arial" panose="020B0604020202020204" pitchFamily="34" charset="0"/>
              <a:buChar char="•"/>
            </a:pPr>
            <a:r>
              <a:rPr lang="en-GB" sz="1200" b="1" dirty="0">
                <a:solidFill>
                  <a:srgbClr val="203864"/>
                </a:solidFill>
              </a:rPr>
              <a:t>recognise the challenges care homes face </a:t>
            </a:r>
            <a:r>
              <a:rPr lang="en-GB" sz="1200" dirty="0"/>
              <a:t>due to COVID-19, yet their experiences during the pandemic significantly varied across care homes. </a:t>
            </a:r>
          </a:p>
          <a:p>
            <a:pPr marL="171450" indent="-171450">
              <a:spcBef>
                <a:spcPts val="600"/>
              </a:spcBef>
              <a:spcAft>
                <a:spcPts val="600"/>
              </a:spcAft>
              <a:buFont typeface="Arial" panose="020B0604020202020204" pitchFamily="34" charset="0"/>
              <a:buChar char="•"/>
            </a:pPr>
            <a:r>
              <a:rPr lang="en-GB" sz="1200" dirty="0"/>
              <a:t>had </a:t>
            </a:r>
            <a:r>
              <a:rPr lang="en-GB" sz="1200" b="1" dirty="0">
                <a:solidFill>
                  <a:srgbClr val="203864"/>
                </a:solidFill>
              </a:rPr>
              <a:t>greatly varied experiences of receiving up to date information </a:t>
            </a:r>
            <a:r>
              <a:rPr lang="en-GB" sz="1200" dirty="0"/>
              <a:t>on the health of their relative/friend, and of COVID-19 infections within the care setting.</a:t>
            </a:r>
          </a:p>
          <a:p>
            <a:pPr marL="171450" indent="-171450">
              <a:spcBef>
                <a:spcPts val="600"/>
              </a:spcBef>
              <a:spcAft>
                <a:spcPts val="600"/>
              </a:spcAft>
              <a:buFont typeface="Arial" panose="020B0604020202020204" pitchFamily="34" charset="0"/>
              <a:buChar char="•"/>
            </a:pPr>
            <a:r>
              <a:rPr lang="en-GB" sz="1200" b="1" dirty="0">
                <a:solidFill>
                  <a:srgbClr val="203864"/>
                </a:solidFill>
              </a:rPr>
              <a:t>broadly understand and accept the reasons for care homes restricting visiting </a:t>
            </a:r>
            <a:r>
              <a:rPr lang="en-GB" sz="1200" dirty="0"/>
              <a:t>arrangements. </a:t>
            </a:r>
          </a:p>
          <a:p>
            <a:pPr marL="171450" indent="-171450">
              <a:spcBef>
                <a:spcPts val="600"/>
              </a:spcBef>
              <a:spcAft>
                <a:spcPts val="600"/>
              </a:spcAft>
              <a:buFont typeface="Arial" panose="020B0604020202020204" pitchFamily="34" charset="0"/>
              <a:buChar char="•"/>
            </a:pPr>
            <a:r>
              <a:rPr lang="en-GB" sz="1200" dirty="0"/>
              <a:t>reported </a:t>
            </a:r>
            <a:r>
              <a:rPr lang="en-GB" sz="1200" b="1" dirty="0">
                <a:solidFill>
                  <a:srgbClr val="203864"/>
                </a:solidFill>
              </a:rPr>
              <a:t>being frustrated/distressed when they had received no communication </a:t>
            </a:r>
            <a:r>
              <a:rPr lang="en-GB" sz="1200" dirty="0"/>
              <a:t>from care homes or care home residents during the pandemic. </a:t>
            </a:r>
          </a:p>
          <a:p>
            <a:pPr marL="171450" indent="-171450">
              <a:spcBef>
                <a:spcPts val="600"/>
              </a:spcBef>
              <a:spcAft>
                <a:spcPts val="600"/>
              </a:spcAft>
              <a:buFont typeface="Arial" panose="020B0604020202020204" pitchFamily="34" charset="0"/>
              <a:buChar char="•"/>
            </a:pPr>
            <a:r>
              <a:rPr lang="en-GB" sz="1200" dirty="0"/>
              <a:t>had</a:t>
            </a:r>
            <a:r>
              <a:rPr lang="en-GB" sz="1200" b="1" dirty="0">
                <a:solidFill>
                  <a:schemeClr val="accent2"/>
                </a:solidFill>
              </a:rPr>
              <a:t> </a:t>
            </a:r>
            <a:r>
              <a:rPr lang="en-GB" sz="1200" b="1" dirty="0">
                <a:solidFill>
                  <a:srgbClr val="203864"/>
                </a:solidFill>
              </a:rPr>
              <a:t>significantly less contact with those living in care homes, </a:t>
            </a:r>
            <a:r>
              <a:rPr lang="en-GB" sz="1200" dirty="0"/>
              <a:t>which has substantially impacted on the health and wellbeing of family members/friends and those in care homes. </a:t>
            </a:r>
          </a:p>
          <a:p>
            <a:pPr marL="171450" indent="-171450">
              <a:spcBef>
                <a:spcPts val="600"/>
              </a:spcBef>
              <a:spcAft>
                <a:spcPts val="600"/>
              </a:spcAft>
              <a:buFont typeface="Arial" panose="020B0604020202020204" pitchFamily="34" charset="0"/>
              <a:buChar char="•"/>
            </a:pPr>
            <a:r>
              <a:rPr lang="en-GB" sz="1200" b="1" dirty="0">
                <a:solidFill>
                  <a:srgbClr val="203864"/>
                </a:solidFill>
              </a:rPr>
              <a:t>greatly valued the efforts many care homes had made to facilitate communication </a:t>
            </a:r>
            <a:r>
              <a:rPr lang="en-GB" sz="1200" dirty="0"/>
              <a:t>between family members/friends and their relatives or friends.</a:t>
            </a:r>
          </a:p>
          <a:p>
            <a:pPr marL="171450" indent="-171450">
              <a:spcBef>
                <a:spcPts val="600"/>
              </a:spcBef>
              <a:spcAft>
                <a:spcPts val="600"/>
              </a:spcAft>
              <a:buFont typeface="Arial" panose="020B0604020202020204" pitchFamily="34" charset="0"/>
              <a:buChar char="•"/>
            </a:pPr>
            <a:r>
              <a:rPr lang="en-GB" sz="1200" b="1" dirty="0">
                <a:solidFill>
                  <a:srgbClr val="203864"/>
                </a:solidFill>
              </a:rPr>
              <a:t>are concerned about how sustainable the already limited visiting arrangements will be </a:t>
            </a:r>
            <a:r>
              <a:rPr lang="en-GB" sz="1200" dirty="0"/>
              <a:t>during the winter, given the use of outdoor spaces to facilitate visits. </a:t>
            </a:r>
          </a:p>
          <a:p>
            <a:pPr marL="171450" indent="-171450">
              <a:spcBef>
                <a:spcPts val="600"/>
              </a:spcBef>
              <a:spcAft>
                <a:spcPts val="600"/>
              </a:spcAft>
              <a:buFont typeface="Arial" panose="020B0604020202020204" pitchFamily="34" charset="0"/>
              <a:buChar char="•"/>
            </a:pPr>
            <a:r>
              <a:rPr lang="en-GB" sz="1200" dirty="0"/>
              <a:t>found a </a:t>
            </a:r>
            <a:r>
              <a:rPr lang="en-GB" sz="1200" b="1" dirty="0">
                <a:solidFill>
                  <a:srgbClr val="203864"/>
                </a:solidFill>
              </a:rPr>
              <a:t>major barrier to communication to be where there were technical issues or resident capacity/health issues preventing telephone or video calls.</a:t>
            </a:r>
          </a:p>
          <a:p>
            <a:pPr marL="171450" indent="-171450">
              <a:spcBef>
                <a:spcPts val="600"/>
              </a:spcBef>
              <a:spcAft>
                <a:spcPts val="600"/>
              </a:spcAft>
              <a:buFont typeface="Arial" panose="020B0604020202020204" pitchFamily="34" charset="0"/>
              <a:buChar char="•"/>
            </a:pPr>
            <a:r>
              <a:rPr lang="en-GB" sz="1200" dirty="0"/>
              <a:t>have found</a:t>
            </a:r>
            <a:r>
              <a:rPr lang="en-GB" sz="1200" b="1" dirty="0">
                <a:solidFill>
                  <a:schemeClr val="bg1">
                    <a:lumMod val="50000"/>
                  </a:schemeClr>
                </a:solidFill>
              </a:rPr>
              <a:t> </a:t>
            </a:r>
            <a:r>
              <a:rPr lang="en-GB" sz="1200" b="1" dirty="0">
                <a:solidFill>
                  <a:srgbClr val="203864"/>
                </a:solidFill>
              </a:rPr>
              <a:t>absence of physical contact </a:t>
            </a:r>
            <a:r>
              <a:rPr lang="en-GB" sz="1200" dirty="0"/>
              <a:t>with those in care homes particularly difficult.</a:t>
            </a:r>
          </a:p>
          <a:p>
            <a:pPr marL="171450" indent="-171450">
              <a:spcBef>
                <a:spcPts val="600"/>
              </a:spcBef>
              <a:spcAft>
                <a:spcPts val="600"/>
              </a:spcAft>
              <a:buFont typeface="Arial" panose="020B0604020202020204" pitchFamily="34" charset="0"/>
              <a:buChar char="•"/>
            </a:pPr>
            <a:r>
              <a:rPr lang="en-GB" sz="1200" b="1" dirty="0">
                <a:solidFill>
                  <a:srgbClr val="203864"/>
                </a:solidFill>
              </a:rPr>
              <a:t>expressed concern about gaps in support due to health services being prevented from visiting</a:t>
            </a:r>
            <a:r>
              <a:rPr lang="en-GB" sz="1200" dirty="0"/>
              <a:t>, and from additional care they would provide during a visit.</a:t>
            </a:r>
          </a:p>
          <a:p>
            <a:pPr marL="171450" indent="-171450">
              <a:spcBef>
                <a:spcPts val="600"/>
              </a:spcBef>
              <a:spcAft>
                <a:spcPts val="600"/>
              </a:spcAft>
              <a:buFont typeface="Arial" panose="020B0604020202020204" pitchFamily="34" charset="0"/>
              <a:buChar char="•"/>
            </a:pPr>
            <a:r>
              <a:rPr lang="en-GB" sz="1200" dirty="0"/>
              <a:t>note that </a:t>
            </a:r>
            <a:r>
              <a:rPr lang="en-GB" sz="1200" b="1" dirty="0">
                <a:solidFill>
                  <a:srgbClr val="203864"/>
                </a:solidFill>
              </a:rPr>
              <a:t>arranging new care home placements, admission and settling in has been a particular challenge, </a:t>
            </a:r>
          </a:p>
          <a:p>
            <a:pPr marL="171450" indent="-171450">
              <a:spcBef>
                <a:spcPts val="600"/>
              </a:spcBef>
              <a:spcAft>
                <a:spcPts val="600"/>
              </a:spcAft>
              <a:buFont typeface="Arial" panose="020B0604020202020204" pitchFamily="34" charset="0"/>
              <a:buChar char="•"/>
            </a:pPr>
            <a:r>
              <a:rPr lang="en-GB" sz="1200" dirty="0"/>
              <a:t>report that the </a:t>
            </a:r>
            <a:r>
              <a:rPr lang="en-GB" sz="1200" b="1" dirty="0">
                <a:solidFill>
                  <a:srgbClr val="203864"/>
                </a:solidFill>
              </a:rPr>
              <a:t>period following a friend or relative moving into a care home, can be a time of isolation and poor mental wellbeing.</a:t>
            </a:r>
          </a:p>
          <a:p>
            <a:pPr marL="171450" indent="-171450">
              <a:spcBef>
                <a:spcPts val="600"/>
              </a:spcBef>
              <a:spcAft>
                <a:spcPts val="600"/>
              </a:spcAft>
              <a:buFont typeface="Arial" panose="020B0604020202020204" pitchFamily="34" charset="0"/>
              <a:buChar char="•"/>
            </a:pPr>
            <a:r>
              <a:rPr lang="en-GB" sz="1200" b="1" dirty="0">
                <a:solidFill>
                  <a:srgbClr val="203864"/>
                </a:solidFill>
              </a:rPr>
              <a:t>Feel the Government failed to provide comprehensive, timely guidance to care homes </a:t>
            </a:r>
            <a:r>
              <a:rPr lang="en-GB" sz="1200" dirty="0"/>
              <a:t>during COVID-19, which has negatively impacted on care home provision and residents’ family members/friends experiences.</a:t>
            </a:r>
          </a:p>
        </p:txBody>
      </p:sp>
      <p:sp>
        <p:nvSpPr>
          <p:cNvPr id="8" name="TextBox 7">
            <a:extLst>
              <a:ext uri="{FF2B5EF4-FFF2-40B4-BE49-F238E27FC236}">
                <a16:creationId xmlns:a16="http://schemas.microsoft.com/office/drawing/2014/main" id="{B9525322-1B68-4B02-9721-6F35F815F502}"/>
              </a:ext>
            </a:extLst>
          </p:cNvPr>
          <p:cNvSpPr txBox="1"/>
          <p:nvPr/>
        </p:nvSpPr>
        <p:spPr>
          <a:xfrm>
            <a:off x="498879" y="627157"/>
            <a:ext cx="11194242" cy="670806"/>
          </a:xfrm>
          <a:prstGeom prst="rect">
            <a:avLst/>
          </a:prstGeom>
          <a:solidFill>
            <a:srgbClr val="F0F4FA"/>
          </a:solidFill>
        </p:spPr>
        <p:txBody>
          <a:bodyPr wrap="square" lIns="72000" tIns="72000" rIns="72000" bIns="72000">
            <a:spAutoFit/>
          </a:bodyPr>
          <a:lstStyle/>
          <a:p>
            <a:pPr>
              <a:lnSpc>
                <a:spcPct val="150000"/>
              </a:lnSpc>
            </a:pPr>
            <a:r>
              <a:rPr lang="en-GB" sz="1200" dirty="0"/>
              <a:t>The Pan-Sussex Healthwatch </a:t>
            </a:r>
            <a:r>
              <a:rPr lang="en-GB" sz="1200" dirty="0">
                <a:solidFill>
                  <a:srgbClr val="3B6BC1"/>
                </a:solidFill>
              </a:rPr>
              <a:t>‘</a:t>
            </a:r>
            <a:r>
              <a:rPr lang="en-GB" sz="1200" dirty="0">
                <a:solidFill>
                  <a:srgbClr val="3B6BC1"/>
                </a:solidFill>
                <a:hlinkClick r:id="rId2">
                  <a:extLst>
                    <a:ext uri="{A12FA001-AC4F-418D-AE19-62706E023703}">
                      <ahyp:hlinkClr xmlns:ahyp="http://schemas.microsoft.com/office/drawing/2018/hyperlinkcolor" val="tx"/>
                    </a:ext>
                  </a:extLst>
                </a:hlinkClick>
              </a:rPr>
              <a:t>Care Home Families &amp; Friend Support project</a:t>
            </a:r>
            <a:r>
              <a:rPr lang="en-GB" sz="1200" dirty="0"/>
              <a:t>’, sought to explore family and friends’ experiences of care homes during the COVID-19 pandemic, engaging 64 families and 4 professionals in </a:t>
            </a:r>
            <a:r>
              <a:rPr lang="en-GB" sz="1200" b="1" dirty="0"/>
              <a:t>August and September 2020</a:t>
            </a:r>
            <a:r>
              <a:rPr lang="en-GB" sz="1200" dirty="0"/>
              <a:t>. </a:t>
            </a:r>
          </a:p>
        </p:txBody>
      </p:sp>
    </p:spTree>
    <p:extLst>
      <p:ext uri="{BB962C8B-B14F-4D97-AF65-F5344CB8AC3E}">
        <p14:creationId xmlns:p14="http://schemas.microsoft.com/office/powerpoint/2010/main" val="329527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4A15-A4B8-45A8-B1F0-CA2872E11CF5}"/>
              </a:ext>
            </a:extLst>
          </p:cNvPr>
          <p:cNvSpPr>
            <a:spLocks noGrp="1"/>
          </p:cNvSpPr>
          <p:nvPr>
            <p:ph type="title"/>
          </p:nvPr>
        </p:nvSpPr>
        <p:spPr>
          <a:xfrm>
            <a:off x="0" y="0"/>
            <a:ext cx="12192000" cy="579309"/>
          </a:xfrm>
        </p:spPr>
        <p:txBody>
          <a:bodyPr>
            <a:normAutofit/>
          </a:bodyPr>
          <a:lstStyle/>
          <a:p>
            <a:r>
              <a:rPr lang="en-GB" dirty="0">
                <a:solidFill>
                  <a:schemeClr val="bg1"/>
                </a:solidFill>
                <a:latin typeface="Trebuchet MS" panose="020B0603020202020204" pitchFamily="34" charset="0"/>
              </a:rPr>
              <a:t>Contents</a:t>
            </a:r>
          </a:p>
        </p:txBody>
      </p:sp>
      <p:sp>
        <p:nvSpPr>
          <p:cNvPr id="11" name="TextBox 10">
            <a:extLst>
              <a:ext uri="{FF2B5EF4-FFF2-40B4-BE49-F238E27FC236}">
                <a16:creationId xmlns:a16="http://schemas.microsoft.com/office/drawing/2014/main" id="{397E69D4-0E3A-4935-B3F3-B017C08FE21E}"/>
              </a:ext>
            </a:extLst>
          </p:cNvPr>
          <p:cNvSpPr txBox="1"/>
          <p:nvPr/>
        </p:nvSpPr>
        <p:spPr>
          <a:xfrm>
            <a:off x="479376" y="697179"/>
            <a:ext cx="6095999" cy="5723907"/>
          </a:xfrm>
          <a:prstGeom prst="rect">
            <a:avLst/>
          </a:prstGeom>
          <a:solidFill>
            <a:schemeClr val="bg1">
              <a:alpha val="35000"/>
            </a:schemeClr>
          </a:solidFill>
          <a:ln w="6350">
            <a:solidFill>
              <a:srgbClr val="DEEBF7"/>
            </a:solidFill>
          </a:ln>
        </p:spPr>
        <p:style>
          <a:lnRef idx="2">
            <a:schemeClr val="accent1"/>
          </a:lnRef>
          <a:fillRef idx="1">
            <a:schemeClr val="lt1"/>
          </a:fillRef>
          <a:effectRef idx="0">
            <a:schemeClr val="accent1"/>
          </a:effectRef>
          <a:fontRef idx="minor">
            <a:schemeClr val="dk1"/>
          </a:fontRef>
        </p:style>
        <p:txBody>
          <a:bodyPr wrap="square" lIns="540000" tIns="1440000" rIns="648000" bIns="360000" rtlCol="0">
            <a:noAutofit/>
          </a:bodyPr>
          <a:lstStyle/>
          <a:p>
            <a:r>
              <a:rPr lang="en-GB" sz="1600" b="1" dirty="0"/>
              <a:t>Additional Information:</a:t>
            </a:r>
          </a:p>
          <a:p>
            <a:r>
              <a:rPr lang="en-GB" sz="1600" dirty="0"/>
              <a:t>This report provides the context of COVID-19 in East Sussex, plus a snapshot of the local data up to 31</a:t>
            </a:r>
            <a:r>
              <a:rPr lang="en-GB" sz="1600" baseline="30000" dirty="0"/>
              <a:t>st</a:t>
            </a:r>
            <a:r>
              <a:rPr lang="en-GB" sz="1600" dirty="0"/>
              <a:t> March 2022. Each update supersedes the last. </a:t>
            </a:r>
          </a:p>
          <a:p>
            <a:endParaRPr lang="en-GB" sz="1600" dirty="0"/>
          </a:p>
          <a:p>
            <a:r>
              <a:rPr lang="en-GB" sz="1600" dirty="0"/>
              <a:t>This report will be updated quarterly.</a:t>
            </a:r>
          </a:p>
          <a:p>
            <a:endParaRPr lang="en-GB" sz="1600" dirty="0"/>
          </a:p>
          <a:p>
            <a:r>
              <a:rPr lang="en-GB" sz="1600" dirty="0"/>
              <a:t>For the latest COVID-19 data there is a  weekly local</a:t>
            </a:r>
            <a:r>
              <a:rPr lang="en-GB" sz="1600" dirty="0">
                <a:solidFill>
                  <a:srgbClr val="FF0000"/>
                </a:solidFill>
              </a:rPr>
              <a:t> </a:t>
            </a:r>
            <a:r>
              <a:rPr lang="en-GB" sz="1600" dirty="0">
                <a:solidFill>
                  <a:srgbClr val="FF0000"/>
                </a:solidFill>
                <a:hlinkClick r:id="rId3"/>
              </a:rPr>
              <a:t>surveillance report </a:t>
            </a:r>
            <a:r>
              <a:rPr lang="en-GB" sz="1600" dirty="0"/>
              <a:t>released on the</a:t>
            </a:r>
            <a:r>
              <a:rPr lang="en-GB" sz="1600" dirty="0">
                <a:solidFill>
                  <a:srgbClr val="FF0000"/>
                </a:solidFill>
              </a:rPr>
              <a:t> </a:t>
            </a:r>
            <a:r>
              <a:rPr lang="en-GB" sz="1600" u="sng" dirty="0">
                <a:hlinkClick r:id="rId4"/>
              </a:rPr>
              <a:t>East Sussex County Council coronavirus web pages</a:t>
            </a:r>
            <a:r>
              <a:rPr lang="en-GB" sz="1600" dirty="0">
                <a:solidFill>
                  <a:srgbClr val="FF0000"/>
                </a:solidFill>
              </a:rPr>
              <a:t> </a:t>
            </a:r>
            <a:r>
              <a:rPr lang="en-GB" sz="1600" dirty="0"/>
              <a:t>and there are links throughout this presentation to the latest nationally available information.</a:t>
            </a:r>
          </a:p>
        </p:txBody>
      </p:sp>
      <p:sp>
        <p:nvSpPr>
          <p:cNvPr id="3" name="Footer Placeholder 2">
            <a:extLst>
              <a:ext uri="{FF2B5EF4-FFF2-40B4-BE49-F238E27FC236}">
                <a16:creationId xmlns:a16="http://schemas.microsoft.com/office/drawing/2014/main" id="{A3098911-6EE3-4995-A8EE-A1D6E473DB09}"/>
              </a:ext>
            </a:extLst>
          </p:cNvPr>
          <p:cNvSpPr>
            <a:spLocks noGrp="1"/>
          </p:cNvSpPr>
          <p:nvPr>
            <p:ph type="ftr" sz="quarter" idx="11"/>
          </p:nvPr>
        </p:nvSpPr>
        <p:spPr/>
        <p:txBody>
          <a:bodyPr/>
          <a:lstStyle/>
          <a:p>
            <a:r>
              <a:rPr lang="en-GB" dirty="0"/>
              <a:t>PHI East Sussex County Council 2022</a:t>
            </a:r>
          </a:p>
        </p:txBody>
      </p:sp>
      <p:sp>
        <p:nvSpPr>
          <p:cNvPr id="4" name="Slide Number Placeholder 3">
            <a:extLst>
              <a:ext uri="{FF2B5EF4-FFF2-40B4-BE49-F238E27FC236}">
                <a16:creationId xmlns:a16="http://schemas.microsoft.com/office/drawing/2014/main" id="{AC635734-42AA-4C13-8EB3-FFDABD7556FB}"/>
              </a:ext>
            </a:extLst>
          </p:cNvPr>
          <p:cNvSpPr>
            <a:spLocks noGrp="1"/>
          </p:cNvSpPr>
          <p:nvPr>
            <p:ph type="sldNum" sz="quarter" idx="12"/>
          </p:nvPr>
        </p:nvSpPr>
        <p:spPr/>
        <p:txBody>
          <a:bodyPr/>
          <a:lstStyle/>
          <a:p>
            <a:fld id="{8909338C-4204-40C7-9A1E-446982E7336D}" type="slidenum">
              <a:rPr lang="en-GB" smtClean="0"/>
              <a:pPr/>
              <a:t>2</a:t>
            </a:fld>
            <a:endParaRPr lang="en-GB" dirty="0"/>
          </a:p>
        </p:txBody>
      </p:sp>
      <p:sp>
        <p:nvSpPr>
          <p:cNvPr id="7" name="TextBox 6">
            <a:extLst>
              <a:ext uri="{FF2B5EF4-FFF2-40B4-BE49-F238E27FC236}">
                <a16:creationId xmlns:a16="http://schemas.microsoft.com/office/drawing/2014/main" id="{3B1C2F2D-44E8-442C-9691-45621D10A840}"/>
              </a:ext>
            </a:extLst>
          </p:cNvPr>
          <p:cNvSpPr txBox="1"/>
          <p:nvPr/>
        </p:nvSpPr>
        <p:spPr>
          <a:xfrm>
            <a:off x="6672064" y="742608"/>
            <a:ext cx="4318335" cy="5678478"/>
          </a:xfrm>
          <a:prstGeom prst="rect">
            <a:avLst/>
          </a:prstGeom>
          <a:noFill/>
        </p:spPr>
        <p:txBody>
          <a:bodyPr wrap="square" lIns="0" tIns="0" rIns="0" bIns="0" rtlCol="0">
            <a:spAutoFit/>
          </a:bodyPr>
          <a:lstStyle/>
          <a:p>
            <a:pPr defTabSz="1800000">
              <a:spcAft>
                <a:spcPts val="600"/>
              </a:spcAft>
              <a:tabLst>
                <a:tab pos="3495675" algn="l"/>
              </a:tabLst>
            </a:pPr>
            <a:r>
              <a:rPr lang="en-GB" sz="1300" b="1" spc="30" dirty="0">
                <a:solidFill>
                  <a:srgbClr val="4E79A7"/>
                </a:solidFill>
                <a:uFill>
                  <a:solidFill>
                    <a:schemeClr val="accent1">
                      <a:lumMod val="60000"/>
                      <a:lumOff val="40000"/>
                    </a:schemeClr>
                  </a:solidFill>
                </a:uFill>
              </a:rPr>
              <a:t>Slide Title	Slide</a:t>
            </a:r>
            <a:endParaRPr lang="en-GB" sz="1300" b="1" spc="30" dirty="0">
              <a:solidFill>
                <a:srgbClr val="4E79A7"/>
              </a:solidFill>
              <a:uFill>
                <a:solidFill>
                  <a:schemeClr val="accent1">
                    <a:lumMod val="60000"/>
                    <a:lumOff val="40000"/>
                  </a:schemeClr>
                </a:solidFill>
              </a:uFill>
              <a:hlinkClick r:id="rId5" action="ppaction://hlinksldjump"/>
            </a:endParaRPr>
          </a:p>
          <a:p>
            <a:pPr defTabSz="1800000">
              <a:tabLst>
                <a:tab pos="3600000" algn="l"/>
              </a:tabLst>
            </a:pPr>
            <a:r>
              <a:rPr lang="en-GB" sz="1300" u="dash" spc="30" dirty="0">
                <a:solidFill>
                  <a:srgbClr val="4E79A7"/>
                </a:solidFill>
                <a:uFill>
                  <a:solidFill>
                    <a:schemeClr val="accent1">
                      <a:lumMod val="60000"/>
                      <a:lumOff val="40000"/>
                    </a:schemeClr>
                  </a:solidFill>
                </a:uFill>
                <a:hlinkClick r:id="rId5" action="ppaction://hlinksldjump"/>
              </a:rPr>
              <a:t>Policy and event timeline	 3</a:t>
            </a:r>
            <a:endParaRPr lang="en-GB" sz="1300" u="dash" spc="30" dirty="0">
              <a:solidFill>
                <a:srgbClr val="4E79A7"/>
              </a:solidFill>
              <a:uFill>
                <a:solidFill>
                  <a:schemeClr val="accent1">
                    <a:lumMod val="60000"/>
                    <a:lumOff val="40000"/>
                  </a:schemeClr>
                </a:solidFill>
              </a:uFill>
            </a:endParaRPr>
          </a:p>
          <a:p>
            <a:pPr defTabSz="896938">
              <a:tabLst>
                <a:tab pos="3587750" algn="l"/>
                <a:tab pos="3589338" algn="l"/>
              </a:tabLst>
            </a:pPr>
            <a:r>
              <a:rPr lang="en-GB" sz="1300" u="dash" spc="30" dirty="0">
                <a:solidFill>
                  <a:srgbClr val="4E79A7"/>
                </a:solidFill>
                <a:uFill>
                  <a:solidFill>
                    <a:schemeClr val="accent1">
                      <a:lumMod val="60000"/>
                      <a:lumOff val="40000"/>
                    </a:schemeClr>
                  </a:solidFill>
                </a:uFill>
                <a:hlinkClick r:id="rId6" action="ppaction://hlinksldjump"/>
              </a:rPr>
              <a:t>COVID-19 	 5</a:t>
            </a:r>
            <a:r>
              <a:rPr lang="en-GB" sz="1300" u="dash" spc="30" dirty="0">
                <a:solidFill>
                  <a:srgbClr val="4E79A7"/>
                </a:solidFill>
                <a:uFill>
                  <a:solidFill>
                    <a:schemeClr val="accent1">
                      <a:lumMod val="60000"/>
                      <a:lumOff val="40000"/>
                    </a:schemeClr>
                  </a:solidFill>
                </a:uFill>
              </a:rPr>
              <a:t> </a:t>
            </a:r>
          </a:p>
          <a:p>
            <a:pPr defTabSz="3589338">
              <a:tabLst>
                <a:tab pos="3587750" algn="l"/>
              </a:tabLst>
            </a:pPr>
            <a:r>
              <a:rPr lang="en-GB" sz="1300" u="dash" spc="30" dirty="0">
                <a:solidFill>
                  <a:srgbClr val="4E79A7"/>
                </a:solidFill>
                <a:uFill>
                  <a:solidFill>
                    <a:schemeClr val="accent1">
                      <a:lumMod val="60000"/>
                      <a:lumOff val="40000"/>
                    </a:schemeClr>
                  </a:solidFill>
                </a:uFill>
                <a:hlinkClick r:id="rId7" action="ppaction://hlinksldjump"/>
              </a:rPr>
              <a:t>Who is at risk?  	 7</a:t>
            </a:r>
            <a:endParaRPr lang="en-GB" sz="1300" u="dash" spc="30" dirty="0">
              <a:solidFill>
                <a:srgbClr val="4E79A7"/>
              </a:solidFill>
              <a:uFill>
                <a:solidFill>
                  <a:schemeClr val="accent1">
                    <a:lumMod val="60000"/>
                    <a:lumOff val="40000"/>
                  </a:schemeClr>
                </a:solidFill>
              </a:uFill>
            </a:endParaRPr>
          </a:p>
          <a:p>
            <a:pPr defTabSz="1793875">
              <a:tabLst>
                <a:tab pos="3587750" algn="l"/>
              </a:tabLst>
            </a:pPr>
            <a:r>
              <a:rPr lang="en-GB" sz="1300" u="dash" spc="30" dirty="0">
                <a:solidFill>
                  <a:srgbClr val="4E79A7"/>
                </a:solidFill>
                <a:uFill>
                  <a:solidFill>
                    <a:schemeClr val="accent1">
                      <a:lumMod val="60000"/>
                      <a:lumOff val="40000"/>
                    </a:schemeClr>
                  </a:solidFill>
                </a:uFill>
                <a:hlinkClick r:id="rId8" action="ppaction://hlinksldjump"/>
              </a:rPr>
              <a:t>Local context - summary 	 8</a:t>
            </a:r>
            <a:endParaRPr lang="en-GB" sz="1300" u="dash" spc="30" dirty="0">
              <a:solidFill>
                <a:srgbClr val="4E79A7"/>
              </a:solidFill>
              <a:uFill>
                <a:solidFill>
                  <a:schemeClr val="accent1">
                    <a:lumMod val="60000"/>
                    <a:lumOff val="40000"/>
                  </a:schemeClr>
                </a:solidFill>
              </a:uFill>
            </a:endParaRPr>
          </a:p>
          <a:p>
            <a:pPr>
              <a:tabLst>
                <a:tab pos="3589338" algn="l"/>
              </a:tabLst>
            </a:pPr>
            <a:r>
              <a:rPr lang="en-GB" sz="1300" u="dash" spc="30" dirty="0">
                <a:solidFill>
                  <a:srgbClr val="4E79A7"/>
                </a:solidFill>
                <a:uFill>
                  <a:solidFill>
                    <a:schemeClr val="accent1">
                      <a:lumMod val="60000"/>
                      <a:lumOff val="40000"/>
                    </a:schemeClr>
                  </a:solidFill>
                </a:uFill>
                <a:hlinkClick r:id="rId9" action="ppaction://hlinksldjump"/>
              </a:rPr>
              <a:t>Our population 	 9</a:t>
            </a:r>
            <a:endParaRPr lang="en-GB" sz="1300" u="dash" spc="30" dirty="0">
              <a:solidFill>
                <a:srgbClr val="4E79A7"/>
              </a:solidFill>
              <a:uFill>
                <a:solidFill>
                  <a:schemeClr val="accent1">
                    <a:lumMod val="60000"/>
                    <a:lumOff val="40000"/>
                  </a:schemeClr>
                </a:solidFill>
              </a:uFill>
            </a:endParaRPr>
          </a:p>
          <a:p>
            <a:pPr defTabSz="1195388">
              <a:tabLst>
                <a:tab pos="3587750" algn="l"/>
              </a:tabLst>
            </a:pPr>
            <a:r>
              <a:rPr lang="en-GB" sz="1300" u="dash" spc="30" dirty="0">
                <a:solidFill>
                  <a:srgbClr val="4E79A7"/>
                </a:solidFill>
                <a:uFill>
                  <a:solidFill>
                    <a:schemeClr val="accent1">
                      <a:lumMod val="60000"/>
                      <a:lumOff val="40000"/>
                    </a:schemeClr>
                  </a:solidFill>
                </a:uFill>
                <a:hlinkClick r:id="rId10" action="ppaction://hlinksldjump"/>
              </a:rPr>
              <a:t>Our health and care organisations 	13</a:t>
            </a:r>
            <a:br>
              <a:rPr lang="en-GB" sz="1300" b="1" spc="30" dirty="0">
                <a:solidFill>
                  <a:srgbClr val="4E79A7"/>
                </a:solidFill>
                <a:uFill>
                  <a:solidFill>
                    <a:schemeClr val="accent1">
                      <a:lumMod val="60000"/>
                      <a:lumOff val="40000"/>
                    </a:schemeClr>
                  </a:solidFill>
                </a:uFill>
              </a:rPr>
            </a:br>
            <a:r>
              <a:rPr lang="en-GB" sz="1300" spc="30" dirty="0">
                <a:solidFill>
                  <a:srgbClr val="4E79A7"/>
                </a:solidFill>
                <a:uFill>
                  <a:solidFill>
                    <a:schemeClr val="accent1">
                      <a:lumMod val="60000"/>
                      <a:lumOff val="40000"/>
                    </a:schemeClr>
                  </a:solidFill>
                </a:uFill>
                <a:hlinkClick r:id="rId11" action="ppaction://hlinksldjump"/>
              </a:rPr>
              <a:t>Need in East Sussex 	1</a:t>
            </a:r>
            <a:r>
              <a:rPr lang="en-GB" sz="1300" spc="30" dirty="0">
                <a:solidFill>
                  <a:srgbClr val="4E79A7"/>
                </a:solidFill>
                <a:uFill>
                  <a:solidFill>
                    <a:schemeClr val="accent1">
                      <a:lumMod val="60000"/>
                      <a:lumOff val="40000"/>
                    </a:schemeClr>
                  </a:solidFill>
                </a:uFill>
              </a:rPr>
              <a:t>4</a:t>
            </a:r>
          </a:p>
          <a:p>
            <a:pPr marL="358775" lvl="2" defTabSz="1195388"/>
            <a:r>
              <a:rPr lang="en-GB" sz="1300" u="dash" spc="30" dirty="0">
                <a:solidFill>
                  <a:srgbClr val="4E79A7"/>
                </a:solidFill>
                <a:uFill>
                  <a:solidFill>
                    <a:schemeClr val="accent1">
                      <a:lumMod val="60000"/>
                      <a:lumOff val="40000"/>
                    </a:schemeClr>
                  </a:solidFill>
                </a:uFill>
                <a:hlinkClick r:id="rId11" action="ppaction://hlinksldjump"/>
              </a:rPr>
              <a:t>Clinically extremely vulnerable 	1</a:t>
            </a:r>
            <a:r>
              <a:rPr lang="en-GB" sz="1300" u="dash" spc="30" dirty="0">
                <a:solidFill>
                  <a:srgbClr val="4E79A7"/>
                </a:solidFill>
                <a:uFill>
                  <a:solidFill>
                    <a:schemeClr val="accent1">
                      <a:lumMod val="60000"/>
                      <a:lumOff val="40000"/>
                    </a:schemeClr>
                  </a:solidFill>
                </a:uFill>
              </a:rPr>
              <a:t>4</a:t>
            </a:r>
          </a:p>
          <a:p>
            <a:pPr marL="358775" defTabSz="1195388"/>
            <a:r>
              <a:rPr lang="en-GB" sz="1300" u="dash" spc="30" dirty="0">
                <a:solidFill>
                  <a:srgbClr val="4E79A7"/>
                </a:solidFill>
                <a:uFill>
                  <a:solidFill>
                    <a:schemeClr val="accent1">
                      <a:lumMod val="60000"/>
                      <a:lumOff val="40000"/>
                    </a:schemeClr>
                  </a:solidFill>
                </a:uFill>
                <a:hlinkClick r:id="rId12" action="ppaction://hlinksldjump"/>
              </a:rPr>
              <a:t>Community Hub contacts 		1</a:t>
            </a:r>
            <a:r>
              <a:rPr lang="en-GB" sz="1300" u="dash" spc="30" dirty="0">
                <a:solidFill>
                  <a:srgbClr val="4E79A7"/>
                </a:solidFill>
                <a:uFill>
                  <a:solidFill>
                    <a:schemeClr val="accent1">
                      <a:lumMod val="60000"/>
                      <a:lumOff val="40000"/>
                    </a:schemeClr>
                  </a:solidFill>
                </a:uFill>
              </a:rPr>
              <a:t>5 </a:t>
            </a:r>
          </a:p>
          <a:p>
            <a:pPr marL="358775" lvl="2" defTabSz="1195388"/>
            <a:r>
              <a:rPr lang="en-GB" sz="1300" u="dash" spc="30" dirty="0">
                <a:solidFill>
                  <a:srgbClr val="4E79A7"/>
                </a:solidFill>
                <a:uFill>
                  <a:solidFill>
                    <a:schemeClr val="accent1">
                      <a:lumMod val="60000"/>
                      <a:lumOff val="40000"/>
                    </a:schemeClr>
                  </a:solidFill>
                </a:uFill>
                <a:hlinkClick r:id="rId13" action="ppaction://hlinksldjump"/>
              </a:rPr>
              <a:t>Local surveys		1</a:t>
            </a:r>
            <a:r>
              <a:rPr lang="en-GB" sz="1300" u="dash" spc="30" dirty="0">
                <a:solidFill>
                  <a:srgbClr val="4E79A7"/>
                </a:solidFill>
                <a:uFill>
                  <a:solidFill>
                    <a:schemeClr val="accent1">
                      <a:lumMod val="60000"/>
                      <a:lumOff val="40000"/>
                    </a:schemeClr>
                  </a:solidFill>
                </a:uFill>
              </a:rPr>
              <a:t>6 </a:t>
            </a:r>
          </a:p>
          <a:p>
            <a:pPr marL="358775" lvl="2" defTabSz="1195388"/>
            <a:r>
              <a:rPr lang="en-GB" sz="1300" u="dash" spc="30" dirty="0">
                <a:solidFill>
                  <a:srgbClr val="4E79A7"/>
                </a:solidFill>
                <a:uFill>
                  <a:solidFill>
                    <a:schemeClr val="accent1">
                      <a:lumMod val="60000"/>
                      <a:lumOff val="40000"/>
                    </a:schemeClr>
                  </a:solidFill>
                </a:uFill>
                <a:hlinkClick r:id="rId14" action="ppaction://hlinksldjump"/>
              </a:rPr>
              <a:t>Food access 		2</a:t>
            </a:r>
            <a:r>
              <a:rPr lang="en-GB" sz="1300" u="dash" spc="30" dirty="0">
                <a:solidFill>
                  <a:srgbClr val="4E79A7"/>
                </a:solidFill>
                <a:uFill>
                  <a:solidFill>
                    <a:schemeClr val="accent1">
                      <a:lumMod val="60000"/>
                      <a:lumOff val="40000"/>
                    </a:schemeClr>
                  </a:solidFill>
                </a:uFill>
              </a:rPr>
              <a:t>9 </a:t>
            </a:r>
          </a:p>
          <a:p>
            <a:pPr marL="358775" defTabSz="3587750"/>
            <a:r>
              <a:rPr lang="en-GB" sz="1300" u="dash" spc="30" dirty="0">
                <a:solidFill>
                  <a:srgbClr val="4E79A7"/>
                </a:solidFill>
                <a:uFill>
                  <a:solidFill>
                    <a:schemeClr val="accent1">
                      <a:lumMod val="60000"/>
                      <a:lumOff val="40000"/>
                    </a:schemeClr>
                  </a:solidFill>
                </a:uFill>
              </a:rPr>
              <a:t>Economic impact 	30</a:t>
            </a:r>
          </a:p>
          <a:p>
            <a:pPr marL="358775" defTabSz="896938"/>
            <a:r>
              <a:rPr lang="en-GB" sz="1300" u="dash" spc="30" dirty="0">
                <a:solidFill>
                  <a:srgbClr val="4E79A7"/>
                </a:solidFill>
                <a:uFill>
                  <a:solidFill>
                    <a:schemeClr val="accent1">
                      <a:lumMod val="60000"/>
                      <a:lumOff val="40000"/>
                    </a:schemeClr>
                  </a:solidFill>
                </a:uFill>
                <a:hlinkClick r:id="rId15" action="ppaction://hlinksldjump"/>
              </a:rPr>
              <a:t>Where people are spending time 	</a:t>
            </a:r>
            <a:r>
              <a:rPr lang="en-GB" sz="1300" u="dash" spc="30" dirty="0">
                <a:solidFill>
                  <a:srgbClr val="4E79A7"/>
                </a:solidFill>
                <a:uFill>
                  <a:solidFill>
                    <a:schemeClr val="accent1">
                      <a:lumMod val="60000"/>
                      <a:lumOff val="40000"/>
                    </a:schemeClr>
                  </a:solidFill>
                </a:uFill>
              </a:rPr>
              <a:t>31 </a:t>
            </a:r>
          </a:p>
          <a:p>
            <a:pPr defTabSz="1195388"/>
            <a:r>
              <a:rPr lang="en-GB" sz="1300" u="dash" spc="30" dirty="0">
                <a:solidFill>
                  <a:srgbClr val="4E79A7"/>
                </a:solidFill>
                <a:uFill>
                  <a:solidFill>
                    <a:schemeClr val="accent1">
                      <a:lumMod val="60000"/>
                      <a:lumOff val="40000"/>
                    </a:schemeClr>
                  </a:solidFill>
                </a:uFill>
                <a:hlinkClick r:id="rId16" action="ppaction://hlinksldjump"/>
              </a:rPr>
              <a:t>COVID-19 in East Sussex – summary 	</a:t>
            </a:r>
            <a:r>
              <a:rPr lang="en-GB" sz="1300" u="dash" spc="30" dirty="0">
                <a:solidFill>
                  <a:srgbClr val="4E79A7"/>
                </a:solidFill>
                <a:uFill>
                  <a:solidFill>
                    <a:schemeClr val="accent1">
                      <a:lumMod val="60000"/>
                      <a:lumOff val="40000"/>
                    </a:schemeClr>
                  </a:solidFill>
                </a:uFill>
              </a:rPr>
              <a:t>32</a:t>
            </a:r>
          </a:p>
          <a:p>
            <a:pPr defTabSz="3587750"/>
            <a:r>
              <a:rPr lang="en-GB" sz="1300" u="dash" spc="30" dirty="0">
                <a:solidFill>
                  <a:srgbClr val="4E79A7"/>
                </a:solidFill>
                <a:uFill>
                  <a:solidFill>
                    <a:schemeClr val="accent1">
                      <a:lumMod val="60000"/>
                      <a:lumOff val="40000"/>
                    </a:schemeClr>
                  </a:solidFill>
                </a:uFill>
                <a:hlinkClick r:id="rId17" action="ppaction://hlinksldjump"/>
              </a:rPr>
              <a:t>COVID-19 in England </a:t>
            </a:r>
            <a:r>
              <a:rPr lang="en-GB" sz="1300" u="dash" spc="30" dirty="0">
                <a:solidFill>
                  <a:srgbClr val="4E79A7"/>
                </a:solidFill>
                <a:uFill>
                  <a:solidFill>
                    <a:schemeClr val="accent1">
                      <a:lumMod val="60000"/>
                      <a:lumOff val="40000"/>
                    </a:schemeClr>
                  </a:solidFill>
                </a:uFill>
                <a:hlinkClick r:id="" action="ppaction://noaction"/>
              </a:rPr>
              <a:t>	</a:t>
            </a:r>
            <a:r>
              <a:rPr lang="en-GB" sz="1300" u="dash" spc="30" dirty="0">
                <a:solidFill>
                  <a:srgbClr val="4E79A7"/>
                </a:solidFill>
                <a:uFill>
                  <a:solidFill>
                    <a:schemeClr val="accent1">
                      <a:lumMod val="60000"/>
                      <a:lumOff val="40000"/>
                    </a:schemeClr>
                  </a:solidFill>
                </a:uFill>
              </a:rPr>
              <a:t>33 </a:t>
            </a:r>
          </a:p>
          <a:p>
            <a:pPr defTabSz="3587750"/>
            <a:r>
              <a:rPr lang="en-GB" sz="1300" u="dash" spc="30" dirty="0">
                <a:solidFill>
                  <a:srgbClr val="4E79A7"/>
                </a:solidFill>
                <a:uFill>
                  <a:solidFill>
                    <a:schemeClr val="accent1">
                      <a:lumMod val="60000"/>
                      <a:lumOff val="40000"/>
                    </a:schemeClr>
                  </a:solidFill>
                </a:uFill>
                <a:hlinkClick r:id="rId18" action="ppaction://hlinksldjump"/>
              </a:rPr>
              <a:t>COVID-19 in East Sussex - testing	</a:t>
            </a:r>
            <a:r>
              <a:rPr lang="en-GB" sz="1300" u="dash" spc="30" dirty="0">
                <a:solidFill>
                  <a:srgbClr val="4E79A7"/>
                </a:solidFill>
                <a:uFill>
                  <a:solidFill>
                    <a:schemeClr val="accent1">
                      <a:lumMod val="60000"/>
                      <a:lumOff val="40000"/>
                    </a:schemeClr>
                  </a:solidFill>
                </a:uFill>
              </a:rPr>
              <a:t>34 </a:t>
            </a:r>
          </a:p>
          <a:p>
            <a:pPr defTabSz="1793875"/>
            <a:r>
              <a:rPr lang="en-GB" sz="1300" u="dash" spc="30" dirty="0">
                <a:solidFill>
                  <a:srgbClr val="4E79A7"/>
                </a:solidFill>
                <a:uFill>
                  <a:solidFill>
                    <a:schemeClr val="accent1">
                      <a:lumMod val="60000"/>
                      <a:lumOff val="40000"/>
                    </a:schemeClr>
                  </a:solidFill>
                </a:uFill>
                <a:hlinkClick r:id="rId19" action="ppaction://hlinksldjump"/>
              </a:rPr>
              <a:t>Cases in East Sussex 		3</a:t>
            </a:r>
            <a:r>
              <a:rPr lang="en-GB" sz="1300" u="dash" spc="30" dirty="0">
                <a:solidFill>
                  <a:srgbClr val="4E79A7"/>
                </a:solidFill>
                <a:uFill>
                  <a:solidFill>
                    <a:schemeClr val="accent1">
                      <a:lumMod val="60000"/>
                      <a:lumOff val="40000"/>
                    </a:schemeClr>
                  </a:solidFill>
                </a:uFill>
              </a:rPr>
              <a:t>5 </a:t>
            </a:r>
          </a:p>
          <a:p>
            <a:pPr defTabSz="1793875"/>
            <a:r>
              <a:rPr lang="en-GB" sz="1300" u="dash" spc="30" dirty="0">
                <a:solidFill>
                  <a:srgbClr val="4E79A7"/>
                </a:solidFill>
                <a:uFill>
                  <a:solidFill>
                    <a:schemeClr val="accent1">
                      <a:lumMod val="60000"/>
                      <a:lumOff val="40000"/>
                    </a:schemeClr>
                  </a:solidFill>
                </a:uFill>
                <a:hlinkClick r:id="rId20" action="ppaction://hlinksldjump"/>
              </a:rPr>
              <a:t>Long COVID 		3</a:t>
            </a:r>
            <a:r>
              <a:rPr lang="en-GB" sz="1300" u="dash" spc="30" dirty="0">
                <a:solidFill>
                  <a:srgbClr val="4E79A7"/>
                </a:solidFill>
                <a:uFill>
                  <a:solidFill>
                    <a:schemeClr val="accent1">
                      <a:lumMod val="60000"/>
                      <a:lumOff val="40000"/>
                    </a:schemeClr>
                  </a:solidFill>
                </a:uFill>
              </a:rPr>
              <a:t>9 </a:t>
            </a:r>
          </a:p>
          <a:p>
            <a:pPr defTabSz="1793875"/>
            <a:r>
              <a:rPr lang="en-GB" sz="1300" u="dash" spc="30" dirty="0">
                <a:solidFill>
                  <a:srgbClr val="4E79A7"/>
                </a:solidFill>
                <a:uFill>
                  <a:solidFill>
                    <a:schemeClr val="accent1">
                      <a:lumMod val="60000"/>
                      <a:lumOff val="40000"/>
                    </a:schemeClr>
                  </a:solidFill>
                </a:uFill>
                <a:hlinkClick r:id="rId21" action="ppaction://hlinksldjump"/>
              </a:rPr>
              <a:t>Infection rates 		</a:t>
            </a:r>
            <a:r>
              <a:rPr lang="en-GB" sz="1300" u="dash" spc="30" dirty="0">
                <a:solidFill>
                  <a:srgbClr val="4E79A7"/>
                </a:solidFill>
                <a:uFill>
                  <a:solidFill>
                    <a:schemeClr val="accent1">
                      <a:lumMod val="60000"/>
                      <a:lumOff val="40000"/>
                    </a:schemeClr>
                  </a:solidFill>
                </a:uFill>
              </a:rPr>
              <a:t>41 </a:t>
            </a:r>
          </a:p>
          <a:p>
            <a:pPr defTabSz="1793875"/>
            <a:r>
              <a:rPr lang="en-GB" sz="1300" u="dash" spc="30" dirty="0">
                <a:solidFill>
                  <a:srgbClr val="4E79A7"/>
                </a:solidFill>
                <a:uFill>
                  <a:solidFill>
                    <a:schemeClr val="accent1">
                      <a:lumMod val="60000"/>
                      <a:lumOff val="40000"/>
                    </a:schemeClr>
                  </a:solidFill>
                </a:uFill>
                <a:hlinkClick r:id="rId22" action="ppaction://hlinksldjump"/>
              </a:rPr>
              <a:t>Vaccinations 		</a:t>
            </a:r>
            <a:r>
              <a:rPr lang="en-GB" sz="1300" u="dash" spc="30" dirty="0">
                <a:solidFill>
                  <a:srgbClr val="4E79A7"/>
                </a:solidFill>
                <a:uFill>
                  <a:solidFill>
                    <a:schemeClr val="accent1">
                      <a:lumMod val="60000"/>
                      <a:lumOff val="40000"/>
                    </a:schemeClr>
                  </a:solidFill>
                </a:uFill>
              </a:rPr>
              <a:t>42 </a:t>
            </a:r>
          </a:p>
          <a:p>
            <a:pPr defTabSz="1195388"/>
            <a:r>
              <a:rPr lang="en-GB" sz="1300" u="dash" spc="30" dirty="0">
                <a:solidFill>
                  <a:srgbClr val="4E79A7"/>
                </a:solidFill>
                <a:uFill>
                  <a:solidFill>
                    <a:schemeClr val="accent1">
                      <a:lumMod val="60000"/>
                      <a:lumOff val="40000"/>
                    </a:schemeClr>
                  </a:solidFill>
                </a:uFill>
                <a:hlinkClick r:id="rId23" action="ppaction://hlinksldjump"/>
              </a:rPr>
              <a:t>COVID-19 Hospitalisations 		</a:t>
            </a:r>
            <a:r>
              <a:rPr lang="en-GB" sz="1300" u="dash" spc="30" dirty="0">
                <a:solidFill>
                  <a:srgbClr val="4E79A7"/>
                </a:solidFill>
                <a:uFill>
                  <a:solidFill>
                    <a:schemeClr val="accent1">
                      <a:lumMod val="60000"/>
                      <a:lumOff val="40000"/>
                    </a:schemeClr>
                  </a:solidFill>
                </a:uFill>
              </a:rPr>
              <a:t>44 </a:t>
            </a:r>
          </a:p>
          <a:p>
            <a:pPr defTabSz="1793875"/>
            <a:r>
              <a:rPr lang="en-GB" sz="1300" u="dash" spc="30" dirty="0">
                <a:solidFill>
                  <a:srgbClr val="4E79A7"/>
                </a:solidFill>
                <a:uFill>
                  <a:solidFill>
                    <a:schemeClr val="accent1">
                      <a:lumMod val="60000"/>
                      <a:lumOff val="40000"/>
                    </a:schemeClr>
                  </a:solidFill>
                </a:uFill>
                <a:hlinkClick r:id="rId24" action="ppaction://hlinksldjump"/>
              </a:rPr>
              <a:t>Deaths 		</a:t>
            </a:r>
            <a:r>
              <a:rPr lang="en-GB" sz="1300" u="dash" spc="30" dirty="0">
                <a:solidFill>
                  <a:srgbClr val="4E79A7"/>
                </a:solidFill>
                <a:uFill>
                  <a:solidFill>
                    <a:schemeClr val="accent1">
                      <a:lumMod val="60000"/>
                      <a:lumOff val="40000"/>
                    </a:schemeClr>
                  </a:solidFill>
                </a:uFill>
              </a:rPr>
              <a:t>47 </a:t>
            </a:r>
          </a:p>
          <a:p>
            <a:pPr marL="358775" defTabSz="1793875"/>
            <a:r>
              <a:rPr lang="en-GB" sz="1300" u="dash" spc="30" dirty="0">
                <a:solidFill>
                  <a:srgbClr val="4E79A7"/>
                </a:solidFill>
                <a:uFill>
                  <a:solidFill>
                    <a:schemeClr val="accent1">
                      <a:lumMod val="60000"/>
                      <a:lumOff val="40000"/>
                    </a:schemeClr>
                  </a:solidFill>
                </a:uFill>
                <a:hlinkClick r:id="rId24" action="ppaction://hlinksldjump"/>
              </a:rPr>
              <a:t>Vulnerable groups (national data)	4</a:t>
            </a:r>
            <a:r>
              <a:rPr lang="en-GB" sz="1300" u="dash" spc="30" dirty="0">
                <a:solidFill>
                  <a:srgbClr val="4E79A7"/>
                </a:solidFill>
                <a:uFill>
                  <a:solidFill>
                    <a:schemeClr val="accent1">
                      <a:lumMod val="60000"/>
                      <a:lumOff val="40000"/>
                    </a:schemeClr>
                  </a:solidFill>
                </a:uFill>
              </a:rPr>
              <a:t>7 </a:t>
            </a:r>
          </a:p>
          <a:p>
            <a:pPr marL="358775" defTabSz="1793875"/>
            <a:r>
              <a:rPr lang="en-GB" sz="1300" u="dash" spc="30" dirty="0">
                <a:solidFill>
                  <a:srgbClr val="4E79A7"/>
                </a:solidFill>
                <a:uFill>
                  <a:solidFill>
                    <a:schemeClr val="accent1">
                      <a:lumMod val="60000"/>
                      <a:lumOff val="40000"/>
                    </a:schemeClr>
                  </a:solidFill>
                </a:uFill>
                <a:hlinkClick r:id="rId25" action="ppaction://hlinksldjump"/>
              </a:rPr>
              <a:t>East Sussex mortality data 	</a:t>
            </a:r>
            <a:r>
              <a:rPr lang="en-GB" sz="1300" u="dash" spc="30" dirty="0">
                <a:solidFill>
                  <a:srgbClr val="4E79A7"/>
                </a:solidFill>
                <a:uFill>
                  <a:solidFill>
                    <a:schemeClr val="accent1">
                      <a:lumMod val="60000"/>
                      <a:lumOff val="40000"/>
                    </a:schemeClr>
                  </a:solidFill>
                </a:uFill>
              </a:rPr>
              <a:t>53 </a:t>
            </a:r>
          </a:p>
          <a:p>
            <a:pPr marL="358775" defTabSz="1195388"/>
            <a:r>
              <a:rPr lang="en-GB" sz="1300" u="dash" spc="30" dirty="0">
                <a:solidFill>
                  <a:srgbClr val="4E79A7"/>
                </a:solidFill>
                <a:uFill>
                  <a:solidFill>
                    <a:schemeClr val="accent1">
                      <a:lumMod val="60000"/>
                      <a:lumOff val="40000"/>
                    </a:schemeClr>
                  </a:solidFill>
                </a:uFill>
                <a:hlinkClick r:id="rId26" action="ppaction://hlinksldjump"/>
              </a:rPr>
              <a:t>Vulnerable groups (local data)	</a:t>
            </a:r>
            <a:r>
              <a:rPr lang="en-GB" sz="1300" u="dash" spc="30" dirty="0">
                <a:solidFill>
                  <a:srgbClr val="4E79A7"/>
                </a:solidFill>
                <a:uFill>
                  <a:solidFill>
                    <a:schemeClr val="accent1">
                      <a:lumMod val="60000"/>
                      <a:lumOff val="40000"/>
                    </a:schemeClr>
                  </a:solidFill>
                </a:uFill>
              </a:rPr>
              <a:t>56</a:t>
            </a:r>
          </a:p>
          <a:p>
            <a:pPr marL="358775" defTabSz="1195388"/>
            <a:r>
              <a:rPr lang="en-GB" sz="1300" u="dash" spc="30" dirty="0">
                <a:solidFill>
                  <a:srgbClr val="4E79A7"/>
                </a:solidFill>
                <a:uFill>
                  <a:solidFill>
                    <a:schemeClr val="accent1">
                      <a:lumMod val="60000"/>
                      <a:lumOff val="40000"/>
                    </a:schemeClr>
                  </a:solidFill>
                </a:uFill>
                <a:hlinkClick r:id="rId27" action="ppaction://hlinksldjump"/>
              </a:rPr>
              <a:t>Places of death 		</a:t>
            </a:r>
            <a:r>
              <a:rPr lang="en-GB" sz="1300" u="dash" spc="30" dirty="0">
                <a:solidFill>
                  <a:srgbClr val="4E79A7"/>
                </a:solidFill>
                <a:uFill>
                  <a:solidFill>
                    <a:schemeClr val="accent1">
                      <a:lumMod val="60000"/>
                      <a:lumOff val="40000"/>
                    </a:schemeClr>
                  </a:solidFill>
                </a:uFill>
              </a:rPr>
              <a:t>58</a:t>
            </a:r>
          </a:p>
          <a:p>
            <a:pPr marL="0" marR="0" lvl="0" indent="0" algn="l" defTabSz="1793875" rtl="0" eaLnBrk="1" fontAlgn="auto" latinLnBrk="0" hangingPunct="1">
              <a:lnSpc>
                <a:spcPct val="100000"/>
              </a:lnSpc>
              <a:spcBef>
                <a:spcPts val="0"/>
              </a:spcBef>
              <a:spcAft>
                <a:spcPts val="0"/>
              </a:spcAft>
              <a:buClrTx/>
              <a:buSzTx/>
              <a:buFontTx/>
              <a:buNone/>
              <a:tabLst/>
              <a:defRPr/>
            </a:pPr>
            <a:r>
              <a:rPr kumimoji="0" lang="en-GB" sz="1300" b="0" i="0" u="dash" strike="noStrike" kern="1200" cap="none" spc="30" normalizeH="0" baseline="0" noProof="0" dirty="0">
                <a:ln>
                  <a:noFill/>
                </a:ln>
                <a:solidFill>
                  <a:srgbClr val="4E79A7"/>
                </a:solidFill>
                <a:effectLst/>
                <a:uLnTx/>
                <a:uFill>
                  <a:solidFill>
                    <a:srgbClr val="4472C4">
                      <a:lumMod val="60000"/>
                      <a:lumOff val="40000"/>
                    </a:srgbClr>
                  </a:solidFill>
                </a:uFill>
                <a:ea typeface="+mn-ea"/>
                <a:cs typeface="+mn-cs"/>
                <a:hlinkClick r:id="rId28" action="ppaction://hlinksldjump"/>
              </a:rPr>
              <a:t>Wider impacts of the pandemic	</a:t>
            </a:r>
            <a:r>
              <a:rPr kumimoji="0" lang="en-GB" sz="1300" b="0" i="0" u="dash" strike="noStrike" kern="1200" cap="none" spc="30" normalizeH="0" baseline="0" noProof="0" dirty="0">
                <a:ln>
                  <a:noFill/>
                </a:ln>
                <a:solidFill>
                  <a:srgbClr val="4E79A7"/>
                </a:solidFill>
                <a:effectLst/>
                <a:uLnTx/>
                <a:uFill>
                  <a:solidFill>
                    <a:srgbClr val="4472C4">
                      <a:lumMod val="60000"/>
                      <a:lumOff val="40000"/>
                    </a:srgbClr>
                  </a:solidFill>
                </a:uFill>
                <a:ea typeface="+mn-ea"/>
                <a:cs typeface="+mn-cs"/>
              </a:rPr>
              <a:t>61</a:t>
            </a:r>
            <a:endParaRPr lang="en-GB" sz="1300" u="dash" spc="30" dirty="0">
              <a:solidFill>
                <a:srgbClr val="4E79A7"/>
              </a:solidFill>
              <a:uFill>
                <a:solidFill>
                  <a:schemeClr val="accent1">
                    <a:lumMod val="60000"/>
                    <a:lumOff val="40000"/>
                  </a:schemeClr>
                </a:solidFill>
              </a:uFill>
            </a:endParaRPr>
          </a:p>
        </p:txBody>
      </p:sp>
    </p:spTree>
    <p:extLst>
      <p:ext uri="{BB962C8B-B14F-4D97-AF65-F5344CB8AC3E}">
        <p14:creationId xmlns:p14="http://schemas.microsoft.com/office/powerpoint/2010/main" val="267750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FE781-6AAF-4C8C-B171-1E4AF5CEB56A}"/>
              </a:ext>
            </a:extLst>
          </p:cNvPr>
          <p:cNvSpPr>
            <a:spLocks noGrp="1"/>
          </p:cNvSpPr>
          <p:nvPr>
            <p:ph type="title"/>
          </p:nvPr>
        </p:nvSpPr>
        <p:spPr/>
        <p:txBody>
          <a:bodyPr>
            <a:normAutofit/>
          </a:bodyPr>
          <a:lstStyle/>
          <a:p>
            <a:r>
              <a:rPr lang="en-GB" sz="2400" dirty="0"/>
              <a:t>Healthwatch surveys: </a:t>
            </a:r>
            <a:r>
              <a:rPr lang="en-GB" sz="2400" b="0" dirty="0"/>
              <a:t>COVID-19 – Access to t</a:t>
            </a:r>
            <a:r>
              <a:rPr lang="en-GB" sz="2400" dirty="0"/>
              <a:t>ransport services</a:t>
            </a:r>
          </a:p>
        </p:txBody>
      </p:sp>
      <p:sp>
        <p:nvSpPr>
          <p:cNvPr id="23" name="Rectangle 22">
            <a:extLst>
              <a:ext uri="{FF2B5EF4-FFF2-40B4-BE49-F238E27FC236}">
                <a16:creationId xmlns:a16="http://schemas.microsoft.com/office/drawing/2014/main" id="{9B5601C8-E8E4-4CB4-BECE-D56A0FCED13D}"/>
              </a:ext>
            </a:extLst>
          </p:cNvPr>
          <p:cNvSpPr/>
          <p:nvPr/>
        </p:nvSpPr>
        <p:spPr>
          <a:xfrm>
            <a:off x="429860" y="723978"/>
            <a:ext cx="11332280" cy="670806"/>
          </a:xfrm>
          <a:prstGeom prst="rect">
            <a:avLst/>
          </a:prstGeom>
          <a:noFill/>
        </p:spPr>
        <p:txBody>
          <a:bodyPr wrap="square" lIns="72000" tIns="72000" rIns="72000" bIns="72000">
            <a:spAutoFit/>
          </a:bodyPr>
          <a:lstStyle/>
          <a:p>
            <a:pPr>
              <a:lnSpc>
                <a:spcPct val="150000"/>
              </a:lnSpc>
            </a:pPr>
            <a:r>
              <a:rPr lang="en-GB" sz="1200" dirty="0"/>
              <a:t>In </a:t>
            </a:r>
            <a:r>
              <a:rPr lang="en-GB" sz="1200" b="1" u="sng" dirty="0"/>
              <a:t>September 2020</a:t>
            </a:r>
            <a:r>
              <a:rPr lang="en-GB" sz="1200" dirty="0"/>
              <a:t>, local Healthwatch collected views on non-emergency patient transport services from 130 people across Sussex. A </a:t>
            </a:r>
            <a:r>
              <a:rPr lang="en-GB" sz="1200" dirty="0">
                <a:solidFill>
                  <a:srgbClr val="203864"/>
                </a:solidFill>
                <a:hlinkClick r:id="rId3">
                  <a:extLst>
                    <a:ext uri="{A12FA001-AC4F-418D-AE19-62706E023703}">
                      <ahyp:hlinkClr xmlns:ahyp="http://schemas.microsoft.com/office/drawing/2018/hyperlinkcolor" val="tx"/>
                    </a:ext>
                  </a:extLst>
                </a:hlinkClick>
              </a:rPr>
              <a:t>report</a:t>
            </a:r>
            <a:r>
              <a:rPr lang="en-GB" sz="1200" dirty="0">
                <a:solidFill>
                  <a:srgbClr val="203864"/>
                </a:solidFill>
              </a:rPr>
              <a:t> </a:t>
            </a:r>
            <a:r>
              <a:rPr lang="en-GB" sz="1200" dirty="0"/>
              <a:t>has been provided to NHS commissioners. 50% respondents were from East Sussex. Finding include:</a:t>
            </a:r>
          </a:p>
        </p:txBody>
      </p:sp>
      <p:grpSp>
        <p:nvGrpSpPr>
          <p:cNvPr id="4" name="Group 3">
            <a:extLst>
              <a:ext uri="{FF2B5EF4-FFF2-40B4-BE49-F238E27FC236}">
                <a16:creationId xmlns:a16="http://schemas.microsoft.com/office/drawing/2014/main" id="{D622D3AB-7BD9-49F5-93BC-35581D884B53}"/>
              </a:ext>
              <a:ext uri="{C183D7F6-B498-43B3-948B-1728B52AA6E4}">
                <adec:decorative xmlns:adec="http://schemas.microsoft.com/office/drawing/2017/decorative" val="1"/>
              </a:ext>
            </a:extLst>
          </p:cNvPr>
          <p:cNvGrpSpPr/>
          <p:nvPr/>
        </p:nvGrpSpPr>
        <p:grpSpPr>
          <a:xfrm>
            <a:off x="440543" y="1481851"/>
            <a:ext cx="11299862" cy="2434661"/>
            <a:chOff x="440543" y="1481851"/>
            <a:chExt cx="11299862" cy="2434661"/>
          </a:xfrm>
        </p:grpSpPr>
        <p:pic>
          <p:nvPicPr>
            <p:cNvPr id="25" name="Picture 24" descr="East Sussex pie chart satisfaction survey">
              <a:extLst>
                <a:ext uri="{FF2B5EF4-FFF2-40B4-BE49-F238E27FC236}">
                  <a16:creationId xmlns:a16="http://schemas.microsoft.com/office/drawing/2014/main" id="{E15620DB-DC6C-4617-9065-A4B66ED20B42}"/>
                </a:ext>
              </a:extLst>
            </p:cNvPr>
            <p:cNvPicPr>
              <a:picLocks noChangeAspect="1"/>
            </p:cNvPicPr>
            <p:nvPr/>
          </p:nvPicPr>
          <p:blipFill>
            <a:blip r:embed="rId4"/>
            <a:stretch>
              <a:fillRect/>
            </a:stretch>
          </p:blipFill>
          <p:spPr>
            <a:xfrm>
              <a:off x="440543" y="1481851"/>
              <a:ext cx="2484120" cy="1815317"/>
            </a:xfrm>
            <a:prstGeom prst="rect">
              <a:avLst/>
            </a:prstGeom>
          </p:spPr>
        </p:pic>
        <p:sp>
          <p:nvSpPr>
            <p:cNvPr id="14" name="Rectangle 13">
              <a:extLst>
                <a:ext uri="{FF2B5EF4-FFF2-40B4-BE49-F238E27FC236}">
                  <a16:creationId xmlns:a16="http://schemas.microsoft.com/office/drawing/2014/main" id="{8602929A-572B-48C0-8630-F1D1BA9EC38D}"/>
                </a:ext>
              </a:extLst>
            </p:cNvPr>
            <p:cNvSpPr/>
            <p:nvPr/>
          </p:nvSpPr>
          <p:spPr>
            <a:xfrm>
              <a:off x="3965889" y="1733487"/>
              <a:ext cx="3762260" cy="1200329"/>
            </a:xfrm>
            <a:prstGeom prst="rect">
              <a:avLst/>
            </a:prstGeom>
          </p:spPr>
          <p:txBody>
            <a:bodyPr wrap="square" lIns="0" tIns="0" rIns="0" bIns="0">
              <a:spAutoFit/>
            </a:bodyPr>
            <a:lstStyle/>
            <a:p>
              <a:r>
                <a:rPr lang="en-GB" sz="1200" dirty="0">
                  <a:solidFill>
                    <a:srgbClr val="FF3399"/>
                  </a:solidFill>
                </a:rPr>
                <a:t>Overall, 75% people said they were ‘very satisfied’ or ‘satisfied’ </a:t>
              </a:r>
              <a:r>
                <a:rPr lang="en-GB" sz="1200" dirty="0"/>
                <a:t>with the service (lower than in 2017, 87%)</a:t>
              </a:r>
            </a:p>
            <a:p>
              <a:pPr>
                <a:lnSpc>
                  <a:spcPct val="150000"/>
                </a:lnSpc>
              </a:pPr>
              <a:endParaRPr lang="en-GB" sz="1200" dirty="0"/>
            </a:p>
            <a:p>
              <a:r>
                <a:rPr lang="en-GB" sz="1200" dirty="0">
                  <a:solidFill>
                    <a:schemeClr val="accent6"/>
                  </a:solidFill>
                </a:rPr>
                <a:t>86% people said they were ‘very likely’ or ‘likely’ to recommend </a:t>
              </a:r>
              <a:r>
                <a:rPr lang="en-GB" sz="1200" dirty="0"/>
                <a:t>family and friends to apply for the service (higher than in 2017, 83%)</a:t>
              </a:r>
            </a:p>
          </p:txBody>
        </p:sp>
        <p:pic>
          <p:nvPicPr>
            <p:cNvPr id="27" name="Picture 26" descr="What patient transport should be">
              <a:extLst>
                <a:ext uri="{FF2B5EF4-FFF2-40B4-BE49-F238E27FC236}">
                  <a16:creationId xmlns:a16="http://schemas.microsoft.com/office/drawing/2014/main" id="{4E648301-9B97-42C7-9699-AE2F529DB4BF}"/>
                </a:ext>
              </a:extLst>
            </p:cNvPr>
            <p:cNvPicPr>
              <a:picLocks noChangeAspect="1"/>
            </p:cNvPicPr>
            <p:nvPr/>
          </p:nvPicPr>
          <p:blipFill rotWithShape="1">
            <a:blip r:embed="rId5"/>
            <a:srcRect l="1" r="49529"/>
            <a:stretch/>
          </p:blipFill>
          <p:spPr>
            <a:xfrm>
              <a:off x="8205188" y="1539453"/>
              <a:ext cx="3535217" cy="2377059"/>
            </a:xfrm>
            <a:prstGeom prst="rect">
              <a:avLst/>
            </a:prstGeom>
          </p:spPr>
        </p:pic>
      </p:grpSp>
      <p:grpSp>
        <p:nvGrpSpPr>
          <p:cNvPr id="6" name="Group 5">
            <a:extLst>
              <a:ext uri="{FF2B5EF4-FFF2-40B4-BE49-F238E27FC236}">
                <a16:creationId xmlns:a16="http://schemas.microsoft.com/office/drawing/2014/main" id="{B11B9185-AC7D-42AB-874E-705B74119E22}"/>
              </a:ext>
              <a:ext uri="{C183D7F6-B498-43B3-948B-1728B52AA6E4}">
                <adec:decorative xmlns:adec="http://schemas.microsoft.com/office/drawing/2017/decorative" val="1"/>
              </a:ext>
            </a:extLst>
          </p:cNvPr>
          <p:cNvGrpSpPr/>
          <p:nvPr/>
        </p:nvGrpSpPr>
        <p:grpSpPr>
          <a:xfrm>
            <a:off x="352540" y="3369938"/>
            <a:ext cx="11387864" cy="3118714"/>
            <a:chOff x="352540" y="3369938"/>
            <a:chExt cx="11387864" cy="3118714"/>
          </a:xfrm>
        </p:grpSpPr>
        <p:pic>
          <p:nvPicPr>
            <p:cNvPr id="13" name="Picture 12" descr="What is good about the service">
              <a:extLst>
                <a:ext uri="{FF2B5EF4-FFF2-40B4-BE49-F238E27FC236}">
                  <a16:creationId xmlns:a16="http://schemas.microsoft.com/office/drawing/2014/main" id="{1D5A2CED-4977-4FDA-BFF3-B891CD9E4E1E}"/>
                </a:ext>
              </a:extLst>
            </p:cNvPr>
            <p:cNvPicPr>
              <a:picLocks noChangeAspect="1"/>
            </p:cNvPicPr>
            <p:nvPr/>
          </p:nvPicPr>
          <p:blipFill rotWithShape="1">
            <a:blip r:embed="rId6"/>
            <a:srcRect r="50604"/>
            <a:stretch/>
          </p:blipFill>
          <p:spPr>
            <a:xfrm>
              <a:off x="352540" y="3369938"/>
              <a:ext cx="3379177" cy="3067111"/>
            </a:xfrm>
            <a:prstGeom prst="rect">
              <a:avLst/>
            </a:prstGeom>
          </p:spPr>
        </p:pic>
        <p:pic>
          <p:nvPicPr>
            <p:cNvPr id="26" name="Picture 25" descr="What is good about the service">
              <a:extLst>
                <a:ext uri="{FF2B5EF4-FFF2-40B4-BE49-F238E27FC236}">
                  <a16:creationId xmlns:a16="http://schemas.microsoft.com/office/drawing/2014/main" id="{2683F3BB-085E-4DA0-BD81-16372C5DFFF7}"/>
                </a:ext>
              </a:extLst>
            </p:cNvPr>
            <p:cNvPicPr>
              <a:picLocks noChangeAspect="1"/>
            </p:cNvPicPr>
            <p:nvPr/>
          </p:nvPicPr>
          <p:blipFill rotWithShape="1">
            <a:blip r:embed="rId6"/>
            <a:srcRect l="50604"/>
            <a:stretch/>
          </p:blipFill>
          <p:spPr>
            <a:xfrm>
              <a:off x="4157430" y="3369939"/>
              <a:ext cx="3379177" cy="3067110"/>
            </a:xfrm>
            <a:prstGeom prst="rect">
              <a:avLst/>
            </a:prstGeom>
          </p:spPr>
        </p:pic>
        <p:pic>
          <p:nvPicPr>
            <p:cNvPr id="12" name="Picture 11" descr="What patient transport should be">
              <a:extLst>
                <a:ext uri="{FF2B5EF4-FFF2-40B4-BE49-F238E27FC236}">
                  <a16:creationId xmlns:a16="http://schemas.microsoft.com/office/drawing/2014/main" id="{5D9C0301-2A1F-408A-A337-C6BC129A7CA0}"/>
                </a:ext>
              </a:extLst>
            </p:cNvPr>
            <p:cNvPicPr>
              <a:picLocks noChangeAspect="1"/>
            </p:cNvPicPr>
            <p:nvPr/>
          </p:nvPicPr>
          <p:blipFill rotWithShape="1">
            <a:blip r:embed="rId5"/>
            <a:srcRect l="50170"/>
            <a:stretch/>
          </p:blipFill>
          <p:spPr>
            <a:xfrm>
              <a:off x="8205187" y="4111545"/>
              <a:ext cx="3535217" cy="2377107"/>
            </a:xfrm>
            <a:prstGeom prst="rect">
              <a:avLst/>
            </a:prstGeom>
          </p:spPr>
        </p:pic>
      </p:grpSp>
      <p:sp>
        <p:nvSpPr>
          <p:cNvPr id="2" name="Footer Placeholder 1">
            <a:extLst>
              <a:ext uri="{FF2B5EF4-FFF2-40B4-BE49-F238E27FC236}">
                <a16:creationId xmlns:a16="http://schemas.microsoft.com/office/drawing/2014/main" id="{BDA8FC41-AD55-43CE-A830-4CD6AFF1075E}"/>
              </a:ext>
            </a:extLst>
          </p:cNvPr>
          <p:cNvSpPr>
            <a:spLocks noGrp="1"/>
          </p:cNvSpPr>
          <p:nvPr>
            <p:ph type="ftr" sz="quarter" idx="11"/>
          </p:nvPr>
        </p:nvSpPr>
        <p:spPr/>
        <p:txBody>
          <a:bodyPr/>
          <a:lstStyle/>
          <a:p>
            <a:r>
              <a:rPr lang="en-GB" dirty="0"/>
              <a:t>PHI East Sussex County Council 2022</a:t>
            </a:r>
          </a:p>
        </p:txBody>
      </p:sp>
      <p:sp>
        <p:nvSpPr>
          <p:cNvPr id="5" name="Slide Number Placeholder 4">
            <a:extLst>
              <a:ext uri="{FF2B5EF4-FFF2-40B4-BE49-F238E27FC236}">
                <a16:creationId xmlns:a16="http://schemas.microsoft.com/office/drawing/2014/main" id="{0309AD94-78FB-4122-A1D1-3C1D8039B6F1}"/>
              </a:ext>
            </a:extLst>
          </p:cNvPr>
          <p:cNvSpPr>
            <a:spLocks noGrp="1"/>
          </p:cNvSpPr>
          <p:nvPr>
            <p:ph type="sldNum" sz="quarter" idx="12"/>
          </p:nvPr>
        </p:nvSpPr>
        <p:spPr/>
        <p:txBody>
          <a:bodyPr/>
          <a:lstStyle/>
          <a:p>
            <a:fld id="{8909338C-4204-40C7-9A1E-446982E7336D}" type="slidenum">
              <a:rPr lang="en-GB" smtClean="0"/>
              <a:pPr/>
              <a:t>20</a:t>
            </a:fld>
            <a:endParaRPr lang="en-GB" dirty="0"/>
          </a:p>
        </p:txBody>
      </p:sp>
    </p:spTree>
    <p:extLst>
      <p:ext uri="{BB962C8B-B14F-4D97-AF65-F5344CB8AC3E}">
        <p14:creationId xmlns:p14="http://schemas.microsoft.com/office/powerpoint/2010/main" val="1327029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FE781-6AAF-4C8C-B171-1E4AF5CEB56A}"/>
              </a:ext>
            </a:extLst>
          </p:cNvPr>
          <p:cNvSpPr>
            <a:spLocks noGrp="1"/>
          </p:cNvSpPr>
          <p:nvPr>
            <p:ph type="title"/>
          </p:nvPr>
        </p:nvSpPr>
        <p:spPr/>
        <p:txBody>
          <a:bodyPr>
            <a:normAutofit/>
          </a:bodyPr>
          <a:lstStyle/>
          <a:p>
            <a:r>
              <a:rPr lang="en-GB" sz="2400" dirty="0"/>
              <a:t>Healthwatch surveys: </a:t>
            </a:r>
            <a:r>
              <a:rPr lang="en-GB" sz="2400" b="0" dirty="0"/>
              <a:t>COVID-19 – Experiences of health and care in 2</a:t>
            </a:r>
            <a:r>
              <a:rPr lang="en-GB" sz="2400" b="0" baseline="30000" dirty="0"/>
              <a:t>nd</a:t>
            </a:r>
            <a:r>
              <a:rPr lang="en-GB" sz="2400" b="0" dirty="0"/>
              <a:t> Lockdown</a:t>
            </a:r>
            <a:endParaRPr lang="en-GB" sz="2400" dirty="0"/>
          </a:p>
        </p:txBody>
      </p:sp>
      <p:sp>
        <p:nvSpPr>
          <p:cNvPr id="31" name="Rectangle 30">
            <a:extLst>
              <a:ext uri="{FF2B5EF4-FFF2-40B4-BE49-F238E27FC236}">
                <a16:creationId xmlns:a16="http://schemas.microsoft.com/office/drawing/2014/main" id="{8DA8BED5-307A-454B-8B8D-424E3C7B77B7}"/>
              </a:ext>
            </a:extLst>
          </p:cNvPr>
          <p:cNvSpPr/>
          <p:nvPr/>
        </p:nvSpPr>
        <p:spPr>
          <a:xfrm>
            <a:off x="479376" y="702160"/>
            <a:ext cx="11360083" cy="785582"/>
          </a:xfrm>
          <a:prstGeom prst="rect">
            <a:avLst/>
          </a:prstGeom>
          <a:solidFill>
            <a:schemeClr val="accent1">
              <a:lumMod val="20000"/>
              <a:lumOff val="80000"/>
            </a:schemeClr>
          </a:solidFill>
        </p:spPr>
        <p:txBody>
          <a:bodyPr wrap="square" lIns="72000" tIns="72000" rIns="72000" bIns="72000">
            <a:spAutoFit/>
          </a:bodyPr>
          <a:lstStyle/>
          <a:p>
            <a:pPr>
              <a:lnSpc>
                <a:spcPts val="1700"/>
              </a:lnSpc>
            </a:pPr>
            <a:r>
              <a:rPr lang="en-GB" sz="1200" dirty="0"/>
              <a:t>In </a:t>
            </a:r>
            <a:r>
              <a:rPr lang="en-GB" sz="1200" b="1" u="sng" dirty="0"/>
              <a:t>February 2021</a:t>
            </a:r>
            <a:r>
              <a:rPr lang="en-GB" sz="1200" dirty="0"/>
              <a:t>, Healthwatch in Sussex launched a </a:t>
            </a:r>
            <a:r>
              <a:rPr lang="en-GB" sz="1200" u="sng" dirty="0">
                <a:solidFill>
                  <a:srgbClr val="203864"/>
                </a:solidFill>
                <a:hlinkClick r:id="rId3">
                  <a:extLst>
                    <a:ext uri="{A12FA001-AC4F-418D-AE19-62706E023703}">
                      <ahyp:hlinkClr xmlns:ahyp="http://schemas.microsoft.com/office/drawing/2018/hyperlinkcolor" val="tx"/>
                    </a:ext>
                  </a:extLst>
                </a:hlinkClick>
              </a:rPr>
              <a:t>report</a:t>
            </a:r>
            <a:r>
              <a:rPr lang="en-GB" sz="1200" dirty="0"/>
              <a:t> based upon public feedback on health and care services during the second COVID-19 lockdown in November and December 2020. Healthwatch in Sussex recognise that this report is being released at a time of extreme pressure for the NHS in Sussex due to high rates of COVID-19 infection and hospital admissions. Key themes and issues include:</a:t>
            </a:r>
          </a:p>
        </p:txBody>
      </p:sp>
      <p:graphicFrame>
        <p:nvGraphicFramePr>
          <p:cNvPr id="4" name="Diagram 3">
            <a:extLst>
              <a:ext uri="{FF2B5EF4-FFF2-40B4-BE49-F238E27FC236}">
                <a16:creationId xmlns:a16="http://schemas.microsoft.com/office/drawing/2014/main" id="{9D74EE81-5837-40A2-9BCD-710A152169D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2151006"/>
              </p:ext>
            </p:extLst>
          </p:nvPr>
        </p:nvGraphicFramePr>
        <p:xfrm>
          <a:off x="1127448" y="1628800"/>
          <a:ext cx="9865096" cy="4834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4">
            <a:extLst>
              <a:ext uri="{FF2B5EF4-FFF2-40B4-BE49-F238E27FC236}">
                <a16:creationId xmlns:a16="http://schemas.microsoft.com/office/drawing/2014/main" id="{0309AD94-78FB-4122-A1D1-3C1D8039B6F1}"/>
              </a:ext>
            </a:extLst>
          </p:cNvPr>
          <p:cNvSpPr>
            <a:spLocks noGrp="1"/>
          </p:cNvSpPr>
          <p:nvPr>
            <p:ph type="sldNum" sz="quarter" idx="12"/>
          </p:nvPr>
        </p:nvSpPr>
        <p:spPr/>
        <p:txBody>
          <a:bodyPr/>
          <a:lstStyle/>
          <a:p>
            <a:fld id="{8909338C-4204-40C7-9A1E-446982E7336D}" type="slidenum">
              <a:rPr lang="en-GB" smtClean="0"/>
              <a:pPr/>
              <a:t>21</a:t>
            </a:fld>
            <a:endParaRPr lang="en-GB" dirty="0"/>
          </a:p>
        </p:txBody>
      </p:sp>
      <p:sp>
        <p:nvSpPr>
          <p:cNvPr id="6" name="Footer Placeholder 1">
            <a:extLst>
              <a:ext uri="{FF2B5EF4-FFF2-40B4-BE49-F238E27FC236}">
                <a16:creationId xmlns:a16="http://schemas.microsoft.com/office/drawing/2014/main" id="{978CBA4A-2257-4D7D-8E87-D195418563DF}"/>
              </a:ext>
            </a:extLst>
          </p:cNvPr>
          <p:cNvSpPr>
            <a:spLocks noGrp="1"/>
          </p:cNvSpPr>
          <p:nvPr>
            <p:ph type="ftr" sz="quarter" idx="11"/>
          </p:nvPr>
        </p:nvSpPr>
        <p:spPr>
          <a:xfrm>
            <a:off x="352540" y="6488652"/>
            <a:ext cx="3762260" cy="365125"/>
          </a:xfrm>
        </p:spPr>
        <p:txBody>
          <a:bodyPr/>
          <a:lstStyle/>
          <a:p>
            <a:r>
              <a:rPr lang="en-GB" dirty="0"/>
              <a:t>PHI East Sussex County Council 2022</a:t>
            </a:r>
          </a:p>
        </p:txBody>
      </p:sp>
    </p:spTree>
    <p:extLst>
      <p:ext uri="{BB962C8B-B14F-4D97-AF65-F5344CB8AC3E}">
        <p14:creationId xmlns:p14="http://schemas.microsoft.com/office/powerpoint/2010/main" val="1863557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FE781-6AAF-4C8C-B171-1E4AF5CEB56A}"/>
              </a:ext>
            </a:extLst>
          </p:cNvPr>
          <p:cNvSpPr>
            <a:spLocks noGrp="1"/>
          </p:cNvSpPr>
          <p:nvPr>
            <p:ph type="title"/>
          </p:nvPr>
        </p:nvSpPr>
        <p:spPr/>
        <p:txBody>
          <a:bodyPr>
            <a:normAutofit/>
          </a:bodyPr>
          <a:lstStyle/>
          <a:p>
            <a:r>
              <a:rPr lang="en-GB" sz="2400" dirty="0"/>
              <a:t>Healthwatch surveys: </a:t>
            </a:r>
            <a:r>
              <a:rPr lang="en-GB" sz="2400" b="0" dirty="0"/>
              <a:t>COVID-19 – </a:t>
            </a:r>
            <a:r>
              <a:rPr lang="en-GB" sz="2400" b="1" dirty="0"/>
              <a:t>Experiences and views of COVID-19 vaccinations</a:t>
            </a:r>
            <a:endParaRPr lang="en-GB" sz="2400" dirty="0"/>
          </a:p>
        </p:txBody>
      </p:sp>
      <p:sp>
        <p:nvSpPr>
          <p:cNvPr id="6" name="Rectangle 5">
            <a:extLst>
              <a:ext uri="{FF2B5EF4-FFF2-40B4-BE49-F238E27FC236}">
                <a16:creationId xmlns:a16="http://schemas.microsoft.com/office/drawing/2014/main" id="{7AD5466F-62C0-4DEB-8366-35C467DA12AB}"/>
              </a:ext>
            </a:extLst>
          </p:cNvPr>
          <p:cNvSpPr/>
          <p:nvPr/>
        </p:nvSpPr>
        <p:spPr>
          <a:xfrm>
            <a:off x="542708" y="729523"/>
            <a:ext cx="11296751" cy="947805"/>
          </a:xfrm>
          <a:prstGeom prst="rect">
            <a:avLst/>
          </a:prstGeom>
          <a:noFill/>
        </p:spPr>
        <p:txBody>
          <a:bodyPr wrap="square" lIns="72000" tIns="72000" rIns="72000" bIns="72000">
            <a:spAutoFit/>
          </a:bodyPr>
          <a:lstStyle/>
          <a:p>
            <a:pPr>
              <a:lnSpc>
                <a:spcPct val="150000"/>
              </a:lnSpc>
            </a:pPr>
            <a:r>
              <a:rPr lang="en-GB" sz="1200" dirty="0"/>
              <a:t>Healthwatch East Sussex ran a survey in </a:t>
            </a:r>
            <a:r>
              <a:rPr lang="en-GB" sz="1200" b="1" u="sng" dirty="0"/>
              <a:t>February and March 2021 </a:t>
            </a:r>
            <a:r>
              <a:rPr lang="en-GB" sz="1200" dirty="0"/>
              <a:t>to explore: the direct experiences of people who have been vaccinated against COVID-19, and the views and preferences of those yet to be invited for their COVID-19 vaccination, including likelihood of acceptance. The survey received 1,855 responses: 1,558 (84%) who had received a vaccination and 297 (16%) who had not.</a:t>
            </a:r>
            <a:endParaRPr lang="en-GB" sz="1200" b="1" dirty="0"/>
          </a:p>
        </p:txBody>
      </p:sp>
      <p:sp>
        <p:nvSpPr>
          <p:cNvPr id="41" name="TextBox 40">
            <a:extLst>
              <a:ext uri="{FF2B5EF4-FFF2-40B4-BE49-F238E27FC236}">
                <a16:creationId xmlns:a16="http://schemas.microsoft.com/office/drawing/2014/main" id="{DAC12998-4D1D-450C-BA60-A61D6C11B3D3}"/>
              </a:ext>
            </a:extLst>
          </p:cNvPr>
          <p:cNvSpPr txBox="1"/>
          <p:nvPr/>
        </p:nvSpPr>
        <p:spPr>
          <a:xfrm>
            <a:off x="510477" y="1831582"/>
            <a:ext cx="5182963" cy="307777"/>
          </a:xfrm>
          <a:prstGeom prst="rect">
            <a:avLst/>
          </a:prstGeom>
          <a:noFill/>
        </p:spPr>
        <p:txBody>
          <a:bodyPr wrap="square">
            <a:spAutoFit/>
          </a:bodyPr>
          <a:lstStyle/>
          <a:p>
            <a:r>
              <a:rPr lang="en-GB" sz="1400" b="1" dirty="0">
                <a:solidFill>
                  <a:srgbClr val="203864"/>
                </a:solidFill>
              </a:rPr>
              <a:t>Those who have received COVID-19 vaccinations (1,558 people)</a:t>
            </a:r>
            <a:endParaRPr lang="en-GB" sz="1400" dirty="0">
              <a:solidFill>
                <a:srgbClr val="203864"/>
              </a:solidFill>
            </a:endParaRPr>
          </a:p>
        </p:txBody>
      </p:sp>
      <p:sp>
        <p:nvSpPr>
          <p:cNvPr id="44" name="Rectangle 43">
            <a:extLst>
              <a:ext uri="{FF2B5EF4-FFF2-40B4-BE49-F238E27FC236}">
                <a16:creationId xmlns:a16="http://schemas.microsoft.com/office/drawing/2014/main" id="{CFA9DE9A-8F9A-43AC-9281-FC3533CAA487}"/>
              </a:ext>
            </a:extLst>
          </p:cNvPr>
          <p:cNvSpPr/>
          <p:nvPr/>
        </p:nvSpPr>
        <p:spPr>
          <a:xfrm>
            <a:off x="6414565" y="1847305"/>
            <a:ext cx="5243338" cy="307777"/>
          </a:xfrm>
          <a:prstGeom prst="rect">
            <a:avLst/>
          </a:prstGeom>
        </p:spPr>
        <p:txBody>
          <a:bodyPr wrap="square">
            <a:spAutoFit/>
          </a:bodyPr>
          <a:lstStyle/>
          <a:p>
            <a:r>
              <a:rPr lang="en-GB" sz="1400" b="1" dirty="0">
                <a:solidFill>
                  <a:srgbClr val="4472C4"/>
                </a:solidFill>
              </a:rPr>
              <a:t>Those who have not received COVID-19 vaccinations (297 people)</a:t>
            </a:r>
          </a:p>
        </p:txBody>
      </p:sp>
      <p:grpSp>
        <p:nvGrpSpPr>
          <p:cNvPr id="2" name="Group 1">
            <a:extLst>
              <a:ext uri="{FF2B5EF4-FFF2-40B4-BE49-F238E27FC236}">
                <a16:creationId xmlns:a16="http://schemas.microsoft.com/office/drawing/2014/main" id="{B024CB83-6C78-41B5-A7DE-7B105DFB65CD}"/>
              </a:ext>
              <a:ext uri="{C183D7F6-B498-43B3-948B-1728B52AA6E4}">
                <adec:decorative xmlns:adec="http://schemas.microsoft.com/office/drawing/2017/decorative" val="1"/>
              </a:ext>
            </a:extLst>
          </p:cNvPr>
          <p:cNvGrpSpPr/>
          <p:nvPr/>
        </p:nvGrpSpPr>
        <p:grpSpPr>
          <a:xfrm>
            <a:off x="687713" y="2388997"/>
            <a:ext cx="5468264" cy="2215991"/>
            <a:chOff x="687713" y="2388997"/>
            <a:chExt cx="5468264" cy="2215991"/>
          </a:xfrm>
        </p:grpSpPr>
        <p:grpSp>
          <p:nvGrpSpPr>
            <p:cNvPr id="8" name="Group 7">
              <a:extLst>
                <a:ext uri="{FF2B5EF4-FFF2-40B4-BE49-F238E27FC236}">
                  <a16:creationId xmlns:a16="http://schemas.microsoft.com/office/drawing/2014/main" id="{6F589390-C621-4FEE-8467-A46C539C3ADF}"/>
                </a:ext>
                <a:ext uri="{C183D7F6-B498-43B3-948B-1728B52AA6E4}">
                  <adec:decorative xmlns:adec="http://schemas.microsoft.com/office/drawing/2017/decorative" val="1"/>
                </a:ext>
              </a:extLst>
            </p:cNvPr>
            <p:cNvGrpSpPr/>
            <p:nvPr/>
          </p:nvGrpSpPr>
          <p:grpSpPr>
            <a:xfrm>
              <a:off x="687713" y="2443428"/>
              <a:ext cx="2506377" cy="1864066"/>
              <a:chOff x="309553" y="1807289"/>
              <a:chExt cx="1594422" cy="1189612"/>
            </a:xfrm>
          </p:grpSpPr>
          <p:pic>
            <p:nvPicPr>
              <p:cNvPr id="12" name="Picture 11">
                <a:extLst>
                  <a:ext uri="{FF2B5EF4-FFF2-40B4-BE49-F238E27FC236}">
                    <a16:creationId xmlns:a16="http://schemas.microsoft.com/office/drawing/2014/main" id="{9E7C18FD-D215-4C63-B6DA-C0FCE72FB96C}"/>
                  </a:ext>
                </a:extLst>
              </p:cNvPr>
              <p:cNvPicPr>
                <a:picLocks noChangeAspect="1"/>
              </p:cNvPicPr>
              <p:nvPr/>
            </p:nvPicPr>
            <p:blipFill>
              <a:blip r:embed="rId3"/>
              <a:stretch>
                <a:fillRect/>
              </a:stretch>
            </p:blipFill>
            <p:spPr>
              <a:xfrm>
                <a:off x="309553" y="1807289"/>
                <a:ext cx="1594422" cy="1189612"/>
              </a:xfrm>
              <a:prstGeom prst="rect">
                <a:avLst/>
              </a:prstGeom>
            </p:spPr>
          </p:pic>
          <p:pic>
            <p:nvPicPr>
              <p:cNvPr id="13" name="Picture 12">
                <a:extLst>
                  <a:ext uri="{FF2B5EF4-FFF2-40B4-BE49-F238E27FC236}">
                    <a16:creationId xmlns:a16="http://schemas.microsoft.com/office/drawing/2014/main" id="{FBCA02F2-B933-4193-8495-F3C542E01BBE}"/>
                  </a:ext>
                </a:extLst>
              </p:cNvPr>
              <p:cNvPicPr>
                <a:picLocks noChangeAspect="1"/>
              </p:cNvPicPr>
              <p:nvPr/>
            </p:nvPicPr>
            <p:blipFill rotWithShape="1">
              <a:blip r:embed="rId4"/>
              <a:srcRect t="74571" r="69953" b="8083"/>
              <a:stretch/>
            </p:blipFill>
            <p:spPr>
              <a:xfrm>
                <a:off x="970395" y="1836723"/>
                <a:ext cx="652572" cy="215028"/>
              </a:xfrm>
              <a:prstGeom prst="rect">
                <a:avLst/>
              </a:prstGeom>
            </p:spPr>
          </p:pic>
          <p:sp>
            <p:nvSpPr>
              <p:cNvPr id="14" name="TextBox 13">
                <a:extLst>
                  <a:ext uri="{FF2B5EF4-FFF2-40B4-BE49-F238E27FC236}">
                    <a16:creationId xmlns:a16="http://schemas.microsoft.com/office/drawing/2014/main" id="{89EE0761-3EDA-4BA8-BFF0-3F079E143EEA}"/>
                  </a:ext>
                </a:extLst>
              </p:cNvPr>
              <p:cNvSpPr txBox="1"/>
              <p:nvPr/>
            </p:nvSpPr>
            <p:spPr>
              <a:xfrm>
                <a:off x="1044171" y="1807895"/>
                <a:ext cx="652572" cy="261610"/>
              </a:xfrm>
              <a:prstGeom prst="rect">
                <a:avLst/>
              </a:prstGeom>
              <a:noFill/>
              <a:ln>
                <a:noFill/>
              </a:ln>
            </p:spPr>
            <p:txBody>
              <a:bodyPr wrap="square" rtlCol="0">
                <a:spAutoFit/>
              </a:bodyPr>
              <a:lstStyle/>
              <a:p>
                <a:pPr algn="ctr"/>
                <a:r>
                  <a:rPr lang="en-GB" sz="1100" b="1" dirty="0">
                    <a:solidFill>
                      <a:srgbClr val="FF3399"/>
                    </a:solidFill>
                  </a:rPr>
                  <a:t>97.5%</a:t>
                </a:r>
              </a:p>
            </p:txBody>
          </p:sp>
        </p:grpSp>
        <p:sp>
          <p:nvSpPr>
            <p:cNvPr id="48" name="Rectangle 47">
              <a:extLst>
                <a:ext uri="{FF2B5EF4-FFF2-40B4-BE49-F238E27FC236}">
                  <a16:creationId xmlns:a16="http://schemas.microsoft.com/office/drawing/2014/main" id="{58550A84-C6D5-49BF-8DCA-972CCF58B149}"/>
                </a:ext>
              </a:extLst>
            </p:cNvPr>
            <p:cNvSpPr/>
            <p:nvPr/>
          </p:nvSpPr>
          <p:spPr>
            <a:xfrm>
              <a:off x="3438856" y="2388997"/>
              <a:ext cx="2717121" cy="2215991"/>
            </a:xfrm>
            <a:prstGeom prst="rect">
              <a:avLst/>
            </a:prstGeom>
          </p:spPr>
          <p:txBody>
            <a:bodyPr wrap="square" lIns="0" tIns="0" rIns="0" bIns="0">
              <a:spAutoFit/>
            </a:bodyPr>
            <a:lstStyle/>
            <a:p>
              <a:r>
                <a:rPr lang="en-GB" sz="1800" b="1" dirty="0">
                  <a:solidFill>
                    <a:srgbClr val="FF3399"/>
                  </a:solidFill>
                </a:rPr>
                <a:t>1 in 5 </a:t>
              </a:r>
              <a:r>
                <a:rPr lang="en-GB" sz="1200" dirty="0"/>
                <a:t>identified an issue impacting on their ability to attend vaccination, including: seeking time from employers; personal caring responsibilities; transport issues; and cost of travel.</a:t>
              </a:r>
            </a:p>
            <a:p>
              <a:endParaRPr lang="en-GB" sz="1200" dirty="0"/>
            </a:p>
            <a:p>
              <a:r>
                <a:rPr lang="en-GB" sz="1800" b="1" dirty="0">
                  <a:solidFill>
                    <a:srgbClr val="33CCCC"/>
                  </a:solidFill>
                </a:rPr>
                <a:t>12% </a:t>
              </a:r>
              <a:r>
                <a:rPr lang="en-GB" sz="1200" dirty="0"/>
                <a:t>of vaccination recipients had a post-vaccination concern, most commonly about side-effects, and the long-term effects of the vaccines</a:t>
              </a:r>
            </a:p>
            <a:p>
              <a:endParaRPr lang="en-GB" sz="1200" dirty="0"/>
            </a:p>
          </p:txBody>
        </p:sp>
      </p:grpSp>
      <p:grpSp>
        <p:nvGrpSpPr>
          <p:cNvPr id="4" name="Group 3">
            <a:extLst>
              <a:ext uri="{FF2B5EF4-FFF2-40B4-BE49-F238E27FC236}">
                <a16:creationId xmlns:a16="http://schemas.microsoft.com/office/drawing/2014/main" id="{57922D96-C2C4-4A3D-9A55-F6D4B942D0F9}"/>
              </a:ext>
              <a:ext uri="{C183D7F6-B498-43B3-948B-1728B52AA6E4}">
                <adec:decorative xmlns:adec="http://schemas.microsoft.com/office/drawing/2017/decorative" val="1"/>
              </a:ext>
            </a:extLst>
          </p:cNvPr>
          <p:cNvGrpSpPr/>
          <p:nvPr/>
        </p:nvGrpSpPr>
        <p:grpSpPr>
          <a:xfrm>
            <a:off x="510477" y="4632000"/>
            <a:ext cx="5373806" cy="1633749"/>
            <a:chOff x="510477" y="4632000"/>
            <a:chExt cx="5373806" cy="1633749"/>
          </a:xfrm>
        </p:grpSpPr>
        <p:sp>
          <p:nvSpPr>
            <p:cNvPr id="49" name="TextBox 48">
              <a:extLst>
                <a:ext uri="{FF2B5EF4-FFF2-40B4-BE49-F238E27FC236}">
                  <a16:creationId xmlns:a16="http://schemas.microsoft.com/office/drawing/2014/main" id="{75AA65E6-DB03-4CC6-8976-7567BA08743F}"/>
                </a:ext>
              </a:extLst>
            </p:cNvPr>
            <p:cNvSpPr txBox="1"/>
            <p:nvPr/>
          </p:nvSpPr>
          <p:spPr>
            <a:xfrm>
              <a:off x="510477" y="4632000"/>
              <a:ext cx="5182963" cy="276999"/>
            </a:xfrm>
            <a:prstGeom prst="rect">
              <a:avLst/>
            </a:prstGeom>
            <a:noFill/>
          </p:spPr>
          <p:txBody>
            <a:bodyPr wrap="square">
              <a:spAutoFit/>
            </a:bodyPr>
            <a:lstStyle/>
            <a:p>
              <a:r>
                <a:rPr lang="en-GB" sz="1200" b="1" dirty="0">
                  <a:solidFill>
                    <a:srgbClr val="203864"/>
                  </a:solidFill>
                </a:rPr>
                <a:t>Reasons for not having the COVID-19 vaccination</a:t>
              </a:r>
              <a:endParaRPr lang="en-GB" sz="1200" dirty="0">
                <a:solidFill>
                  <a:srgbClr val="203864"/>
                </a:solidFill>
              </a:endParaRPr>
            </a:p>
          </p:txBody>
        </p:sp>
        <p:pic>
          <p:nvPicPr>
            <p:cNvPr id="58" name="Picture 57">
              <a:extLst>
                <a:ext uri="{FF2B5EF4-FFF2-40B4-BE49-F238E27FC236}">
                  <a16:creationId xmlns:a16="http://schemas.microsoft.com/office/drawing/2014/main" id="{3E63CA8A-64D6-4BD5-BB48-49DF1DA26C0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10477" y="4918740"/>
              <a:ext cx="4591286" cy="774740"/>
            </a:xfrm>
            <a:prstGeom prst="rect">
              <a:avLst/>
            </a:prstGeom>
          </p:spPr>
        </p:pic>
        <p:sp>
          <p:nvSpPr>
            <p:cNvPr id="59" name="Rectangle 58">
              <a:extLst>
                <a:ext uri="{FF2B5EF4-FFF2-40B4-BE49-F238E27FC236}">
                  <a16:creationId xmlns:a16="http://schemas.microsoft.com/office/drawing/2014/main" id="{76235AFB-40EF-49D1-8FDF-7E6051008D3A}"/>
                </a:ext>
              </a:extLst>
            </p:cNvPr>
            <p:cNvSpPr/>
            <p:nvPr/>
          </p:nvSpPr>
          <p:spPr>
            <a:xfrm>
              <a:off x="510477" y="5804084"/>
              <a:ext cx="5373806" cy="461665"/>
            </a:xfrm>
            <a:prstGeom prst="rect">
              <a:avLst/>
            </a:prstGeom>
          </p:spPr>
          <p:txBody>
            <a:bodyPr wrap="square">
              <a:spAutoFit/>
            </a:bodyPr>
            <a:lstStyle/>
            <a:p>
              <a:r>
                <a:rPr lang="en-GB" sz="1200" dirty="0"/>
                <a:t>The next most frequent responses include ‘combating the COVID-19 virus’, ‘It’s the responsible thing to do’ and ‘Getting back to normal as soon as possible’. </a:t>
              </a:r>
            </a:p>
          </p:txBody>
        </p:sp>
      </p:grpSp>
      <p:grpSp>
        <p:nvGrpSpPr>
          <p:cNvPr id="9" name="Group 8">
            <a:extLst>
              <a:ext uri="{FF2B5EF4-FFF2-40B4-BE49-F238E27FC236}">
                <a16:creationId xmlns:a16="http://schemas.microsoft.com/office/drawing/2014/main" id="{1D9D5B4A-3654-49A0-B814-DADB523F8BEE}"/>
              </a:ext>
              <a:ext uri="{C183D7F6-B498-43B3-948B-1728B52AA6E4}">
                <adec:decorative xmlns:adec="http://schemas.microsoft.com/office/drawing/2017/decorative" val="1"/>
              </a:ext>
            </a:extLst>
          </p:cNvPr>
          <p:cNvGrpSpPr/>
          <p:nvPr/>
        </p:nvGrpSpPr>
        <p:grpSpPr>
          <a:xfrm>
            <a:off x="6444752" y="4619876"/>
            <a:ext cx="5182963" cy="1648655"/>
            <a:chOff x="6444752" y="4619876"/>
            <a:chExt cx="5182963" cy="1648655"/>
          </a:xfrm>
        </p:grpSpPr>
        <p:sp>
          <p:nvSpPr>
            <p:cNvPr id="60" name="TextBox 59">
              <a:extLst>
                <a:ext uri="{FF2B5EF4-FFF2-40B4-BE49-F238E27FC236}">
                  <a16:creationId xmlns:a16="http://schemas.microsoft.com/office/drawing/2014/main" id="{B2C05764-AEE2-46E3-859C-074559E018D3}"/>
                </a:ext>
              </a:extLst>
            </p:cNvPr>
            <p:cNvSpPr txBox="1"/>
            <p:nvPr/>
          </p:nvSpPr>
          <p:spPr>
            <a:xfrm>
              <a:off x="6444752" y="4619876"/>
              <a:ext cx="5182963" cy="276999"/>
            </a:xfrm>
            <a:prstGeom prst="rect">
              <a:avLst/>
            </a:prstGeom>
            <a:noFill/>
          </p:spPr>
          <p:txBody>
            <a:bodyPr wrap="square">
              <a:spAutoFit/>
            </a:bodyPr>
            <a:lstStyle/>
            <a:p>
              <a:r>
                <a:rPr lang="en-GB" sz="1200" b="1" dirty="0">
                  <a:solidFill>
                    <a:srgbClr val="203864"/>
                  </a:solidFill>
                </a:rPr>
                <a:t>Reasons for not having the COVID-19 vaccination</a:t>
              </a:r>
              <a:endParaRPr lang="en-GB" sz="1200" dirty="0">
                <a:solidFill>
                  <a:srgbClr val="203864"/>
                </a:solidFill>
              </a:endParaRPr>
            </a:p>
          </p:txBody>
        </p:sp>
        <p:pic>
          <p:nvPicPr>
            <p:cNvPr id="61" name="Picture 60">
              <a:extLst>
                <a:ext uri="{FF2B5EF4-FFF2-40B4-BE49-F238E27FC236}">
                  <a16:creationId xmlns:a16="http://schemas.microsoft.com/office/drawing/2014/main" id="{511627A3-2ABC-47A3-BA88-4A889C136D0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678147" y="4898126"/>
              <a:ext cx="2716172" cy="1370405"/>
            </a:xfrm>
            <a:prstGeom prst="rect">
              <a:avLst/>
            </a:prstGeom>
          </p:spPr>
        </p:pic>
      </p:grpSp>
      <p:grpSp>
        <p:nvGrpSpPr>
          <p:cNvPr id="7" name="Group 6">
            <a:extLst>
              <a:ext uri="{FF2B5EF4-FFF2-40B4-BE49-F238E27FC236}">
                <a16:creationId xmlns:a16="http://schemas.microsoft.com/office/drawing/2014/main" id="{DB41F9C2-83E3-49B9-94F6-81EB6F8181AC}"/>
              </a:ext>
              <a:ext uri="{C183D7F6-B498-43B3-948B-1728B52AA6E4}">
                <adec:decorative xmlns:adec="http://schemas.microsoft.com/office/drawing/2017/decorative" val="1"/>
              </a:ext>
            </a:extLst>
          </p:cNvPr>
          <p:cNvGrpSpPr/>
          <p:nvPr/>
        </p:nvGrpSpPr>
        <p:grpSpPr>
          <a:xfrm>
            <a:off x="6528048" y="2476083"/>
            <a:ext cx="4908455" cy="1905834"/>
            <a:chOff x="6651057" y="2572025"/>
            <a:chExt cx="4908455" cy="1905834"/>
          </a:xfrm>
        </p:grpSpPr>
        <p:sp>
          <p:nvSpPr>
            <p:cNvPr id="62" name="Rectangle 61">
              <a:extLst>
                <a:ext uri="{FF2B5EF4-FFF2-40B4-BE49-F238E27FC236}">
                  <a16:creationId xmlns:a16="http://schemas.microsoft.com/office/drawing/2014/main" id="{7CE4FD98-2A5D-4B39-ADC1-CE65A42DDD59}"/>
                </a:ext>
              </a:extLst>
            </p:cNvPr>
            <p:cNvSpPr/>
            <p:nvPr/>
          </p:nvSpPr>
          <p:spPr>
            <a:xfrm>
              <a:off x="6651057" y="2631200"/>
              <a:ext cx="1985628" cy="1846659"/>
            </a:xfrm>
            <a:prstGeom prst="rect">
              <a:avLst/>
            </a:prstGeom>
          </p:spPr>
          <p:txBody>
            <a:bodyPr wrap="square" lIns="0" tIns="0" rIns="0" bIns="0">
              <a:spAutoFit/>
            </a:bodyPr>
            <a:lstStyle/>
            <a:p>
              <a:r>
                <a:rPr lang="en-GB" sz="1800" b="1" dirty="0">
                  <a:solidFill>
                    <a:srgbClr val="4472C4"/>
                  </a:solidFill>
                </a:rPr>
                <a:t>61% (180) </a:t>
              </a:r>
              <a:r>
                <a:rPr lang="en-GB" sz="1200" dirty="0"/>
                <a:t>Would or were likely to accept a vaccination </a:t>
              </a:r>
            </a:p>
            <a:p>
              <a:endParaRPr lang="en-GB" sz="1200" dirty="0"/>
            </a:p>
            <a:p>
              <a:endParaRPr lang="en-GB" sz="1200" dirty="0"/>
            </a:p>
            <a:p>
              <a:r>
                <a:rPr lang="en-GB" sz="1800" b="1" dirty="0">
                  <a:solidFill>
                    <a:srgbClr val="4472C4"/>
                  </a:solidFill>
                </a:rPr>
                <a:t>39% (117) </a:t>
              </a:r>
              <a:r>
                <a:rPr lang="en-GB" sz="1200" dirty="0"/>
                <a:t>Would not, were unlikely or had declined a vaccination</a:t>
              </a:r>
            </a:p>
            <a:p>
              <a:endParaRPr lang="en-GB" sz="1200" dirty="0"/>
            </a:p>
            <a:p>
              <a:endParaRPr lang="en-GB" sz="1200" dirty="0"/>
            </a:p>
          </p:txBody>
        </p:sp>
        <p:sp>
          <p:nvSpPr>
            <p:cNvPr id="63" name="Rectangle 62">
              <a:extLst>
                <a:ext uri="{FF2B5EF4-FFF2-40B4-BE49-F238E27FC236}">
                  <a16:creationId xmlns:a16="http://schemas.microsoft.com/office/drawing/2014/main" id="{352CE902-906B-4EF4-9FFC-DB29334B160A}"/>
                </a:ext>
              </a:extLst>
            </p:cNvPr>
            <p:cNvSpPr/>
            <p:nvPr/>
          </p:nvSpPr>
          <p:spPr>
            <a:xfrm>
              <a:off x="9199270" y="2631200"/>
              <a:ext cx="2360242" cy="1846659"/>
            </a:xfrm>
            <a:prstGeom prst="rect">
              <a:avLst/>
            </a:prstGeom>
          </p:spPr>
          <p:txBody>
            <a:bodyPr wrap="square" lIns="0" tIns="0" rIns="0" bIns="0">
              <a:spAutoFit/>
            </a:bodyPr>
            <a:lstStyle/>
            <a:p>
              <a:r>
                <a:rPr lang="en-GB" sz="1800" b="1" dirty="0">
                  <a:solidFill>
                    <a:srgbClr val="3B6BC1"/>
                  </a:solidFill>
                </a:rPr>
                <a:t>92% </a:t>
              </a:r>
              <a:r>
                <a:rPr lang="en-GB" sz="1200" dirty="0"/>
                <a:t>would definitely accept and </a:t>
              </a:r>
              <a:r>
                <a:rPr lang="en-GB" sz="1200" b="1" dirty="0">
                  <a:solidFill>
                    <a:srgbClr val="203864"/>
                  </a:solidFill>
                </a:rPr>
                <a:t>8% </a:t>
              </a:r>
              <a:r>
                <a:rPr lang="en-GB" sz="1200" dirty="0"/>
                <a:t>are undecided but likely to accept</a:t>
              </a:r>
            </a:p>
            <a:p>
              <a:endParaRPr lang="en-GB" sz="1200" dirty="0"/>
            </a:p>
            <a:p>
              <a:endParaRPr lang="en-GB" sz="1200" dirty="0"/>
            </a:p>
            <a:p>
              <a:r>
                <a:rPr lang="en-GB" sz="1800" b="1" dirty="0">
                  <a:solidFill>
                    <a:srgbClr val="4472C4"/>
                  </a:solidFill>
                </a:rPr>
                <a:t>36% </a:t>
              </a:r>
              <a:r>
                <a:rPr lang="en-GB" sz="1200" dirty="0"/>
                <a:t>Would definitely not accept and </a:t>
              </a:r>
              <a:r>
                <a:rPr lang="en-GB" sz="1200" dirty="0">
                  <a:solidFill>
                    <a:srgbClr val="4472C4"/>
                  </a:solidFill>
                </a:rPr>
                <a:t>24% </a:t>
              </a:r>
              <a:r>
                <a:rPr lang="en-GB" sz="1200" dirty="0"/>
                <a:t>are undecided but unlikely to accept. </a:t>
              </a:r>
              <a:r>
                <a:rPr lang="en-GB" sz="1200" dirty="0">
                  <a:solidFill>
                    <a:srgbClr val="4472C4"/>
                  </a:solidFill>
                </a:rPr>
                <a:t>40% </a:t>
              </a:r>
              <a:r>
                <a:rPr lang="en-GB" sz="1200" dirty="0"/>
                <a:t>had declined.</a:t>
              </a:r>
            </a:p>
            <a:p>
              <a:endParaRPr lang="en-GB" sz="1200" dirty="0"/>
            </a:p>
            <a:p>
              <a:endParaRPr lang="en-GB" sz="1200" dirty="0"/>
            </a:p>
          </p:txBody>
        </p:sp>
        <p:sp>
          <p:nvSpPr>
            <p:cNvPr id="64" name="Right Brace 63">
              <a:extLst>
                <a:ext uri="{FF2B5EF4-FFF2-40B4-BE49-F238E27FC236}">
                  <a16:creationId xmlns:a16="http://schemas.microsoft.com/office/drawing/2014/main" id="{7504B224-005B-4469-89BA-1AA2BA4F57B7}"/>
                </a:ext>
                <a:ext uri="{C183D7F6-B498-43B3-948B-1728B52AA6E4}">
                  <adec:decorative xmlns:adec="http://schemas.microsoft.com/office/drawing/2017/decorative" val="1"/>
                </a:ext>
              </a:extLst>
            </p:cNvPr>
            <p:cNvSpPr/>
            <p:nvPr/>
          </p:nvSpPr>
          <p:spPr>
            <a:xfrm>
              <a:off x="8718821" y="2572025"/>
              <a:ext cx="144016" cy="571725"/>
            </a:xfrm>
            <a:prstGeom prst="rightBrace">
              <a:avLst/>
            </a:prstGeom>
            <a:ln>
              <a:solidFill>
                <a:srgbClr val="4472C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5" name="Right Brace 64">
              <a:extLst>
                <a:ext uri="{FF2B5EF4-FFF2-40B4-BE49-F238E27FC236}">
                  <a16:creationId xmlns:a16="http://schemas.microsoft.com/office/drawing/2014/main" id="{6B341C75-CB93-42D2-8424-A618B71486F3}"/>
                </a:ext>
                <a:ext uri="{C183D7F6-B498-43B3-948B-1728B52AA6E4}">
                  <adec:decorative xmlns:adec="http://schemas.microsoft.com/office/drawing/2017/decorative" val="1"/>
                </a:ext>
              </a:extLst>
            </p:cNvPr>
            <p:cNvSpPr/>
            <p:nvPr/>
          </p:nvSpPr>
          <p:spPr>
            <a:xfrm>
              <a:off x="8646813" y="3511880"/>
              <a:ext cx="144016" cy="571725"/>
            </a:xfrm>
            <a:prstGeom prst="rightBrace">
              <a:avLst/>
            </a:prstGeom>
            <a:ln>
              <a:solidFill>
                <a:srgbClr val="4472C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40" name="Footer Placeholder 21">
            <a:extLst>
              <a:ext uri="{FF2B5EF4-FFF2-40B4-BE49-F238E27FC236}">
                <a16:creationId xmlns:a16="http://schemas.microsoft.com/office/drawing/2014/main" id="{1C050C47-B4B7-42C5-AB4D-D92E7E39EB1F}"/>
              </a:ext>
            </a:extLst>
          </p:cNvPr>
          <p:cNvSpPr>
            <a:spLocks noGrp="1"/>
          </p:cNvSpPr>
          <p:nvPr>
            <p:ph type="ftr" sz="quarter" idx="11"/>
          </p:nvPr>
        </p:nvSpPr>
        <p:spPr>
          <a:xfrm>
            <a:off x="352540" y="6488652"/>
            <a:ext cx="3762260" cy="365125"/>
          </a:xfrm>
        </p:spPr>
        <p:txBody>
          <a:bodyPr/>
          <a:lstStyle/>
          <a:p>
            <a:r>
              <a:rPr lang="en-GB" dirty="0"/>
              <a:t>PHI East Sussex County Council 2022</a:t>
            </a:r>
          </a:p>
        </p:txBody>
      </p:sp>
      <p:sp>
        <p:nvSpPr>
          <p:cNvPr id="5" name="Slide Number Placeholder 4">
            <a:extLst>
              <a:ext uri="{FF2B5EF4-FFF2-40B4-BE49-F238E27FC236}">
                <a16:creationId xmlns:a16="http://schemas.microsoft.com/office/drawing/2014/main" id="{0309AD94-78FB-4122-A1D1-3C1D8039B6F1}"/>
              </a:ext>
            </a:extLst>
          </p:cNvPr>
          <p:cNvSpPr>
            <a:spLocks noGrp="1"/>
          </p:cNvSpPr>
          <p:nvPr>
            <p:ph type="sldNum" sz="quarter" idx="12"/>
          </p:nvPr>
        </p:nvSpPr>
        <p:spPr/>
        <p:txBody>
          <a:bodyPr/>
          <a:lstStyle/>
          <a:p>
            <a:fld id="{8909338C-4204-40C7-9A1E-446982E7336D}" type="slidenum">
              <a:rPr lang="en-GB" smtClean="0"/>
              <a:pPr/>
              <a:t>22</a:t>
            </a:fld>
            <a:endParaRPr lang="en-GB" dirty="0"/>
          </a:p>
        </p:txBody>
      </p:sp>
    </p:spTree>
    <p:extLst>
      <p:ext uri="{BB962C8B-B14F-4D97-AF65-F5344CB8AC3E}">
        <p14:creationId xmlns:p14="http://schemas.microsoft.com/office/powerpoint/2010/main" val="2117073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FE781-6AAF-4C8C-B171-1E4AF5CEB56A}"/>
              </a:ext>
            </a:extLst>
          </p:cNvPr>
          <p:cNvSpPr>
            <a:spLocks noGrp="1"/>
          </p:cNvSpPr>
          <p:nvPr>
            <p:ph type="title"/>
          </p:nvPr>
        </p:nvSpPr>
        <p:spPr/>
        <p:txBody>
          <a:bodyPr>
            <a:normAutofit/>
          </a:bodyPr>
          <a:lstStyle/>
          <a:p>
            <a:r>
              <a:rPr lang="en-GB" sz="2400" dirty="0"/>
              <a:t>Healthwatch surveys: </a:t>
            </a:r>
            <a:r>
              <a:rPr lang="en-GB" sz="2400" b="0" dirty="0"/>
              <a:t>COVID-19 – </a:t>
            </a:r>
            <a:r>
              <a:rPr lang="en-GB" sz="2400" b="1" dirty="0"/>
              <a:t>Experience of rapid COVID-19 hospital discharge</a:t>
            </a:r>
            <a:endParaRPr lang="en-GB" sz="2400" dirty="0"/>
          </a:p>
        </p:txBody>
      </p:sp>
      <p:sp>
        <p:nvSpPr>
          <p:cNvPr id="6" name="Rectangle 5">
            <a:extLst>
              <a:ext uri="{FF2B5EF4-FFF2-40B4-BE49-F238E27FC236}">
                <a16:creationId xmlns:a16="http://schemas.microsoft.com/office/drawing/2014/main" id="{7AD5466F-62C0-4DEB-8366-35C467DA12AB}"/>
              </a:ext>
            </a:extLst>
          </p:cNvPr>
          <p:cNvSpPr/>
          <p:nvPr/>
        </p:nvSpPr>
        <p:spPr>
          <a:xfrm>
            <a:off x="352540" y="705069"/>
            <a:ext cx="11500973" cy="884070"/>
          </a:xfrm>
          <a:prstGeom prst="rect">
            <a:avLst/>
          </a:prstGeom>
          <a:noFill/>
        </p:spPr>
        <p:txBody>
          <a:bodyPr wrap="square" lIns="72000" tIns="72000" rIns="72000" bIns="72000">
            <a:spAutoFit/>
          </a:bodyPr>
          <a:lstStyle/>
          <a:p>
            <a:pPr>
              <a:spcBef>
                <a:spcPts val="300"/>
              </a:spcBef>
              <a:spcAft>
                <a:spcPts val="300"/>
              </a:spcAft>
            </a:pPr>
            <a:r>
              <a:rPr lang="en-GB" sz="1200" dirty="0"/>
              <a:t>Healthwatch Sussex ran small scale </a:t>
            </a:r>
            <a:r>
              <a:rPr lang="en-GB" sz="1200" dirty="0">
                <a:hlinkClick r:id="rId3"/>
              </a:rPr>
              <a:t>qualitative engagement </a:t>
            </a:r>
            <a:r>
              <a:rPr lang="en-GB" sz="1200" dirty="0"/>
              <a:t>in </a:t>
            </a:r>
            <a:r>
              <a:rPr lang="en-GB" sz="1200" b="1" u="sng" dirty="0"/>
              <a:t>July 2021 </a:t>
            </a:r>
            <a:r>
              <a:rPr lang="en-GB" sz="1200" dirty="0"/>
              <a:t>to better understand patient and family and friend experience of the more rapid discharge from hospital, and the impact this has on the patient’s future care at home. The engagement involved semi-structured interviews with 45 people who had been discharged from hospital in April 2021, 15 from East Sussex, 15 from West Sussex and 15 from Brighton and Hove. The research was intended as a pilot to inform potential further steps, and was reviewed against the findings in the Healthwatch England/Red Cross </a:t>
            </a:r>
            <a:r>
              <a:rPr lang="en-GB" sz="1200" dirty="0">
                <a:hlinkClick r:id="rId4"/>
              </a:rPr>
              <a:t>Report</a:t>
            </a:r>
            <a:r>
              <a:rPr lang="en-GB" sz="1200" dirty="0"/>
              <a:t> published on 27 </a:t>
            </a:r>
            <a:r>
              <a:rPr lang="en-GB" sz="1200" b="1" u="sng" dirty="0"/>
              <a:t>October 2020</a:t>
            </a:r>
            <a:r>
              <a:rPr lang="en-GB" sz="1200" dirty="0"/>
              <a:t>.</a:t>
            </a:r>
          </a:p>
        </p:txBody>
      </p:sp>
      <p:sp>
        <p:nvSpPr>
          <p:cNvPr id="24" name="TextBox 23">
            <a:extLst>
              <a:ext uri="{FF2B5EF4-FFF2-40B4-BE49-F238E27FC236}">
                <a16:creationId xmlns:a16="http://schemas.microsoft.com/office/drawing/2014/main" id="{A9BD8B73-363C-4A9E-8CA3-13D2F95D7F00}"/>
              </a:ext>
            </a:extLst>
          </p:cNvPr>
          <p:cNvSpPr txBox="1"/>
          <p:nvPr/>
        </p:nvSpPr>
        <p:spPr>
          <a:xfrm>
            <a:off x="366595" y="1714900"/>
            <a:ext cx="11486918" cy="4773752"/>
          </a:xfrm>
          <a:prstGeom prst="rect">
            <a:avLst/>
          </a:prstGeom>
          <a:noFill/>
        </p:spPr>
        <p:txBody>
          <a:bodyPr wrap="square" lIns="0" tIns="0" rIns="0" bIns="0" numCol="2">
            <a:noAutofit/>
          </a:bodyPr>
          <a:lstStyle/>
          <a:p>
            <a:pPr>
              <a:spcAft>
                <a:spcPts val="600"/>
              </a:spcAft>
            </a:pPr>
            <a:r>
              <a:rPr lang="en-GB" sz="1600" b="1" u="sng" dirty="0">
                <a:solidFill>
                  <a:srgbClr val="203864"/>
                </a:solidFill>
              </a:rPr>
              <a:t>KEY FINDINGS</a:t>
            </a:r>
          </a:p>
          <a:p>
            <a:pPr>
              <a:spcAft>
                <a:spcPts val="600"/>
              </a:spcAft>
            </a:pPr>
            <a:r>
              <a:rPr lang="en-GB" sz="1600" b="1" dirty="0">
                <a:solidFill>
                  <a:srgbClr val="203864"/>
                </a:solidFill>
              </a:rPr>
              <a:t>Early discharge planning: </a:t>
            </a:r>
          </a:p>
          <a:p>
            <a:pPr marL="171450" indent="-171450">
              <a:spcAft>
                <a:spcPts val="600"/>
              </a:spcAft>
              <a:buFont typeface="Arial" panose="020B0604020202020204" pitchFamily="34" charset="0"/>
              <a:buChar char="•"/>
            </a:pPr>
            <a:r>
              <a:rPr lang="en-GB" sz="1200" b="1" dirty="0"/>
              <a:t>26 people (56%) do not remember having any information </a:t>
            </a:r>
            <a:r>
              <a:rPr lang="en-GB" sz="1200" dirty="0"/>
              <a:t>about hospital discharge</a:t>
            </a:r>
          </a:p>
          <a:p>
            <a:pPr marL="171450" indent="-171450">
              <a:spcAft>
                <a:spcPts val="600"/>
              </a:spcAft>
              <a:buFont typeface="Arial" panose="020B0604020202020204" pitchFamily="34" charset="0"/>
              <a:buChar char="•"/>
            </a:pPr>
            <a:r>
              <a:rPr lang="en-GB" sz="1200" dirty="0"/>
              <a:t>Feedback suggests due to infection control measures </a:t>
            </a:r>
            <a:r>
              <a:rPr lang="en-GB" sz="1200" b="1" dirty="0"/>
              <a:t>no written information </a:t>
            </a:r>
            <a:r>
              <a:rPr lang="en-GB" sz="1200" dirty="0"/>
              <a:t>was given</a:t>
            </a:r>
          </a:p>
          <a:p>
            <a:pPr>
              <a:spcAft>
                <a:spcPts val="600"/>
              </a:spcAft>
            </a:pPr>
            <a:r>
              <a:rPr lang="en-GB" sz="1600" b="1" dirty="0">
                <a:solidFill>
                  <a:srgbClr val="203864"/>
                </a:solidFill>
              </a:rPr>
              <a:t>Home assessments after discharge:</a:t>
            </a:r>
          </a:p>
          <a:p>
            <a:pPr marL="171450" indent="-171450">
              <a:spcAft>
                <a:spcPts val="600"/>
              </a:spcAft>
              <a:buFont typeface="Arial" panose="020B0604020202020204" pitchFamily="34" charset="0"/>
              <a:buChar char="•"/>
            </a:pPr>
            <a:r>
              <a:rPr lang="en-GB" sz="1200" b="1" dirty="0"/>
              <a:t>42 people (93%) felt ready to go home</a:t>
            </a:r>
            <a:r>
              <a:rPr lang="en-GB" sz="1200" dirty="0"/>
              <a:t>, but some, particularly </a:t>
            </a:r>
            <a:r>
              <a:rPr lang="en-GB" sz="1200" b="1" dirty="0"/>
              <a:t>those living alone, felt unprepared for coping at home</a:t>
            </a:r>
            <a:r>
              <a:rPr lang="en-GB" sz="1200" dirty="0"/>
              <a:t>.</a:t>
            </a:r>
          </a:p>
          <a:p>
            <a:pPr marL="171450" indent="-171450">
              <a:spcAft>
                <a:spcPts val="600"/>
              </a:spcAft>
              <a:buFont typeface="Arial" panose="020B0604020202020204" pitchFamily="34" charset="0"/>
              <a:buChar char="•"/>
            </a:pPr>
            <a:r>
              <a:rPr lang="en-GB" sz="1200" dirty="0"/>
              <a:t>Most comments around </a:t>
            </a:r>
            <a:r>
              <a:rPr lang="en-GB" sz="1200" b="1" dirty="0"/>
              <a:t>care arrangements after leaving hospital were positive</a:t>
            </a:r>
            <a:r>
              <a:rPr lang="en-GB" sz="1200" dirty="0"/>
              <a:t>.</a:t>
            </a:r>
          </a:p>
          <a:p>
            <a:pPr marL="171450" indent="-171450">
              <a:spcAft>
                <a:spcPts val="600"/>
              </a:spcAft>
              <a:buFont typeface="Arial" panose="020B0604020202020204" pitchFamily="34" charset="0"/>
              <a:buChar char="•"/>
            </a:pPr>
            <a:r>
              <a:rPr lang="en-GB" sz="1200" b="1" dirty="0"/>
              <a:t>32 people (84%) did not get a follow-up telephone call or visit </a:t>
            </a:r>
            <a:r>
              <a:rPr lang="en-GB" sz="1200" dirty="0"/>
              <a:t>to see how they were after their hospital stay from or on behalf of the hospital, possibly due to going into care home/rehab facility</a:t>
            </a:r>
          </a:p>
          <a:p>
            <a:pPr>
              <a:spcAft>
                <a:spcPts val="600"/>
              </a:spcAft>
            </a:pPr>
            <a:r>
              <a:rPr lang="en-GB" sz="1600" b="1" dirty="0">
                <a:solidFill>
                  <a:srgbClr val="203864"/>
                </a:solidFill>
              </a:rPr>
              <a:t>Engagement and Choice: </a:t>
            </a:r>
          </a:p>
          <a:p>
            <a:pPr marL="171450" indent="-171450">
              <a:spcAft>
                <a:spcPts val="600"/>
              </a:spcAft>
              <a:buFont typeface="Arial" panose="020B0604020202020204" pitchFamily="34" charset="0"/>
              <a:buChar char="•"/>
            </a:pPr>
            <a:r>
              <a:rPr lang="en-GB" sz="1200" b="1" dirty="0"/>
              <a:t>4 out of 10 patients spoke of post-discharge plans with staff </a:t>
            </a:r>
            <a:endParaRPr lang="en-GB" sz="1200" dirty="0"/>
          </a:p>
          <a:p>
            <a:pPr marL="171450" indent="-171450">
              <a:spcAft>
                <a:spcPts val="600"/>
              </a:spcAft>
              <a:buFont typeface="Arial" panose="020B0604020202020204" pitchFamily="34" charset="0"/>
              <a:buChar char="•"/>
            </a:pPr>
            <a:r>
              <a:rPr lang="en-GB" sz="1200" b="1" dirty="0"/>
              <a:t>79% of family carers were told the person was being discharged</a:t>
            </a:r>
            <a:r>
              <a:rPr lang="en-GB" sz="1200" dirty="0"/>
              <a:t>, but often seemingly for collection purposes only.</a:t>
            </a:r>
          </a:p>
          <a:p>
            <a:pPr>
              <a:spcAft>
                <a:spcPts val="600"/>
              </a:spcAft>
            </a:pPr>
            <a:r>
              <a:rPr lang="en-GB" sz="1600" b="1" dirty="0">
                <a:solidFill>
                  <a:srgbClr val="203864"/>
                </a:solidFill>
              </a:rPr>
              <a:t>Communication and information sharing: </a:t>
            </a:r>
          </a:p>
          <a:p>
            <a:pPr marL="171450" indent="-171450">
              <a:spcAft>
                <a:spcPts val="600"/>
              </a:spcAft>
              <a:buFont typeface="Arial" panose="020B0604020202020204" pitchFamily="34" charset="0"/>
              <a:buChar char="•"/>
            </a:pPr>
            <a:r>
              <a:rPr lang="en-GB" sz="1200" b="1" dirty="0"/>
              <a:t>Half of family carers had been given a point of contact </a:t>
            </a:r>
            <a:r>
              <a:rPr lang="en-GB" sz="1200" dirty="0"/>
              <a:t>in the hospital, however some experienced </a:t>
            </a:r>
            <a:r>
              <a:rPr lang="en-GB" sz="1200" b="1" dirty="0"/>
              <a:t>difficulty accessing information or talking to the patient</a:t>
            </a:r>
            <a:r>
              <a:rPr lang="en-GB" sz="1200" dirty="0"/>
              <a:t>. </a:t>
            </a:r>
          </a:p>
          <a:p>
            <a:pPr marL="171450" indent="-171450">
              <a:spcAft>
                <a:spcPts val="600"/>
              </a:spcAft>
              <a:buFont typeface="Arial" panose="020B0604020202020204" pitchFamily="34" charset="0"/>
              <a:buChar char="•"/>
            </a:pPr>
            <a:r>
              <a:rPr lang="en-GB" sz="1200" b="1" dirty="0"/>
              <a:t>28 of 36 people found the information given at discharge on self care helpful</a:t>
            </a:r>
          </a:p>
          <a:p>
            <a:pPr>
              <a:spcAft>
                <a:spcPts val="600"/>
              </a:spcAft>
            </a:pPr>
            <a:r>
              <a:rPr lang="en-GB" sz="1600" b="1" u="sng" dirty="0">
                <a:solidFill>
                  <a:srgbClr val="203864"/>
                </a:solidFill>
              </a:rPr>
              <a:t>GENERAL OBSERVATIONS</a:t>
            </a:r>
          </a:p>
          <a:p>
            <a:pPr marL="171450" indent="-171450">
              <a:spcAft>
                <a:spcPts val="600"/>
              </a:spcAft>
              <a:buFont typeface="Arial" panose="020B0604020202020204" pitchFamily="34" charset="0"/>
              <a:buChar char="•"/>
            </a:pPr>
            <a:r>
              <a:rPr lang="en-GB" sz="1200" b="1" dirty="0">
                <a:solidFill>
                  <a:schemeClr val="accent2"/>
                </a:solidFill>
              </a:rPr>
              <a:t>Disorientation of care journey: </a:t>
            </a:r>
            <a:r>
              <a:rPr lang="en-GB" sz="1200" dirty="0"/>
              <a:t>Several people found it difficult to know when they had gone into hospital, when discharged and how long they had been in hospital. That appeared to be either because they confused by their hospital experience (not due to their mental capacity), or had been in and out of hospital and/or had rehab so had difficulty remembering dates. Nearly half had been in hospital more than a fortnight, and less than a quarter for a planned procedure/appointment.</a:t>
            </a:r>
          </a:p>
          <a:p>
            <a:pPr marL="171450" indent="-171450">
              <a:spcAft>
                <a:spcPts val="600"/>
              </a:spcAft>
              <a:buFont typeface="Arial" panose="020B0604020202020204" pitchFamily="34" charset="0"/>
              <a:buChar char="•"/>
            </a:pPr>
            <a:endParaRPr lang="en-GB" sz="1200" dirty="0"/>
          </a:p>
          <a:p>
            <a:pPr marL="171450" indent="-171450">
              <a:spcAft>
                <a:spcPts val="600"/>
              </a:spcAft>
              <a:buFont typeface="Arial" panose="020B0604020202020204" pitchFamily="34" charset="0"/>
              <a:buChar char="•"/>
            </a:pPr>
            <a:endParaRPr lang="en-GB" sz="1200" dirty="0"/>
          </a:p>
          <a:p>
            <a:pPr marL="171450" indent="-171450">
              <a:spcAft>
                <a:spcPts val="600"/>
              </a:spcAft>
              <a:buFont typeface="Arial" panose="020B0604020202020204" pitchFamily="34" charset="0"/>
              <a:buChar char="•"/>
            </a:pPr>
            <a:endParaRPr lang="en-GB" sz="1200" dirty="0"/>
          </a:p>
          <a:p>
            <a:pPr>
              <a:spcAft>
                <a:spcPts val="600"/>
              </a:spcAft>
            </a:pPr>
            <a:endParaRPr lang="en-GB" sz="1200" dirty="0"/>
          </a:p>
          <a:p>
            <a:pPr marL="171450" indent="-171450">
              <a:spcAft>
                <a:spcPts val="600"/>
              </a:spcAft>
              <a:buFont typeface="Arial" panose="020B0604020202020204" pitchFamily="34" charset="0"/>
              <a:buChar char="•"/>
            </a:pPr>
            <a:endParaRPr lang="en-GB" sz="1200" dirty="0"/>
          </a:p>
          <a:p>
            <a:pPr marL="171450" indent="-171450">
              <a:spcAft>
                <a:spcPts val="600"/>
              </a:spcAft>
              <a:buFont typeface="Arial" panose="020B0604020202020204" pitchFamily="34" charset="0"/>
              <a:buChar char="•"/>
            </a:pPr>
            <a:endParaRPr lang="en-GB" sz="1200" b="1" dirty="0">
              <a:solidFill>
                <a:schemeClr val="accent2"/>
              </a:solidFill>
            </a:endParaRPr>
          </a:p>
          <a:p>
            <a:pPr marL="171450" indent="-171450">
              <a:spcAft>
                <a:spcPts val="600"/>
              </a:spcAft>
              <a:buFont typeface="Arial" panose="020B0604020202020204" pitchFamily="34" charset="0"/>
              <a:buChar char="•"/>
            </a:pPr>
            <a:r>
              <a:rPr lang="en-GB" sz="1200" b="1" dirty="0">
                <a:solidFill>
                  <a:schemeClr val="accent2"/>
                </a:solidFill>
              </a:rPr>
              <a:t>Acuity of poor health: </a:t>
            </a:r>
            <a:r>
              <a:rPr lang="en-GB" sz="1200" dirty="0"/>
              <a:t>On the whole, participants seemed to be older and in very poor health. </a:t>
            </a:r>
          </a:p>
          <a:p>
            <a:pPr marL="171450" indent="-171450">
              <a:spcAft>
                <a:spcPts val="600"/>
              </a:spcAft>
              <a:buFont typeface="Arial" panose="020B0604020202020204" pitchFamily="34" charset="0"/>
              <a:buChar char="•"/>
            </a:pPr>
            <a:r>
              <a:rPr lang="en-GB" sz="1200" b="1" dirty="0">
                <a:solidFill>
                  <a:schemeClr val="accent2"/>
                </a:solidFill>
              </a:rPr>
              <a:t>Proof of concept: </a:t>
            </a:r>
            <a:r>
              <a:rPr lang="en-GB" sz="1200" dirty="0"/>
              <a:t>The report concludes that the evidence indicates the importance of having a way of finding out if changes are right for patients as well as for managing the demand and flow of patients in hospital.</a:t>
            </a:r>
          </a:p>
        </p:txBody>
      </p:sp>
      <p:pic>
        <p:nvPicPr>
          <p:cNvPr id="4" name="Picture 3">
            <a:extLst>
              <a:ext uri="{FF2B5EF4-FFF2-40B4-BE49-F238E27FC236}">
                <a16:creationId xmlns:a16="http://schemas.microsoft.com/office/drawing/2014/main" id="{7362760F-8FC7-4114-A8EF-0EFF646BCE6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456040" y="3284984"/>
            <a:ext cx="1993149" cy="1284587"/>
          </a:xfrm>
          <a:prstGeom prst="rect">
            <a:avLst/>
          </a:prstGeom>
        </p:spPr>
      </p:pic>
      <p:sp>
        <p:nvSpPr>
          <p:cNvPr id="40" name="Footer Placeholder 21">
            <a:extLst>
              <a:ext uri="{FF2B5EF4-FFF2-40B4-BE49-F238E27FC236}">
                <a16:creationId xmlns:a16="http://schemas.microsoft.com/office/drawing/2014/main" id="{1C050C47-B4B7-42C5-AB4D-D92E7E39EB1F}"/>
              </a:ext>
            </a:extLst>
          </p:cNvPr>
          <p:cNvSpPr>
            <a:spLocks noGrp="1"/>
          </p:cNvSpPr>
          <p:nvPr>
            <p:ph type="ftr" sz="quarter" idx="11"/>
          </p:nvPr>
        </p:nvSpPr>
        <p:spPr>
          <a:xfrm>
            <a:off x="352540" y="6488652"/>
            <a:ext cx="3762260" cy="365125"/>
          </a:xfrm>
        </p:spPr>
        <p:txBody>
          <a:bodyPr/>
          <a:lstStyle/>
          <a:p>
            <a:r>
              <a:rPr lang="en-GB" dirty="0"/>
              <a:t>PHI East Sussex County Council 2022</a:t>
            </a:r>
          </a:p>
        </p:txBody>
      </p:sp>
      <p:sp>
        <p:nvSpPr>
          <p:cNvPr id="5" name="Slide Number Placeholder 4">
            <a:extLst>
              <a:ext uri="{FF2B5EF4-FFF2-40B4-BE49-F238E27FC236}">
                <a16:creationId xmlns:a16="http://schemas.microsoft.com/office/drawing/2014/main" id="{0309AD94-78FB-4122-A1D1-3C1D8039B6F1}"/>
              </a:ext>
            </a:extLst>
          </p:cNvPr>
          <p:cNvSpPr>
            <a:spLocks noGrp="1"/>
          </p:cNvSpPr>
          <p:nvPr>
            <p:ph type="sldNum" sz="quarter" idx="12"/>
          </p:nvPr>
        </p:nvSpPr>
        <p:spPr/>
        <p:txBody>
          <a:bodyPr/>
          <a:lstStyle/>
          <a:p>
            <a:fld id="{8909338C-4204-40C7-9A1E-446982E7336D}" type="slidenum">
              <a:rPr lang="en-GB" smtClean="0"/>
              <a:pPr/>
              <a:t>23</a:t>
            </a:fld>
            <a:endParaRPr lang="en-GB" dirty="0"/>
          </a:p>
        </p:txBody>
      </p:sp>
    </p:spTree>
    <p:extLst>
      <p:ext uri="{BB962C8B-B14F-4D97-AF65-F5344CB8AC3E}">
        <p14:creationId xmlns:p14="http://schemas.microsoft.com/office/powerpoint/2010/main" val="3846426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FE781-6AAF-4C8C-B171-1E4AF5CEB56A}"/>
              </a:ext>
            </a:extLst>
          </p:cNvPr>
          <p:cNvSpPr>
            <a:spLocks noGrp="1"/>
          </p:cNvSpPr>
          <p:nvPr>
            <p:ph type="title"/>
          </p:nvPr>
        </p:nvSpPr>
        <p:spPr>
          <a:xfrm>
            <a:off x="0" y="0"/>
            <a:ext cx="12192000" cy="1061792"/>
          </a:xfrm>
        </p:spPr>
        <p:txBody>
          <a:bodyPr>
            <a:normAutofit/>
          </a:bodyPr>
          <a:lstStyle/>
          <a:p>
            <a:r>
              <a:rPr lang="en-GB" sz="2400" dirty="0"/>
              <a:t>Healthwatch surveys: </a:t>
            </a:r>
            <a:r>
              <a:rPr lang="en-GB" sz="2400" b="0" dirty="0"/>
              <a:t>COVID-19 – </a:t>
            </a:r>
            <a:r>
              <a:rPr lang="en-GB" dirty="0"/>
              <a:t>Youth Voice and Participation: Enhancing the COVID-19 Vaccination Programme in East Sussex</a:t>
            </a:r>
            <a:endParaRPr lang="en-GB" sz="2400" dirty="0"/>
          </a:p>
        </p:txBody>
      </p:sp>
      <p:sp>
        <p:nvSpPr>
          <p:cNvPr id="6" name="Rectangle 5">
            <a:extLst>
              <a:ext uri="{FF2B5EF4-FFF2-40B4-BE49-F238E27FC236}">
                <a16:creationId xmlns:a16="http://schemas.microsoft.com/office/drawing/2014/main" id="{7AD5466F-62C0-4DEB-8366-35C467DA12AB}"/>
              </a:ext>
            </a:extLst>
          </p:cNvPr>
          <p:cNvSpPr/>
          <p:nvPr/>
        </p:nvSpPr>
        <p:spPr>
          <a:xfrm>
            <a:off x="271551" y="1148831"/>
            <a:ext cx="11500973" cy="822515"/>
          </a:xfrm>
          <a:prstGeom prst="rect">
            <a:avLst/>
          </a:prstGeom>
          <a:noFill/>
        </p:spPr>
        <p:txBody>
          <a:bodyPr wrap="square" lIns="72000" tIns="72000" rIns="72000" bIns="72000">
            <a:spAutoFit/>
          </a:bodyPr>
          <a:lstStyle/>
          <a:p>
            <a:pPr>
              <a:spcBef>
                <a:spcPts val="300"/>
              </a:spcBef>
              <a:spcAft>
                <a:spcPts val="300"/>
              </a:spcAft>
            </a:pPr>
            <a:r>
              <a:rPr lang="en-GB" sz="1100" dirty="0"/>
              <a:t>Young Healthwatch East Sussex ran small scale </a:t>
            </a:r>
            <a:r>
              <a:rPr lang="en-GB" sz="1100" dirty="0">
                <a:hlinkClick r:id="rId3"/>
              </a:rPr>
              <a:t>engagement </a:t>
            </a:r>
            <a:r>
              <a:rPr lang="en-GB" sz="1100" dirty="0"/>
              <a:t>between September 2021 and January 2022. In response to changes in NHS eligibility in late 2021 meaning that young people aged 16- 18 became eligible to be immunised against COVID-19, consultations were undertaken with Young Healthwatch volunteers about what they are experiencing and observing in youth communities. The research was intended to establish a core group of young volunteers, conduct engagement to gather insight into youth vaccination efforts, to co-produce guidance for decision-makers with children and young people, and to collate insight and recommendations from youth engagement to inform health and care work locally. The full report includes vaccine uptake strategies and recommendations.</a:t>
            </a:r>
          </a:p>
        </p:txBody>
      </p:sp>
      <p:sp>
        <p:nvSpPr>
          <p:cNvPr id="40" name="Footer Placeholder 21">
            <a:extLst>
              <a:ext uri="{FF2B5EF4-FFF2-40B4-BE49-F238E27FC236}">
                <a16:creationId xmlns:a16="http://schemas.microsoft.com/office/drawing/2014/main" id="{1C050C47-B4B7-42C5-AB4D-D92E7E39EB1F}"/>
              </a:ext>
            </a:extLst>
          </p:cNvPr>
          <p:cNvSpPr>
            <a:spLocks noGrp="1"/>
          </p:cNvSpPr>
          <p:nvPr>
            <p:ph type="ftr" sz="quarter" idx="11"/>
          </p:nvPr>
        </p:nvSpPr>
        <p:spPr>
          <a:xfrm>
            <a:off x="352540" y="6488652"/>
            <a:ext cx="3762260" cy="365125"/>
          </a:xfrm>
        </p:spPr>
        <p:txBody>
          <a:bodyPr/>
          <a:lstStyle/>
          <a:p>
            <a:r>
              <a:rPr lang="en-GB" dirty="0"/>
              <a:t>PHI East Sussex County Council 2022</a:t>
            </a:r>
          </a:p>
        </p:txBody>
      </p:sp>
      <p:sp>
        <p:nvSpPr>
          <p:cNvPr id="5" name="Slide Number Placeholder 4">
            <a:extLst>
              <a:ext uri="{FF2B5EF4-FFF2-40B4-BE49-F238E27FC236}">
                <a16:creationId xmlns:a16="http://schemas.microsoft.com/office/drawing/2014/main" id="{0309AD94-78FB-4122-A1D1-3C1D8039B6F1}"/>
              </a:ext>
            </a:extLst>
          </p:cNvPr>
          <p:cNvSpPr>
            <a:spLocks noGrp="1"/>
          </p:cNvSpPr>
          <p:nvPr>
            <p:ph type="sldNum" sz="quarter" idx="12"/>
          </p:nvPr>
        </p:nvSpPr>
        <p:spPr/>
        <p:txBody>
          <a:bodyPr/>
          <a:lstStyle/>
          <a:p>
            <a:fld id="{8909338C-4204-40C7-9A1E-446982E7336D}" type="slidenum">
              <a:rPr lang="en-GB" smtClean="0"/>
              <a:pPr/>
              <a:t>24</a:t>
            </a:fld>
            <a:endParaRPr lang="en-GB" dirty="0"/>
          </a:p>
        </p:txBody>
      </p:sp>
      <p:pic>
        <p:nvPicPr>
          <p:cNvPr id="15" name="Picture 14">
            <a:extLst>
              <a:ext uri="{FF2B5EF4-FFF2-40B4-BE49-F238E27FC236}">
                <a16:creationId xmlns:a16="http://schemas.microsoft.com/office/drawing/2014/main" id="{230FCE19-85FE-429F-9188-192B446F97E4}"/>
              </a:ext>
            </a:extLst>
          </p:cNvPr>
          <p:cNvPicPr>
            <a:picLocks noChangeAspect="1"/>
          </p:cNvPicPr>
          <p:nvPr/>
        </p:nvPicPr>
        <p:blipFill>
          <a:blip r:embed="rId4"/>
          <a:stretch>
            <a:fillRect/>
          </a:stretch>
        </p:blipFill>
        <p:spPr>
          <a:xfrm>
            <a:off x="362293" y="5314043"/>
            <a:ext cx="1713797" cy="1157472"/>
          </a:xfrm>
          <a:prstGeom prst="rect">
            <a:avLst/>
          </a:prstGeom>
        </p:spPr>
      </p:pic>
      <p:sp>
        <p:nvSpPr>
          <p:cNvPr id="23" name="TextBox 22">
            <a:extLst>
              <a:ext uri="{FF2B5EF4-FFF2-40B4-BE49-F238E27FC236}">
                <a16:creationId xmlns:a16="http://schemas.microsoft.com/office/drawing/2014/main" id="{DE66657D-22D8-4257-8A6F-276D3CFED846}"/>
              </a:ext>
            </a:extLst>
          </p:cNvPr>
          <p:cNvSpPr txBox="1"/>
          <p:nvPr/>
        </p:nvSpPr>
        <p:spPr>
          <a:xfrm>
            <a:off x="324432" y="5019908"/>
            <a:ext cx="310727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203864"/>
                </a:solidFill>
                <a:effectLst/>
                <a:uLnTx/>
                <a:uFillTx/>
                <a:latin typeface="Calibri" panose="020F0502020204030204"/>
                <a:ea typeface="+mn-ea"/>
                <a:cs typeface="+mn-cs"/>
              </a:rPr>
              <a:t>Impacts of COVID-19 on health (n=28)</a:t>
            </a:r>
          </a:p>
        </p:txBody>
      </p:sp>
      <p:grpSp>
        <p:nvGrpSpPr>
          <p:cNvPr id="25" name="Group 24">
            <a:extLst>
              <a:ext uri="{FF2B5EF4-FFF2-40B4-BE49-F238E27FC236}">
                <a16:creationId xmlns:a16="http://schemas.microsoft.com/office/drawing/2014/main" id="{E2CDC68B-6EB5-4C78-8FA3-8B33B5661E8A}"/>
              </a:ext>
            </a:extLst>
          </p:cNvPr>
          <p:cNvGrpSpPr/>
          <p:nvPr/>
        </p:nvGrpSpPr>
        <p:grpSpPr>
          <a:xfrm>
            <a:off x="324432" y="2113926"/>
            <a:ext cx="5697606" cy="4468885"/>
            <a:chOff x="289423" y="1575"/>
            <a:chExt cx="2956085" cy="1378712"/>
          </a:xfrm>
        </p:grpSpPr>
        <p:sp>
          <p:nvSpPr>
            <p:cNvPr id="27" name="TextBox 26">
              <a:extLst>
                <a:ext uri="{FF2B5EF4-FFF2-40B4-BE49-F238E27FC236}">
                  <a16:creationId xmlns:a16="http://schemas.microsoft.com/office/drawing/2014/main" id="{E97ABFBC-C6F4-41AB-B4C7-9E720039D0D1}"/>
                </a:ext>
              </a:extLst>
            </p:cNvPr>
            <p:cNvSpPr txBox="1"/>
            <p:nvPr/>
          </p:nvSpPr>
          <p:spPr>
            <a:xfrm>
              <a:off x="311138" y="6427"/>
              <a:ext cx="2934370" cy="13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sng" strike="noStrike" kern="1200" cap="none" spc="0" normalizeH="0" baseline="0" noProof="0" dirty="0">
                  <a:ln>
                    <a:noFill/>
                  </a:ln>
                  <a:solidFill>
                    <a:srgbClr val="203864"/>
                  </a:solidFill>
                  <a:effectLst/>
                  <a:uLnTx/>
                  <a:uFillTx/>
                  <a:latin typeface="Calibri" panose="020F0502020204030204"/>
                  <a:ea typeface="+mn-ea"/>
                  <a:cs typeface="+mn-cs"/>
                </a:rPr>
                <a:t>KEY FINDINGS: vaccination and COVID-19</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203864"/>
                  </a:solidFill>
                  <a:effectLst/>
                  <a:uLnTx/>
                  <a:uFillTx/>
                  <a:latin typeface="Calibri" panose="020F0502020204030204"/>
                  <a:ea typeface="+mn-ea"/>
                  <a:cs typeface="+mn-cs"/>
                </a:rPr>
                <a:t>Getting vaccinated (n=28)</a:t>
              </a: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ED7D31"/>
                  </a:solidFill>
                  <a:effectLst/>
                  <a:uLnTx/>
                  <a:uFillTx/>
                  <a:latin typeface="Calibri" panose="020F0502020204030204"/>
                  <a:ea typeface="+mn-ea"/>
                  <a:cs typeface="+mn-cs"/>
                </a:rPr>
                <a:t>85%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knew about the vaccination service,</a:t>
              </a: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ED7D31"/>
                  </a:solidFill>
                  <a:effectLst/>
                  <a:uLnTx/>
                  <a:uFillTx/>
                  <a:latin typeface="Calibri" panose="020F0502020204030204"/>
                  <a:ea typeface="+mn-ea"/>
                  <a:cs typeface="+mn-cs"/>
                </a:rPr>
                <a:t>68%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got information about it from their family</a:t>
              </a: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ED7D31"/>
                  </a:solidFill>
                  <a:effectLst/>
                  <a:uLnTx/>
                  <a:uFillTx/>
                  <a:latin typeface="Calibri" panose="020F0502020204030204"/>
                  <a:ea typeface="+mn-ea"/>
                  <a:cs typeface="+mn-cs"/>
                </a:rPr>
                <a:t>36%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booked their vaccination through the NHS website, and 26% at a walk in clinic</a:t>
              </a: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ED7D31"/>
                  </a:solidFill>
                  <a:effectLst/>
                  <a:uLnTx/>
                  <a:uFillTx/>
                  <a:latin typeface="Calibri" panose="020F0502020204030204"/>
                  <a:ea typeface="+mn-ea"/>
                  <a:cs typeface="+mn-cs"/>
                </a:rPr>
                <a:t>33%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had their second jab at the same venue, </a:t>
              </a:r>
              <a:r>
                <a:rPr kumimoji="0" lang="en-GB" sz="1400" b="1" i="0" u="none" strike="noStrike" kern="1200" cap="none" spc="0" normalizeH="0" baseline="0" noProof="0" dirty="0">
                  <a:ln>
                    <a:noFill/>
                  </a:ln>
                  <a:solidFill>
                    <a:srgbClr val="ED7D31"/>
                  </a:solidFill>
                  <a:effectLst/>
                  <a:uLnTx/>
                  <a:uFillTx/>
                  <a:latin typeface="Calibri" panose="020F0502020204030204"/>
                  <a:ea typeface="+mn-ea"/>
                  <a:cs typeface="+mn-cs"/>
                </a:rPr>
                <a:t>55%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at a different venue</a:t>
              </a: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ED7D31"/>
                  </a:solidFill>
                  <a:effectLst/>
                  <a:uLnTx/>
                  <a:uFillTx/>
                  <a:latin typeface="Calibri" panose="020F0502020204030204"/>
                  <a:ea typeface="+mn-ea"/>
                  <a:cs typeface="+mn-cs"/>
                </a:rPr>
                <a:t>¾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got their vaccination with a parent, carer or guardian</a:t>
              </a: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ED7D31"/>
                  </a:solidFill>
                  <a:effectLst/>
                  <a:uLnTx/>
                  <a:uFillTx/>
                  <a:latin typeface="Calibri" panose="020F0502020204030204"/>
                  <a:ea typeface="+mn-ea"/>
                  <a:cs typeface="+mn-cs"/>
                </a:rPr>
                <a:t>87%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felt comfortable during the appointment. The main reasons for those not feeling comfortable were nerves and being in a clinical space.</a:t>
              </a: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ED7D31"/>
                  </a:solidFill>
                  <a:effectLst/>
                  <a:uLnTx/>
                  <a:uFillTx/>
                  <a:latin typeface="Calibri" panose="020F0502020204030204"/>
                  <a:ea typeface="+mn-ea"/>
                  <a:cs typeface="+mn-cs"/>
                </a:rPr>
                <a:t>79%</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were given aftercare advice, but a further </a:t>
              </a:r>
              <a:r>
                <a:rPr kumimoji="0" lang="en-GB" sz="1400" b="1" i="0" u="none" strike="noStrike" kern="1200" cap="none" spc="0" normalizeH="0" baseline="0" noProof="0" dirty="0">
                  <a:ln>
                    <a:noFill/>
                  </a:ln>
                  <a:solidFill>
                    <a:srgbClr val="ED7D31"/>
                  </a:solidFill>
                  <a:effectLst/>
                  <a:uLnTx/>
                  <a:uFillTx/>
                  <a:latin typeface="Calibri" panose="020F0502020204030204"/>
                  <a:ea typeface="+mn-ea"/>
                  <a:cs typeface="+mn-cs"/>
                </a:rPr>
                <a:t>12.5%</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felt the advice wasn’t appropriate</a:t>
              </a: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GB" sz="1400" b="1" i="0" u="none" strike="noStrike" kern="1200" cap="none" spc="0" normalizeH="0" baseline="0" noProof="0" dirty="0">
                  <a:ln>
                    <a:noFill/>
                  </a:ln>
                  <a:solidFill>
                    <a:srgbClr val="ED7D31"/>
                  </a:solidFill>
                  <a:effectLst/>
                  <a:uLnTx/>
                  <a:uFillTx/>
                  <a:latin typeface="Calibri" panose="020F0502020204030204"/>
                  <a:ea typeface="+mn-ea"/>
                  <a:cs typeface="+mn-cs"/>
                </a:rPr>
                <a:t>main motivations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for getting vaccinated were to </a:t>
              </a:r>
              <a:r>
                <a:rPr kumimoji="0" lang="en-GB" sz="1400" b="1" i="0" u="none" strike="noStrike" kern="1200" cap="none" spc="0" normalizeH="0" baseline="0" noProof="0" dirty="0">
                  <a:ln>
                    <a:noFill/>
                  </a:ln>
                  <a:solidFill>
                    <a:srgbClr val="ED7D31"/>
                  </a:solidFill>
                  <a:effectLst/>
                  <a:uLnTx/>
                  <a:uFillTx/>
                  <a:latin typeface="Calibri" panose="020F0502020204030204"/>
                  <a:ea typeface="+mn-ea"/>
                  <a:cs typeface="+mn-cs"/>
                </a:rPr>
                <a:t>protect vulnerable people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close to them (37.5%) and to </a:t>
              </a:r>
              <a:r>
                <a:rPr kumimoji="0" lang="en-GB" sz="1400" b="1" i="0" u="none" strike="noStrike" kern="1200" cap="none" spc="0" normalizeH="0" baseline="0" noProof="0" dirty="0">
                  <a:ln>
                    <a:noFill/>
                  </a:ln>
                  <a:solidFill>
                    <a:srgbClr val="ED7D31"/>
                  </a:solidFill>
                  <a:effectLst/>
                  <a:uLnTx/>
                  <a:uFillTx/>
                  <a:latin typeface="Calibri" panose="020F0502020204030204"/>
                  <a:ea typeface="+mn-ea"/>
                  <a:cs typeface="+mn-cs"/>
                </a:rPr>
                <a:t>protect themselves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(37.5%).</a:t>
              </a:r>
              <a:endParaRPr lang="en-GB" sz="1100" dirty="0">
                <a:solidFill>
                  <a:prstClr val="black"/>
                </a:solidFill>
                <a:latin typeface="Calibri" panose="020F0502020204030204"/>
              </a:endParaRP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lang="en-GB" sz="1100" dirty="0">
                <a:solidFill>
                  <a:prstClr val="black"/>
                </a:solidFill>
                <a:latin typeface="Calibri" panose="020F0502020204030204"/>
              </a:endParaRP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lang="en-GB" sz="11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200"/>
                </a:spcAft>
                <a:buClrTx/>
                <a:buSzTx/>
                <a:tabLst/>
                <a:defRPr/>
              </a:pPr>
              <a:endParaRPr lang="en-GB" sz="1100" dirty="0">
                <a:solidFill>
                  <a:prstClr val="black"/>
                </a:solidFill>
                <a:latin typeface="Calibri" panose="020F0502020204030204"/>
              </a:endParaRP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lang="en-GB" sz="1100" dirty="0">
                <a:solidFill>
                  <a:prstClr val="black"/>
                </a:solidFill>
                <a:latin typeface="Calibri" panose="020F0502020204030204"/>
              </a:endParaRP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lang="en-GB" sz="1100" dirty="0">
                <a:solidFill>
                  <a:prstClr val="black"/>
                </a:solidFill>
                <a:latin typeface="Calibri" panose="020F0502020204030204"/>
              </a:endParaRP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D0A14318-F917-4E63-B42E-AAC5A1A84FDF}"/>
                </a:ext>
              </a:extLst>
            </p:cNvPr>
            <p:cNvSpPr/>
            <p:nvPr/>
          </p:nvSpPr>
          <p:spPr>
            <a:xfrm>
              <a:off x="289423" y="1575"/>
              <a:ext cx="2934370" cy="1373425"/>
            </a:xfrm>
            <a:prstGeom prst="rect">
              <a:avLst/>
            </a:prstGeom>
            <a:noFill/>
            <a:ln>
              <a:solidFill>
                <a:srgbClr val="203864"/>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sp>
        <p:nvSpPr>
          <p:cNvPr id="18" name="TextBox 17">
            <a:extLst>
              <a:ext uri="{FF2B5EF4-FFF2-40B4-BE49-F238E27FC236}">
                <a16:creationId xmlns:a16="http://schemas.microsoft.com/office/drawing/2014/main" id="{0365B8BD-1E9D-4E03-B560-80AF22156110}"/>
              </a:ext>
            </a:extLst>
          </p:cNvPr>
          <p:cNvSpPr txBox="1"/>
          <p:nvPr/>
        </p:nvSpPr>
        <p:spPr>
          <a:xfrm>
            <a:off x="2159795" y="5286150"/>
            <a:ext cx="3686340" cy="1261884"/>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100" b="1" i="0" u="sng" strike="noStrike" kern="1200" cap="none" spc="0" normalizeH="0" baseline="0" noProof="0" dirty="0">
                <a:ln>
                  <a:noFill/>
                </a:ln>
                <a:solidFill>
                  <a:prstClr val="black"/>
                </a:solidFill>
                <a:effectLst/>
                <a:uLnTx/>
                <a:uFillTx/>
                <a:latin typeface="Calibri" panose="020F0502020204030204"/>
                <a:ea typeface="+mn-ea"/>
                <a:cs typeface="+mn-cs"/>
              </a:rPr>
              <a:t>Positive impacts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included lower social anxiety, appreciation of family, more time for healthy eating and hobbies, and developing online friendships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100" b="1" i="0" u="sng" strike="noStrike" kern="1200" cap="none" spc="0" normalizeH="0" baseline="0" noProof="0" dirty="0">
                <a:ln>
                  <a:noFill/>
                </a:ln>
                <a:solidFill>
                  <a:prstClr val="black"/>
                </a:solidFill>
                <a:effectLst/>
                <a:uLnTx/>
                <a:uFillTx/>
                <a:latin typeface="Calibri" panose="020F0502020204030204"/>
                <a:ea typeface="+mn-ea"/>
                <a:cs typeface="+mn-cs"/>
              </a:rPr>
              <a:t>Negative impacts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included social anxiety, tiredness, weight gain and less exercise, and disconnection.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100" dirty="0">
                <a:solidFill>
                  <a:prstClr val="black"/>
                </a:solidFill>
                <a:latin typeface="Calibri" panose="020F0502020204030204"/>
              </a:rPr>
              <a:t>Only 17% definitely knew where to get support if needed.</a:t>
            </a: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9740C78A-7553-46C6-821F-4942C241904F}"/>
              </a:ext>
            </a:extLst>
          </p:cNvPr>
          <p:cNvGrpSpPr/>
          <p:nvPr/>
        </p:nvGrpSpPr>
        <p:grpSpPr>
          <a:xfrm>
            <a:off x="6179178" y="2095379"/>
            <a:ext cx="5662361" cy="4470295"/>
            <a:chOff x="289423" y="-4147"/>
            <a:chExt cx="2937799" cy="1379147"/>
          </a:xfrm>
        </p:grpSpPr>
        <p:sp>
          <p:nvSpPr>
            <p:cNvPr id="29" name="TextBox 28">
              <a:extLst>
                <a:ext uri="{FF2B5EF4-FFF2-40B4-BE49-F238E27FC236}">
                  <a16:creationId xmlns:a16="http://schemas.microsoft.com/office/drawing/2014/main" id="{ADBD144A-E549-4ACC-898B-273E0827505B}"/>
                </a:ext>
              </a:extLst>
            </p:cNvPr>
            <p:cNvSpPr txBox="1"/>
            <p:nvPr/>
          </p:nvSpPr>
          <p:spPr>
            <a:xfrm>
              <a:off x="292852" y="-4147"/>
              <a:ext cx="2934370" cy="13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sng" strike="noStrike" kern="1200" cap="none" spc="0" normalizeH="0" baseline="0" noProof="0" dirty="0">
                  <a:ln>
                    <a:noFill/>
                  </a:ln>
                  <a:solidFill>
                    <a:srgbClr val="203864"/>
                  </a:solidFill>
                  <a:effectLst/>
                  <a:uLnTx/>
                  <a:uFillTx/>
                  <a:latin typeface="Calibri" panose="020F0502020204030204"/>
                  <a:ea typeface="+mn-ea"/>
                  <a:cs typeface="+mn-cs"/>
                </a:rPr>
                <a:t>KEY FINDINGS: Issue and barriers to vaccination for young people</a:t>
              </a:r>
            </a:p>
            <a:p>
              <a:pPr marL="0" marR="0" lvl="0" indent="0" algn="l" defTabSz="914400" rtl="0" eaLnBrk="1" fontAlgn="auto" latinLnBrk="0" hangingPunct="1">
                <a:lnSpc>
                  <a:spcPct val="100000"/>
                </a:lnSpc>
                <a:spcBef>
                  <a:spcPts val="0"/>
                </a:spcBef>
                <a:buClrTx/>
                <a:buSzTx/>
                <a:buFontTx/>
                <a:buNone/>
                <a:tabLst/>
                <a:defRPr/>
              </a:pPr>
              <a:r>
                <a:rPr kumimoji="0" lang="en-GB" sz="1400" b="1" i="0" u="none" strike="noStrike" kern="1200" cap="none" spc="0" normalizeH="0" baseline="0" noProof="0" dirty="0">
                  <a:ln>
                    <a:noFill/>
                  </a:ln>
                  <a:solidFill>
                    <a:srgbClr val="203864"/>
                  </a:solidFill>
                  <a:effectLst/>
                  <a:uLnTx/>
                  <a:uFillTx/>
                  <a:latin typeface="Calibri" panose="020F0502020204030204"/>
                  <a:ea typeface="+mn-ea"/>
                  <a:cs typeface="+mn-cs"/>
                </a:rPr>
                <a:t>Access to vaccination sites</a:t>
              </a:r>
            </a:p>
            <a:p>
              <a:pPr marL="0" marR="0" lvl="0" indent="0" algn="l" defTabSz="914400" rtl="0" eaLnBrk="1" fontAlgn="auto" latinLnBrk="0" hangingPunct="1">
                <a:lnSpc>
                  <a:spcPct val="100000"/>
                </a:lnSpc>
                <a:spcBef>
                  <a:spcPts val="0"/>
                </a:spcBef>
                <a:buClrTx/>
                <a:buSzTx/>
                <a:buFontTx/>
                <a:buNone/>
                <a:tabLst/>
                <a:defRPr/>
              </a:pPr>
              <a:r>
                <a:rPr lang="en-GB" sz="1200" b="1" dirty="0">
                  <a:solidFill>
                    <a:srgbClr val="00B0F0"/>
                  </a:solidFill>
                  <a:latin typeface="Calibri" panose="020F0502020204030204"/>
                </a:rPr>
                <a:t>Location</a:t>
              </a:r>
              <a:r>
                <a:rPr lang="en-GB" sz="1050" dirty="0">
                  <a:solidFill>
                    <a:prstClr val="black"/>
                  </a:solidFill>
                  <a:latin typeface="Calibri" panose="020F0502020204030204"/>
                </a:rPr>
                <a:t> </a:t>
              </a:r>
              <a:r>
                <a:rPr lang="en-GB" sz="1100" dirty="0">
                  <a:solidFill>
                    <a:prstClr val="black"/>
                  </a:solidFill>
                  <a:latin typeface="Calibri" panose="020F0502020204030204"/>
                </a:rPr>
                <a:t>is a significant issue and potential barrier for young people to access their vaccination appointments, with walk-in centre closure making access harder. </a:t>
              </a:r>
            </a:p>
            <a:p>
              <a:pPr marL="0" marR="0" lvl="0" indent="0" algn="l" defTabSz="914400" rtl="0" eaLnBrk="1" fontAlgn="auto" latinLnBrk="0" hangingPunct="1">
                <a:lnSpc>
                  <a:spcPct val="100000"/>
                </a:lnSpc>
                <a:spcBef>
                  <a:spcPts val="0"/>
                </a:spcBef>
                <a:buClrTx/>
                <a:buSzTx/>
                <a:buFontTx/>
                <a:buNone/>
                <a:tabLst/>
                <a:defRPr/>
              </a:pPr>
              <a:r>
                <a:rPr lang="en-GB" sz="1200" b="1" dirty="0">
                  <a:solidFill>
                    <a:srgbClr val="00B0F0"/>
                  </a:solidFill>
                  <a:latin typeface="Calibri" panose="020F0502020204030204"/>
                </a:rPr>
                <a:t>Patient Transport Support Systems </a:t>
              </a:r>
              <a:r>
                <a:rPr lang="en-GB" sz="1100" dirty="0">
                  <a:solidFill>
                    <a:prstClr val="black"/>
                  </a:solidFill>
                  <a:latin typeface="Calibri" panose="020F0502020204030204"/>
                </a:rPr>
                <a:t>are important for young people as a means to </a:t>
              </a:r>
            </a:p>
            <a:p>
              <a:pPr marL="0" marR="0" lvl="0" indent="0" algn="l" defTabSz="914400" rtl="0" eaLnBrk="1" fontAlgn="auto" latinLnBrk="0" hangingPunct="1">
                <a:lnSpc>
                  <a:spcPct val="100000"/>
                </a:lnSpc>
                <a:spcBef>
                  <a:spcPts val="0"/>
                </a:spcBef>
                <a:buClrTx/>
                <a:buSzTx/>
                <a:buFontTx/>
                <a:buNone/>
                <a:tabLst/>
                <a:defRPr/>
              </a:pPr>
              <a:r>
                <a:rPr lang="en-GB" sz="1100" dirty="0">
                  <a:solidFill>
                    <a:prstClr val="black"/>
                  </a:solidFill>
                  <a:latin typeface="Calibri" panose="020F0502020204030204"/>
                </a:rPr>
                <a:t>decreasing reliance on parent/carers and increasing flexibility of times to get vaccinated. them.</a:t>
              </a:r>
            </a:p>
            <a:p>
              <a:pPr marR="0" lvl="0" algn="l" defTabSz="914400" rtl="0" eaLnBrk="1" fontAlgn="auto" latinLnBrk="0" hangingPunct="1">
                <a:lnSpc>
                  <a:spcPct val="100000"/>
                </a:lnSpc>
                <a:spcBef>
                  <a:spcPts val="0"/>
                </a:spcBef>
                <a:spcAft>
                  <a:spcPts val="200"/>
                </a:spcAft>
                <a:buClrTx/>
                <a:buSzTx/>
                <a:tabLst/>
                <a:defRPr/>
              </a:pPr>
              <a:endParaRPr lang="en-GB" sz="1100" dirty="0">
                <a:solidFill>
                  <a:prstClr val="black"/>
                </a:solidFill>
                <a:latin typeface="Calibri" panose="020F0502020204030204"/>
              </a:endParaRPr>
            </a:p>
            <a:p>
              <a:pPr>
                <a:defRPr/>
              </a:pPr>
              <a:r>
                <a:rPr kumimoji="0" lang="en-GB" sz="1200" b="1" i="0" u="none" strike="noStrike" kern="1200" cap="none" spc="0" normalizeH="0" baseline="0" noProof="0" dirty="0">
                  <a:ln>
                    <a:noFill/>
                  </a:ln>
                  <a:solidFill>
                    <a:srgbClr val="203864"/>
                  </a:solidFill>
                  <a:effectLst/>
                  <a:uLnTx/>
                  <a:uFillTx/>
                  <a:latin typeface="Calibri" panose="020F0502020204030204"/>
                  <a:ea typeface="+mn-ea"/>
                  <a:cs typeface="+mn-cs"/>
                </a:rPr>
                <a:t>Spread of misinformation</a:t>
              </a:r>
            </a:p>
            <a:p>
              <a:pPr marL="0" marR="0" lvl="0" indent="0" algn="l" defTabSz="914400" rtl="0" eaLnBrk="1" fontAlgn="auto" latinLnBrk="0" hangingPunct="1">
                <a:lnSpc>
                  <a:spcPct val="100000"/>
                </a:lnSpc>
                <a:spcBef>
                  <a:spcPts val="0"/>
                </a:spcBef>
                <a:buClrTx/>
                <a:buSzTx/>
                <a:buFontTx/>
                <a:buNone/>
                <a:tabLst/>
                <a:defRPr/>
              </a:pPr>
              <a:r>
                <a:rPr lang="en-GB" sz="1100" dirty="0">
                  <a:solidFill>
                    <a:prstClr val="black"/>
                  </a:solidFill>
                  <a:latin typeface="Calibri" panose="020F0502020204030204"/>
                </a:rPr>
                <a:t>Concern over unofficially circulated information on </a:t>
              </a:r>
              <a:r>
                <a:rPr lang="en-GB" sz="1200" b="1" dirty="0">
                  <a:solidFill>
                    <a:srgbClr val="00B0F0"/>
                  </a:solidFill>
                  <a:latin typeface="Calibri" panose="020F0502020204030204"/>
                </a:rPr>
                <a:t>social media platforms spreading misinformation </a:t>
              </a:r>
              <a:r>
                <a:rPr lang="en-GB" sz="1100" dirty="0">
                  <a:solidFill>
                    <a:prstClr val="black"/>
                  </a:solidFill>
                  <a:latin typeface="Calibri" panose="020F0502020204030204"/>
                </a:rPr>
                <a:t>and creating a lack of clarity for young people around the risks of vaccinations. </a:t>
              </a:r>
              <a:r>
                <a:rPr lang="en-GB" sz="1200" b="1" dirty="0">
                  <a:solidFill>
                    <a:srgbClr val="00B0F0"/>
                  </a:solidFill>
                  <a:latin typeface="Calibri" panose="020F0502020204030204"/>
                </a:rPr>
                <a:t>Communication should focus on accessible scientific evidence and research for young people </a:t>
              </a:r>
              <a:r>
                <a:rPr lang="en-GB" sz="1100" dirty="0">
                  <a:solidFill>
                    <a:prstClr val="black"/>
                  </a:solidFill>
                  <a:latin typeface="Calibri" panose="020F0502020204030204"/>
                </a:rPr>
                <a:t>so they can make informed choices. </a:t>
              </a:r>
            </a:p>
            <a:p>
              <a:pPr marR="0" lvl="0" algn="l" defTabSz="914400" rtl="0" eaLnBrk="1" fontAlgn="auto" latinLnBrk="0" hangingPunct="1">
                <a:lnSpc>
                  <a:spcPct val="100000"/>
                </a:lnSpc>
                <a:spcBef>
                  <a:spcPts val="0"/>
                </a:spcBef>
                <a:spcAft>
                  <a:spcPts val="200"/>
                </a:spcAft>
                <a:buClrTx/>
                <a:buSzTx/>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defRPr/>
              </a:pPr>
              <a:r>
                <a:rPr kumimoji="0" lang="en-GB" sz="1200" b="1" i="0" u="none" strike="noStrike" kern="1200" cap="none" spc="0" normalizeH="0" baseline="0" noProof="0" dirty="0">
                  <a:ln>
                    <a:noFill/>
                  </a:ln>
                  <a:solidFill>
                    <a:srgbClr val="203864"/>
                  </a:solidFill>
                  <a:effectLst/>
                  <a:uLnTx/>
                  <a:uFillTx/>
                  <a:latin typeface="Calibri" panose="020F0502020204030204"/>
                  <a:ea typeface="+mn-ea"/>
                  <a:cs typeface="+mn-cs"/>
                </a:rPr>
                <a:t>Parental consent</a:t>
              </a:r>
            </a:p>
            <a:p>
              <a:pPr marL="0" marR="0" lvl="0" indent="0" algn="l" defTabSz="914400" rtl="0" eaLnBrk="1" fontAlgn="auto" latinLnBrk="0" hangingPunct="1">
                <a:lnSpc>
                  <a:spcPct val="100000"/>
                </a:lnSpc>
                <a:spcBef>
                  <a:spcPts val="0"/>
                </a:spcBef>
                <a:buClrTx/>
                <a:buSzTx/>
                <a:buFontTx/>
                <a:buNone/>
                <a:tabLst/>
                <a:defRPr/>
              </a:pPr>
              <a:r>
                <a:rPr lang="en-GB" sz="1100" dirty="0">
                  <a:solidFill>
                    <a:prstClr val="black"/>
                  </a:solidFill>
                  <a:latin typeface="Calibri" panose="020F0502020204030204"/>
                </a:rPr>
                <a:t>While the need for parental consent was understood, some young people were </a:t>
              </a:r>
              <a:r>
                <a:rPr lang="en-GB" sz="1200" b="1" dirty="0">
                  <a:solidFill>
                    <a:srgbClr val="00B0F0"/>
                  </a:solidFill>
                  <a:latin typeface="Calibri" panose="020F0502020204030204"/>
                </a:rPr>
                <a:t>concerned their parent or carer would not make an informed choice</a:t>
              </a:r>
              <a:r>
                <a:rPr lang="en-GB" sz="1100" dirty="0">
                  <a:solidFill>
                    <a:prstClr val="black"/>
                  </a:solidFill>
                  <a:latin typeface="Calibri" panose="020F0502020204030204"/>
                </a:rPr>
                <a:t> to protect their child from COVID-19. It was suggested </a:t>
              </a:r>
              <a:r>
                <a:rPr lang="en-GB" sz="1200" b="1" dirty="0">
                  <a:solidFill>
                    <a:srgbClr val="00B0F0"/>
                  </a:solidFill>
                  <a:latin typeface="Calibri" panose="020F0502020204030204"/>
                </a:rPr>
                <a:t>robust information is circulated </a:t>
              </a:r>
              <a:r>
                <a:rPr lang="en-GB" sz="1100" dirty="0">
                  <a:solidFill>
                    <a:prstClr val="black"/>
                  </a:solidFill>
                  <a:latin typeface="Calibri" panose="020F0502020204030204"/>
                </a:rPr>
                <a:t>to families via schools and colleges, and that </a:t>
              </a:r>
              <a:r>
                <a:rPr lang="en-GB" sz="1200" b="1" dirty="0">
                  <a:solidFill>
                    <a:srgbClr val="00B0F0"/>
                  </a:solidFill>
                  <a:latin typeface="Calibri" panose="020F0502020204030204"/>
                </a:rPr>
                <a:t>young people have more say in their health and care</a:t>
              </a:r>
              <a:r>
                <a:rPr lang="en-GB" sz="1100" dirty="0">
                  <a:solidFill>
                    <a:prstClr val="black"/>
                  </a:solidFill>
                  <a:latin typeface="Calibri" panose="020F0502020204030204"/>
                </a:rPr>
                <a:t>, e.g. via Gillick Competency principles. </a:t>
              </a: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defRPr/>
              </a:pPr>
              <a:r>
                <a:rPr kumimoji="0" lang="en-GB" sz="1200" b="1" i="0" u="none" strike="noStrike" kern="1200" cap="none" spc="0" normalizeH="0" baseline="0" noProof="0" dirty="0">
                  <a:ln>
                    <a:noFill/>
                  </a:ln>
                  <a:solidFill>
                    <a:srgbClr val="203864"/>
                  </a:solidFill>
                  <a:effectLst/>
                  <a:uLnTx/>
                  <a:uFillTx/>
                  <a:latin typeface="Calibri" panose="020F0502020204030204"/>
                  <a:ea typeface="+mn-ea"/>
                  <a:cs typeface="+mn-cs"/>
                </a:rPr>
                <a:t>NHS Communications</a:t>
              </a:r>
            </a:p>
            <a:p>
              <a:pPr marL="0" marR="0" lvl="0" indent="0" algn="l" defTabSz="914400" rtl="0" eaLnBrk="1" fontAlgn="auto" latinLnBrk="0" hangingPunct="1">
                <a:lnSpc>
                  <a:spcPct val="100000"/>
                </a:lnSpc>
                <a:spcBef>
                  <a:spcPts val="0"/>
                </a:spcBef>
                <a:buClrTx/>
                <a:buSzTx/>
                <a:buFontTx/>
                <a:buNone/>
                <a:tabLst/>
                <a:defRPr/>
              </a:pPr>
              <a:r>
                <a:rPr lang="en-GB" sz="1200" b="1" dirty="0">
                  <a:solidFill>
                    <a:srgbClr val="00B0F0"/>
                  </a:solidFill>
                  <a:latin typeface="Calibri" panose="020F0502020204030204"/>
                </a:rPr>
                <a:t>More timely reminders</a:t>
              </a:r>
              <a:r>
                <a:rPr lang="en-GB" sz="1050" dirty="0">
                  <a:solidFill>
                    <a:prstClr val="black"/>
                  </a:solidFill>
                  <a:latin typeface="Calibri" panose="020F0502020204030204"/>
                </a:rPr>
                <a:t> </a:t>
              </a:r>
              <a:r>
                <a:rPr lang="en-GB" sz="1100" dirty="0">
                  <a:solidFill>
                    <a:prstClr val="black"/>
                  </a:solidFill>
                  <a:latin typeface="Calibri" panose="020F0502020204030204"/>
                </a:rPr>
                <a:t>about booster vaccinations would help as reminders are often sent too soon after the second dose when there is a three month gap between vaccinations. Also, young people noted the </a:t>
              </a:r>
              <a:r>
                <a:rPr lang="en-GB" sz="1200" b="1" dirty="0">
                  <a:solidFill>
                    <a:srgbClr val="00B0F0"/>
                  </a:solidFill>
                  <a:latin typeface="Calibri" panose="020F0502020204030204"/>
                </a:rPr>
                <a:t>increase in scam messages </a:t>
              </a:r>
              <a:r>
                <a:rPr lang="en-GB" sz="1100" dirty="0">
                  <a:solidFill>
                    <a:prstClr val="black"/>
                  </a:solidFill>
                  <a:latin typeface="Calibri" panose="020F0502020204030204"/>
                </a:rPr>
                <a:t>which causes confusion and distrust. </a:t>
              </a:r>
            </a:p>
          </p:txBody>
        </p:sp>
        <p:sp>
          <p:nvSpPr>
            <p:cNvPr id="30" name="Rectangle 29">
              <a:extLst>
                <a:ext uri="{FF2B5EF4-FFF2-40B4-BE49-F238E27FC236}">
                  <a16:creationId xmlns:a16="http://schemas.microsoft.com/office/drawing/2014/main" id="{0D405BEA-90E1-4112-8716-E833452108A3}"/>
                </a:ext>
              </a:extLst>
            </p:cNvPr>
            <p:cNvSpPr/>
            <p:nvPr/>
          </p:nvSpPr>
          <p:spPr>
            <a:xfrm>
              <a:off x="289423" y="1575"/>
              <a:ext cx="2934370" cy="1373425"/>
            </a:xfrm>
            <a:prstGeom prst="rect">
              <a:avLst/>
            </a:prstGeom>
            <a:noFill/>
            <a:ln>
              <a:solidFill>
                <a:srgbClr val="203864"/>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spTree>
    <p:extLst>
      <p:ext uri="{BB962C8B-B14F-4D97-AF65-F5344CB8AC3E}">
        <p14:creationId xmlns:p14="http://schemas.microsoft.com/office/powerpoint/2010/main" val="3746117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FE781-6AAF-4C8C-B171-1E4AF5CEB56A}"/>
              </a:ext>
            </a:extLst>
          </p:cNvPr>
          <p:cNvSpPr>
            <a:spLocks noGrp="1"/>
          </p:cNvSpPr>
          <p:nvPr>
            <p:ph type="title"/>
          </p:nvPr>
        </p:nvSpPr>
        <p:spPr/>
        <p:txBody>
          <a:bodyPr>
            <a:normAutofit/>
          </a:bodyPr>
          <a:lstStyle/>
          <a:p>
            <a:r>
              <a:rPr lang="en-GB" sz="2400" dirty="0"/>
              <a:t>VCSE Alliance survey: COVID-19 - Wider impacts of COVID-19</a:t>
            </a:r>
          </a:p>
        </p:txBody>
      </p:sp>
      <p:sp>
        <p:nvSpPr>
          <p:cNvPr id="23" name="Rectangle 22">
            <a:extLst>
              <a:ext uri="{FF2B5EF4-FFF2-40B4-BE49-F238E27FC236}">
                <a16:creationId xmlns:a16="http://schemas.microsoft.com/office/drawing/2014/main" id="{BBB8688F-F854-4B37-8BC1-1B3EA630E5C4}"/>
              </a:ext>
            </a:extLst>
          </p:cNvPr>
          <p:cNvSpPr/>
          <p:nvPr/>
        </p:nvSpPr>
        <p:spPr>
          <a:xfrm>
            <a:off x="351324" y="745489"/>
            <a:ext cx="11505991" cy="627013"/>
          </a:xfrm>
          <a:prstGeom prst="rect">
            <a:avLst/>
          </a:prstGeom>
          <a:noFill/>
        </p:spPr>
        <p:txBody>
          <a:bodyPr wrap="square" lIns="72000" tIns="72000" rIns="72000" bIns="72000">
            <a:spAutoFit/>
          </a:bodyPr>
          <a:lstStyle/>
          <a:p>
            <a:pPr>
              <a:lnSpc>
                <a:spcPct val="150000"/>
              </a:lnSpc>
            </a:pPr>
            <a:r>
              <a:rPr lang="en-GB" sz="1100" dirty="0"/>
              <a:t>Since March 2020, members of the VCSE Alliance in East Sussex(chief officers from 15 key strategic VCSE organisations) have been capturing the direct and indirect impacts of the pandemic on those in the county. Intelligence gathered </a:t>
            </a:r>
            <a:r>
              <a:rPr lang="en-GB" sz="1100" b="1" u="sng" dirty="0"/>
              <a:t>May and July 2020</a:t>
            </a:r>
            <a:r>
              <a:rPr lang="en-GB" sz="1100" dirty="0"/>
              <a:t>, suggest that some of the impacts of COVID-19 include:</a:t>
            </a:r>
          </a:p>
        </p:txBody>
      </p:sp>
      <p:sp>
        <p:nvSpPr>
          <p:cNvPr id="24" name="TextBox 23">
            <a:extLst>
              <a:ext uri="{FF2B5EF4-FFF2-40B4-BE49-F238E27FC236}">
                <a16:creationId xmlns:a16="http://schemas.microsoft.com/office/drawing/2014/main" id="{93D1F8BE-F7FB-4A79-B795-5E66C8BA7A81}"/>
              </a:ext>
            </a:extLst>
          </p:cNvPr>
          <p:cNvSpPr txBox="1"/>
          <p:nvPr/>
        </p:nvSpPr>
        <p:spPr>
          <a:xfrm>
            <a:off x="370398" y="1556793"/>
            <a:ext cx="11486918" cy="4626360"/>
          </a:xfrm>
          <a:prstGeom prst="rect">
            <a:avLst/>
          </a:prstGeom>
          <a:noFill/>
        </p:spPr>
        <p:txBody>
          <a:bodyPr wrap="square" lIns="0" tIns="0" rIns="0" bIns="0" numCol="2">
            <a:noAutofit/>
          </a:bodyPr>
          <a:lstStyle/>
          <a:p>
            <a:pPr marL="171450" indent="-171450">
              <a:spcAft>
                <a:spcPts val="600"/>
              </a:spcAft>
              <a:buFont typeface="Arial" panose="020B0604020202020204" pitchFamily="34" charset="0"/>
              <a:buChar char="•"/>
            </a:pPr>
            <a:r>
              <a:rPr lang="en-GB" sz="1600" b="1" dirty="0">
                <a:solidFill>
                  <a:srgbClr val="203864"/>
                </a:solidFill>
              </a:rPr>
              <a:t>Overarching issues: </a:t>
            </a:r>
            <a:r>
              <a:rPr lang="en-GB" sz="1200" dirty="0"/>
              <a:t>Barriers created by ‘digital divide’, increased interaction with friends / family / community, information overload and confusion, vulnerable becoming invisible, complexity of needs </a:t>
            </a:r>
          </a:p>
          <a:p>
            <a:pPr marL="171450" indent="-171450">
              <a:spcAft>
                <a:spcPts val="600"/>
              </a:spcAft>
              <a:buFont typeface="Arial" panose="020B0604020202020204" pitchFamily="34" charset="0"/>
              <a:buChar char="•"/>
            </a:pPr>
            <a:r>
              <a:rPr lang="en-GB" sz="1600" b="1" dirty="0">
                <a:solidFill>
                  <a:srgbClr val="203864"/>
                </a:solidFill>
              </a:rPr>
              <a:t>Social Isolation/loneliness: </a:t>
            </a:r>
            <a:r>
              <a:rPr lang="en-GB" sz="1200" dirty="0"/>
              <a:t>Impact particularly on those living alone, older ages, and shielding. More anxiety due to lost contact, and low confidence to re-engage. </a:t>
            </a:r>
          </a:p>
          <a:p>
            <a:pPr marL="171450" indent="-171450">
              <a:spcAft>
                <a:spcPts val="600"/>
              </a:spcAft>
              <a:buFont typeface="Arial" panose="020B0604020202020204" pitchFamily="34" charset="0"/>
              <a:buChar char="•"/>
            </a:pPr>
            <a:r>
              <a:rPr lang="en-GB" sz="1600" b="1" dirty="0">
                <a:solidFill>
                  <a:srgbClr val="203864"/>
                </a:solidFill>
              </a:rPr>
              <a:t>Stress and anxiety: </a:t>
            </a:r>
            <a:r>
              <a:rPr lang="en-GB" sz="1200" dirty="0"/>
              <a:t>around personal / family wellbeing, being at home more, the ‘unknown’ (exacerbated by conflicting information). Leads to poor sleep, less chance to unwind, enforced behaviour change and poor mental wellbeing </a:t>
            </a:r>
          </a:p>
          <a:p>
            <a:pPr marL="171450" indent="-171450">
              <a:spcAft>
                <a:spcPts val="600"/>
              </a:spcAft>
              <a:buFont typeface="Arial" panose="020B0604020202020204" pitchFamily="34" charset="0"/>
              <a:buChar char="•"/>
            </a:pPr>
            <a:r>
              <a:rPr lang="en-GB" sz="1600" b="1" dirty="0">
                <a:solidFill>
                  <a:srgbClr val="203864"/>
                </a:solidFill>
              </a:rPr>
              <a:t>Education and training: </a:t>
            </a:r>
            <a:r>
              <a:rPr lang="en-GB" sz="1200" dirty="0"/>
              <a:t>Increased stress: uncertain timescales of school closures, fear about exams, home learning, reintegration into school, access to support services, isolation of children, balancing childcare / work, impact on employment. Noted benefits of informal learning</a:t>
            </a:r>
          </a:p>
          <a:p>
            <a:pPr marL="171450" indent="-171450">
              <a:spcAft>
                <a:spcPts val="600"/>
              </a:spcAft>
              <a:buFont typeface="Arial" panose="020B0604020202020204" pitchFamily="34" charset="0"/>
              <a:buChar char="•"/>
            </a:pPr>
            <a:r>
              <a:rPr lang="en-GB" sz="1600" b="1" dirty="0">
                <a:solidFill>
                  <a:srgbClr val="203864"/>
                </a:solidFill>
              </a:rPr>
              <a:t>Housing, Reduced: </a:t>
            </a:r>
            <a:r>
              <a:rPr lang="en-GB" sz="1200" dirty="0"/>
              <a:t>access to housing options means more stuck in temporary accommodation with challenged social distancing due to communal areas, fears over longer term options for rough sleepers and homeless.</a:t>
            </a:r>
          </a:p>
          <a:p>
            <a:pPr marL="171450" indent="-171450">
              <a:spcAft>
                <a:spcPts val="600"/>
              </a:spcAft>
              <a:buFont typeface="Arial" panose="020B0604020202020204" pitchFamily="34" charset="0"/>
              <a:buChar char="•"/>
            </a:pPr>
            <a:r>
              <a:rPr lang="en-GB" sz="1600" b="1" dirty="0">
                <a:solidFill>
                  <a:srgbClr val="203864"/>
                </a:solidFill>
              </a:rPr>
              <a:t>Community facilities: </a:t>
            </a:r>
            <a:r>
              <a:rPr lang="en-GB" sz="1200" dirty="0"/>
              <a:t>Many temporarily closed leading to loss of revenue, uncertain long-term viability. Restricted social and cultural activities increasing isolation. Concern over reopening, insurance requirements, and reliance on volunteers who may be vulnerable/shielding.</a:t>
            </a:r>
          </a:p>
          <a:p>
            <a:pPr marL="171450" indent="-171450">
              <a:spcAft>
                <a:spcPts val="600"/>
              </a:spcAft>
              <a:buFont typeface="Arial" panose="020B0604020202020204" pitchFamily="34" charset="0"/>
              <a:buChar char="•"/>
            </a:pPr>
            <a:endParaRPr lang="en-GB" sz="1200" dirty="0"/>
          </a:p>
          <a:p>
            <a:pPr marL="171450" indent="-171450">
              <a:spcAft>
                <a:spcPts val="600"/>
              </a:spcAft>
              <a:buFont typeface="Arial" panose="020B0604020202020204" pitchFamily="34" charset="0"/>
              <a:buChar char="•"/>
            </a:pPr>
            <a:endParaRPr lang="en-GB" sz="1200" dirty="0"/>
          </a:p>
          <a:p>
            <a:pPr marL="171450" indent="-171450">
              <a:spcAft>
                <a:spcPts val="600"/>
              </a:spcAft>
              <a:buFont typeface="Arial" panose="020B0604020202020204" pitchFamily="34" charset="0"/>
              <a:buChar char="•"/>
            </a:pPr>
            <a:r>
              <a:rPr lang="en-GB" sz="1600" b="1" dirty="0">
                <a:solidFill>
                  <a:srgbClr val="203864"/>
                </a:solidFill>
              </a:rPr>
              <a:t>Food and essentials: </a:t>
            </a:r>
            <a:r>
              <a:rPr lang="en-GB" sz="1200" dirty="0"/>
              <a:t>Confusion over shielding system and food parcels, significant increase in foodbank use (hard to meet demand), food access issues for those on low incomes not eligible for support, higher costs, forced reliance on support, supermarket delivery challenges.</a:t>
            </a:r>
          </a:p>
          <a:p>
            <a:pPr marL="171450" indent="-171450">
              <a:spcAft>
                <a:spcPts val="600"/>
              </a:spcAft>
              <a:buFont typeface="Arial" panose="020B0604020202020204" pitchFamily="34" charset="0"/>
              <a:buChar char="•"/>
            </a:pPr>
            <a:r>
              <a:rPr lang="en-GB" sz="1600" b="1" dirty="0">
                <a:solidFill>
                  <a:srgbClr val="203864"/>
                </a:solidFill>
              </a:rPr>
              <a:t>Money and debt: </a:t>
            </a:r>
            <a:r>
              <a:rPr lang="en-GB" sz="1200" dirty="0"/>
              <a:t>Card payments for shops rather than cash can be problematic for some, hard to get cash for shopping deliveries if isolating, lost earnings due to furlough, job loss or working hour reductions impacting on ability to pay for food, bills, IT costs and services.</a:t>
            </a:r>
          </a:p>
          <a:p>
            <a:pPr marL="171450" indent="-171450">
              <a:spcAft>
                <a:spcPts val="600"/>
              </a:spcAft>
              <a:buFont typeface="Arial" panose="020B0604020202020204" pitchFamily="34" charset="0"/>
              <a:buChar char="•"/>
            </a:pPr>
            <a:r>
              <a:rPr lang="en-GB" sz="1600" b="1" dirty="0">
                <a:solidFill>
                  <a:srgbClr val="203864"/>
                </a:solidFill>
              </a:rPr>
              <a:t>Health and care services: </a:t>
            </a:r>
            <a:r>
              <a:rPr lang="en-GB" sz="1200" dirty="0"/>
              <a:t>Access challenges (incl. number limitations affecting people with carers), treatment delays and longer term backlog, self-treating, withdrawal of face-to-face services, concerns about visual health, implications of low attendance e.g. for cancer treatment</a:t>
            </a:r>
          </a:p>
          <a:p>
            <a:pPr marL="171450" indent="-171450">
              <a:spcAft>
                <a:spcPts val="600"/>
              </a:spcAft>
              <a:buFont typeface="Arial" panose="020B0604020202020204" pitchFamily="34" charset="0"/>
              <a:buChar char="•"/>
            </a:pPr>
            <a:r>
              <a:rPr lang="en-GB" sz="1600" b="1" dirty="0">
                <a:solidFill>
                  <a:srgbClr val="203864"/>
                </a:solidFill>
              </a:rPr>
              <a:t>Employment and benefits: </a:t>
            </a:r>
            <a:r>
              <a:rPr lang="en-GB" sz="1200" dirty="0"/>
              <a:t>Concerns over duration of furlough and increased likelihood of redundancy, competition for employment, increased caseload delaying benefit processes. Anecdotally home-based working has improved work-life balance for some.</a:t>
            </a:r>
          </a:p>
          <a:p>
            <a:pPr marL="171450" indent="-171450">
              <a:spcAft>
                <a:spcPts val="600"/>
              </a:spcAft>
              <a:buFont typeface="Arial" panose="020B0604020202020204" pitchFamily="34" charset="0"/>
              <a:buChar char="•"/>
            </a:pPr>
            <a:r>
              <a:rPr lang="en-GB" sz="1600" b="1" dirty="0">
                <a:solidFill>
                  <a:srgbClr val="203864"/>
                </a:solidFill>
              </a:rPr>
              <a:t>Carers Anxiety</a:t>
            </a:r>
            <a:r>
              <a:rPr lang="en-GB" sz="1200" b="1" dirty="0">
                <a:solidFill>
                  <a:srgbClr val="203864"/>
                </a:solidFill>
              </a:rPr>
              <a:t>: </a:t>
            </a:r>
            <a:r>
              <a:rPr lang="en-GB" sz="1200" dirty="0"/>
              <a:t>if carer gets ill, delays in official guidance for carers, difficult access to PPE, confusion over support (care workers but not carers have priority access to shopping), increased anxiety, depression, isolation and mental wellbeing concerns. </a:t>
            </a:r>
          </a:p>
          <a:p>
            <a:pPr marL="171450" indent="-171450">
              <a:spcAft>
                <a:spcPts val="600"/>
              </a:spcAft>
              <a:buFont typeface="Arial" panose="020B0604020202020204" pitchFamily="34" charset="0"/>
              <a:buChar char="•"/>
            </a:pPr>
            <a:r>
              <a:rPr lang="en-GB" sz="1600" b="1" dirty="0">
                <a:solidFill>
                  <a:srgbClr val="203864"/>
                </a:solidFill>
              </a:rPr>
              <a:t>Safeguarding Confusion: </a:t>
            </a:r>
            <a:r>
              <a:rPr lang="en-GB" sz="1200" dirty="0"/>
              <a:t>over referral procedures for community enquiries about older friends/ neighbours, lack of opportunity to check on people face-to-face, lockdown challenges regarding domestic violence situations. </a:t>
            </a:r>
          </a:p>
        </p:txBody>
      </p:sp>
      <p:sp>
        <p:nvSpPr>
          <p:cNvPr id="40" name="Footer Placeholder 21">
            <a:extLst>
              <a:ext uri="{FF2B5EF4-FFF2-40B4-BE49-F238E27FC236}">
                <a16:creationId xmlns:a16="http://schemas.microsoft.com/office/drawing/2014/main" id="{1C050C47-B4B7-42C5-AB4D-D92E7E39EB1F}"/>
              </a:ext>
            </a:extLst>
          </p:cNvPr>
          <p:cNvSpPr>
            <a:spLocks noGrp="1"/>
          </p:cNvSpPr>
          <p:nvPr>
            <p:ph type="ftr" sz="quarter" idx="11"/>
          </p:nvPr>
        </p:nvSpPr>
        <p:spPr>
          <a:xfrm>
            <a:off x="352540" y="6488652"/>
            <a:ext cx="3762260" cy="365125"/>
          </a:xfrm>
        </p:spPr>
        <p:txBody>
          <a:bodyPr/>
          <a:lstStyle/>
          <a:p>
            <a:r>
              <a:rPr lang="en-GB" dirty="0"/>
              <a:t>PHI East Sussex County Council 2022</a:t>
            </a:r>
          </a:p>
        </p:txBody>
      </p:sp>
      <p:sp>
        <p:nvSpPr>
          <p:cNvPr id="5" name="Slide Number Placeholder 4">
            <a:extLst>
              <a:ext uri="{FF2B5EF4-FFF2-40B4-BE49-F238E27FC236}">
                <a16:creationId xmlns:a16="http://schemas.microsoft.com/office/drawing/2014/main" id="{0309AD94-78FB-4122-A1D1-3C1D8039B6F1}"/>
              </a:ext>
            </a:extLst>
          </p:cNvPr>
          <p:cNvSpPr>
            <a:spLocks noGrp="1"/>
          </p:cNvSpPr>
          <p:nvPr>
            <p:ph type="sldNum" sz="quarter" idx="12"/>
          </p:nvPr>
        </p:nvSpPr>
        <p:spPr/>
        <p:txBody>
          <a:bodyPr/>
          <a:lstStyle/>
          <a:p>
            <a:fld id="{8909338C-4204-40C7-9A1E-446982E7336D}" type="slidenum">
              <a:rPr lang="en-GB" smtClean="0"/>
              <a:pPr/>
              <a:t>25</a:t>
            </a:fld>
            <a:endParaRPr lang="en-GB" dirty="0"/>
          </a:p>
        </p:txBody>
      </p:sp>
    </p:spTree>
    <p:extLst>
      <p:ext uri="{BB962C8B-B14F-4D97-AF65-F5344CB8AC3E}">
        <p14:creationId xmlns:p14="http://schemas.microsoft.com/office/powerpoint/2010/main" val="3890653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DD26-C72C-4B34-85F7-5C7DEEBB1F64}"/>
              </a:ext>
            </a:extLst>
          </p:cNvPr>
          <p:cNvSpPr>
            <a:spLocks noGrp="1"/>
          </p:cNvSpPr>
          <p:nvPr>
            <p:ph type="title"/>
          </p:nvPr>
        </p:nvSpPr>
        <p:spPr/>
        <p:txBody>
          <a:bodyPr>
            <a:normAutofit/>
          </a:bodyPr>
          <a:lstStyle/>
          <a:p>
            <a:r>
              <a:rPr lang="en-GB" sz="2400" dirty="0"/>
              <a:t>University of Brighton Survey: COVID-19 - impacts on individuals and communities</a:t>
            </a:r>
          </a:p>
        </p:txBody>
      </p:sp>
      <p:sp>
        <p:nvSpPr>
          <p:cNvPr id="14" name="Rectangle 13">
            <a:extLst>
              <a:ext uri="{FF2B5EF4-FFF2-40B4-BE49-F238E27FC236}">
                <a16:creationId xmlns:a16="http://schemas.microsoft.com/office/drawing/2014/main" id="{1DD879D8-E2E2-4668-9268-58ADDA363FCC}"/>
              </a:ext>
            </a:extLst>
          </p:cNvPr>
          <p:cNvSpPr/>
          <p:nvPr/>
        </p:nvSpPr>
        <p:spPr>
          <a:xfrm>
            <a:off x="386886" y="921987"/>
            <a:ext cx="11385417" cy="880929"/>
          </a:xfrm>
          <a:prstGeom prst="rect">
            <a:avLst/>
          </a:prstGeom>
          <a:solidFill>
            <a:srgbClr val="F0F4FA"/>
          </a:solidFill>
        </p:spPr>
        <p:txBody>
          <a:bodyPr wrap="square" lIns="72000" tIns="72000" rIns="72000" bIns="72000">
            <a:spAutoFit/>
          </a:bodyPr>
          <a:lstStyle/>
          <a:p>
            <a:pPr>
              <a:lnSpc>
                <a:spcPct val="150000"/>
              </a:lnSpc>
              <a:spcBef>
                <a:spcPts val="600"/>
              </a:spcBef>
              <a:spcAft>
                <a:spcPts val="600"/>
              </a:spcAft>
            </a:pPr>
            <a:r>
              <a:rPr lang="en-GB" sz="1100" dirty="0"/>
              <a:t>The University of Brighton was commissioned by East Sussex County Council to explore the impacts of COVID-19 on individuals and communities. 25 people were interviewed between </a:t>
            </a:r>
            <a:r>
              <a:rPr lang="en-GB" sz="1100" b="1" u="sng" dirty="0"/>
              <a:t>December 2020 and March 2021 </a:t>
            </a:r>
            <a:r>
              <a:rPr lang="en-GB" sz="1100" dirty="0"/>
              <a:t>including: those furloughed or made unemployed due to the pandemic, people working from home, single parents, people who have been shielding, people with disabilities, young people (18+) in education, and women who have been pregnant during the pandemic. Key findings suggest an impact on:</a:t>
            </a:r>
          </a:p>
        </p:txBody>
      </p:sp>
      <p:sp>
        <p:nvSpPr>
          <p:cNvPr id="5" name="Rectangle 4">
            <a:extLst>
              <a:ext uri="{FF2B5EF4-FFF2-40B4-BE49-F238E27FC236}">
                <a16:creationId xmlns:a16="http://schemas.microsoft.com/office/drawing/2014/main" id="{24654A65-78B4-4578-A20F-042AF8A753CF}"/>
              </a:ext>
            </a:extLst>
          </p:cNvPr>
          <p:cNvSpPr/>
          <p:nvPr/>
        </p:nvSpPr>
        <p:spPr>
          <a:xfrm>
            <a:off x="352540" y="2160892"/>
            <a:ext cx="11385417" cy="3493264"/>
          </a:xfrm>
          <a:prstGeom prst="rect">
            <a:avLst/>
          </a:prstGeom>
        </p:spPr>
        <p:txBody>
          <a:bodyPr wrap="square" lIns="0" tIns="0" rIns="0" bIns="0" numCol="2">
            <a:noAutofit/>
          </a:bodyPr>
          <a:lstStyle/>
          <a:p>
            <a:pPr marL="171450" indent="-144000">
              <a:spcBef>
                <a:spcPts val="300"/>
              </a:spcBef>
              <a:spcAft>
                <a:spcPts val="300"/>
              </a:spcAft>
              <a:buFont typeface="Arial" panose="020B0604020202020204" pitchFamily="34" charset="0"/>
              <a:buChar char="•"/>
            </a:pPr>
            <a:r>
              <a:rPr lang="en-GB" sz="1600" b="1" dirty="0">
                <a:solidFill>
                  <a:schemeClr val="accent2"/>
                </a:solidFill>
                <a:latin typeface="Calibri" panose="020F0502020204030204" pitchFamily="34" charset="0"/>
                <a:cs typeface="Times New Roman" panose="02020603050405020304" pitchFamily="18" charset="0"/>
              </a:rPr>
              <a:t>family: </a:t>
            </a:r>
            <a:r>
              <a:rPr lang="en-GB" sz="1200" dirty="0">
                <a:latin typeface="Calibri" panose="020F0502020204030204" pitchFamily="34" charset="0"/>
                <a:cs typeface="Times New Roman" panose="02020603050405020304" pitchFamily="18" charset="0"/>
              </a:rPr>
              <a:t>included feelings of claustrophobia and disruption which was compounded by home-schooling and parent(s) working at home. These were mostly temporary, with people adapting either workspaces or taking particular steps to respect the needs of others. </a:t>
            </a:r>
          </a:p>
          <a:p>
            <a:pPr marL="171450" indent="-144000">
              <a:spcBef>
                <a:spcPts val="300"/>
              </a:spcBef>
              <a:spcAft>
                <a:spcPts val="300"/>
              </a:spcAft>
              <a:buFont typeface="Arial" panose="020B0604020202020204" pitchFamily="34" charset="0"/>
              <a:buChar char="•"/>
            </a:pPr>
            <a:r>
              <a:rPr lang="en-GB" sz="1600" b="1" dirty="0">
                <a:solidFill>
                  <a:schemeClr val="accent2"/>
                </a:solidFill>
                <a:latin typeface="Calibri" panose="020F0502020204030204" pitchFamily="34" charset="0"/>
                <a:cs typeface="Times New Roman" panose="02020603050405020304" pitchFamily="18" charset="0"/>
              </a:rPr>
              <a:t>friends: </a:t>
            </a:r>
            <a:r>
              <a:rPr lang="en-GB" sz="1200" dirty="0">
                <a:latin typeface="Calibri" panose="020F0502020204030204" pitchFamily="34" charset="0"/>
                <a:cs typeface="Times New Roman" panose="02020603050405020304" pitchFamily="18" charset="0"/>
              </a:rPr>
              <a:t>For many people, friendship groups reduced. Most friends seen in person were on a one-to-one basis, with social media used for wider groups . More positively, some people reported becoming closer to friends and reconnected with friends. </a:t>
            </a:r>
          </a:p>
          <a:p>
            <a:pPr marL="171450" indent="-144000">
              <a:spcBef>
                <a:spcPts val="300"/>
              </a:spcBef>
              <a:spcAft>
                <a:spcPts val="300"/>
              </a:spcAft>
              <a:buFont typeface="Arial" panose="020B0604020202020204" pitchFamily="34" charset="0"/>
              <a:buChar char="•"/>
            </a:pPr>
            <a:r>
              <a:rPr lang="en-GB" sz="1600" b="1" dirty="0">
                <a:solidFill>
                  <a:schemeClr val="accent2"/>
                </a:solidFill>
                <a:latin typeface="Calibri" panose="020F0502020204030204" pitchFamily="34" charset="0"/>
                <a:cs typeface="Times New Roman" panose="02020603050405020304" pitchFamily="18" charset="0"/>
              </a:rPr>
              <a:t>leisure: </a:t>
            </a:r>
            <a:r>
              <a:rPr lang="en-GB" sz="1200" dirty="0">
                <a:latin typeface="Calibri" panose="020F0502020204030204" pitchFamily="34" charset="0"/>
                <a:cs typeface="Times New Roman" panose="02020603050405020304" pitchFamily="18" charset="0"/>
              </a:rPr>
              <a:t>Several people had increased physical activity, </a:t>
            </a:r>
            <a:r>
              <a:rPr lang="en-GB" sz="1200" b="1" dirty="0">
                <a:solidFill>
                  <a:srgbClr val="203864"/>
                </a:solidFill>
                <a:latin typeface="Calibri" panose="020F0502020204030204" pitchFamily="34" charset="0"/>
                <a:cs typeface="Times New Roman" panose="02020603050405020304" pitchFamily="18" charset="0"/>
              </a:rPr>
              <a:t>mostly</a:t>
            </a:r>
            <a:r>
              <a:rPr lang="en-GB" sz="1200" dirty="0">
                <a:latin typeface="Calibri" panose="020F0502020204030204" pitchFamily="34" charset="0"/>
                <a:cs typeface="Times New Roman" panose="02020603050405020304" pitchFamily="18" charset="0"/>
              </a:rPr>
              <a:t> in the first lockdown with the warmer weather. Others had stopped social activities such as choirs, book-clubs, and going to the pub.</a:t>
            </a:r>
          </a:p>
          <a:p>
            <a:pPr marL="171450" indent="-144000">
              <a:spcBef>
                <a:spcPts val="300"/>
              </a:spcBef>
              <a:spcAft>
                <a:spcPts val="300"/>
              </a:spcAft>
              <a:buFont typeface="Arial" panose="020B0604020202020204" pitchFamily="34" charset="0"/>
              <a:buChar char="•"/>
            </a:pPr>
            <a:r>
              <a:rPr lang="en-GB" sz="1600" b="1" dirty="0">
                <a:solidFill>
                  <a:schemeClr val="accent2"/>
                </a:solidFill>
                <a:latin typeface="Calibri" panose="020F0502020204030204" pitchFamily="34" charset="0"/>
                <a:cs typeface="Times New Roman" panose="02020603050405020304" pitchFamily="18" charset="0"/>
              </a:rPr>
              <a:t>jobs and finances: </a:t>
            </a:r>
            <a:r>
              <a:rPr lang="en-GB" sz="1200" dirty="0">
                <a:latin typeface="Calibri" panose="020F0502020204030204" pitchFamily="34" charset="0"/>
                <a:cs typeface="Times New Roman" panose="02020603050405020304" pitchFamily="18" charset="0"/>
              </a:rPr>
              <a:t>Impacts on people’s jobs included more working at home, reduced income (particularly for self-employed), changes in job role, and increased work pressures. Some people had become unemployed due to the pandemic. Those furloughed were grateful for the opportunity to be paid while enjoying time at home and pursuing new interests.</a:t>
            </a:r>
          </a:p>
          <a:p>
            <a:pPr marL="171450" indent="-144000">
              <a:spcBef>
                <a:spcPts val="300"/>
              </a:spcBef>
              <a:spcAft>
                <a:spcPts val="300"/>
              </a:spcAft>
              <a:buFont typeface="Arial" panose="020B0604020202020204" pitchFamily="34" charset="0"/>
              <a:buChar char="•"/>
            </a:pPr>
            <a:r>
              <a:rPr lang="en-GB" sz="1600" b="1" dirty="0">
                <a:solidFill>
                  <a:schemeClr val="accent2"/>
                </a:solidFill>
                <a:latin typeface="Calibri" panose="020F0502020204030204" pitchFamily="34" charset="0"/>
                <a:cs typeface="Times New Roman" panose="02020603050405020304" pitchFamily="18" charset="0"/>
              </a:rPr>
              <a:t>health behaviour: </a:t>
            </a:r>
            <a:r>
              <a:rPr lang="en-GB" sz="1200" dirty="0">
                <a:latin typeface="Calibri" panose="020F0502020204030204" pitchFamily="34" charset="0"/>
                <a:cs typeface="Times New Roman" panose="02020603050405020304" pitchFamily="18" charset="0"/>
              </a:rPr>
              <a:t>positive health-related behaviours were reported for those with more time and flexibility due to working at home or being furloughed (such as new fitness regimes or home cooking). A minority drank more alcohol than usual, increased food consumption and smoked more to relieve stress.</a:t>
            </a:r>
          </a:p>
          <a:p>
            <a:pPr marL="171450" indent="-144000">
              <a:spcBef>
                <a:spcPts val="300"/>
              </a:spcBef>
              <a:spcAft>
                <a:spcPts val="300"/>
              </a:spcAft>
              <a:buFont typeface="Arial" panose="020B0604020202020204" pitchFamily="34" charset="0"/>
              <a:buChar char="•"/>
            </a:pPr>
            <a:r>
              <a:rPr lang="en-GB" sz="1600" b="1" dirty="0">
                <a:solidFill>
                  <a:schemeClr val="accent2"/>
                </a:solidFill>
                <a:latin typeface="Calibri" panose="020F0502020204030204" pitchFamily="34" charset="0"/>
                <a:cs typeface="Times New Roman" panose="02020603050405020304" pitchFamily="18" charset="0"/>
              </a:rPr>
              <a:t>education: </a:t>
            </a:r>
            <a:r>
              <a:rPr lang="en-GB" sz="1200" dirty="0">
                <a:latin typeface="Calibri" panose="020F0502020204030204" pitchFamily="34" charset="0"/>
                <a:ea typeface="Calibri" panose="020F0502020204030204" pitchFamily="34" charset="0"/>
                <a:cs typeface="Calibri" panose="020F0502020204030204" pitchFamily="34" charset="0"/>
              </a:rPr>
              <a:t>frustrations included learning online, missing face-to-face contact and final year ending early</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171450" indent="-144000">
              <a:spcBef>
                <a:spcPts val="300"/>
              </a:spcBef>
              <a:spcAft>
                <a:spcPts val="300"/>
              </a:spcAft>
              <a:buFont typeface="Arial" panose="020B0604020202020204" pitchFamily="34" charset="0"/>
              <a:buChar char="•"/>
            </a:pPr>
            <a:r>
              <a:rPr lang="en-GB" sz="1600" b="1" dirty="0">
                <a:solidFill>
                  <a:schemeClr val="accent2"/>
                </a:solidFill>
                <a:latin typeface="Calibri" panose="020F0502020204030204" pitchFamily="34" charset="0"/>
                <a:cs typeface="Times New Roman" panose="02020603050405020304" pitchFamily="18" charset="0"/>
              </a:rPr>
              <a:t>mental health: </a:t>
            </a:r>
            <a:r>
              <a:rPr lang="en-GB" sz="1200" dirty="0">
                <a:latin typeface="Calibri" panose="020F0502020204030204" pitchFamily="34" charset="0"/>
                <a:cs typeface="Times New Roman" panose="02020603050405020304" pitchFamily="18" charset="0"/>
              </a:rPr>
              <a:t>Mental health impacts ranged from frustration through to increased anxiety needing interventions. People were fearful about being infected and passing on the infection to vulnerable adults, with mental health worsening in lockdowns and when knowing someone with COVID-19. Some used exercise to improve mental health, while others wrote down worries; invested in online courses; spent time with; improved diet; and used daily routines involving online or telephone calls and trying to leave the house.</a:t>
            </a:r>
          </a:p>
          <a:p>
            <a:pPr marL="171450" indent="-144000">
              <a:spcBef>
                <a:spcPts val="300"/>
              </a:spcBef>
              <a:spcAft>
                <a:spcPts val="300"/>
              </a:spcAft>
              <a:buFont typeface="Arial" panose="020B0604020202020204" pitchFamily="34" charset="0"/>
              <a:buChar char="•"/>
            </a:pPr>
            <a:r>
              <a:rPr lang="en-GB" sz="1600" b="1" dirty="0">
                <a:solidFill>
                  <a:schemeClr val="accent2"/>
                </a:solidFill>
                <a:latin typeface="Calibri" panose="020F0502020204030204" pitchFamily="34" charset="0"/>
                <a:cs typeface="Times New Roman" panose="02020603050405020304" pitchFamily="18" charset="0"/>
              </a:rPr>
              <a:t>health and social care appointments: </a:t>
            </a:r>
            <a:r>
              <a:rPr lang="en-GB" sz="1200" dirty="0">
                <a:latin typeface="Calibri" panose="020F0502020204030204" pitchFamily="34" charset="0"/>
                <a:cs typeface="Times New Roman" panose="02020603050405020304" pitchFamily="18" charset="0"/>
              </a:rPr>
              <a:t>Remote appointments were largely seen as a suitable, more convenient alternative to face-to-face appointments. Phone appointments were preferred over video, although video was useful in some circumstances (assuming technology worked)</a:t>
            </a:r>
          </a:p>
        </p:txBody>
      </p:sp>
      <p:sp>
        <p:nvSpPr>
          <p:cNvPr id="4" name="Footer Placeholder 3">
            <a:extLst>
              <a:ext uri="{FF2B5EF4-FFF2-40B4-BE49-F238E27FC236}">
                <a16:creationId xmlns:a16="http://schemas.microsoft.com/office/drawing/2014/main" id="{085E4D38-98F0-4E73-9E55-FD4C3F1AE90E}"/>
              </a:ext>
            </a:extLst>
          </p:cNvPr>
          <p:cNvSpPr>
            <a:spLocks noGrp="1"/>
          </p:cNvSpPr>
          <p:nvPr>
            <p:ph type="ftr" sz="quarter" idx="11"/>
          </p:nvPr>
        </p:nvSpPr>
        <p:spPr/>
        <p:txBody>
          <a:bodyPr/>
          <a:lstStyle/>
          <a:p>
            <a:r>
              <a:rPr lang="en-GB" dirty="0"/>
              <a:t>PHI East Sussex County Council 2022</a:t>
            </a:r>
          </a:p>
        </p:txBody>
      </p:sp>
    </p:spTree>
    <p:extLst>
      <p:ext uri="{BB962C8B-B14F-4D97-AF65-F5344CB8AC3E}">
        <p14:creationId xmlns:p14="http://schemas.microsoft.com/office/powerpoint/2010/main" val="2869459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DD26-C72C-4B34-85F7-5C7DEEBB1F64}"/>
              </a:ext>
            </a:extLst>
          </p:cNvPr>
          <p:cNvSpPr>
            <a:spLocks noGrp="1"/>
          </p:cNvSpPr>
          <p:nvPr>
            <p:ph type="title"/>
          </p:nvPr>
        </p:nvSpPr>
        <p:spPr/>
        <p:txBody>
          <a:bodyPr>
            <a:normAutofit/>
          </a:bodyPr>
          <a:lstStyle/>
          <a:p>
            <a:r>
              <a:rPr lang="en-GB" sz="2400" dirty="0"/>
              <a:t>Amaze Survey: COVID-19 - Experiences of parent carers in East Sussex</a:t>
            </a:r>
          </a:p>
        </p:txBody>
      </p:sp>
      <p:sp>
        <p:nvSpPr>
          <p:cNvPr id="11" name="TextBox 10">
            <a:extLst>
              <a:ext uri="{FF2B5EF4-FFF2-40B4-BE49-F238E27FC236}">
                <a16:creationId xmlns:a16="http://schemas.microsoft.com/office/drawing/2014/main" id="{845E4FDC-84CF-4FC5-8120-5E1C6E0713DD}"/>
              </a:ext>
            </a:extLst>
          </p:cNvPr>
          <p:cNvSpPr txBox="1"/>
          <p:nvPr/>
        </p:nvSpPr>
        <p:spPr>
          <a:xfrm>
            <a:off x="848006" y="960954"/>
            <a:ext cx="10495987" cy="670806"/>
          </a:xfrm>
          <a:prstGeom prst="rect">
            <a:avLst/>
          </a:prstGeom>
          <a:solidFill>
            <a:srgbClr val="F0F4FA"/>
          </a:solidFill>
        </p:spPr>
        <p:txBody>
          <a:bodyPr wrap="square" lIns="72000" tIns="72000" rIns="72000" bIns="72000">
            <a:spAutoFit/>
          </a:bodyPr>
          <a:lstStyle/>
          <a:p>
            <a:pPr>
              <a:lnSpc>
                <a:spcPct val="150000"/>
              </a:lnSpc>
              <a:spcBef>
                <a:spcPts val="600"/>
              </a:spcBef>
            </a:pPr>
            <a:r>
              <a:rPr lang="en-GB" sz="1200" dirty="0"/>
              <a:t>Amaze is a charity supporting children and young people with special educational needs and disabilities (SEND) and their families. In </a:t>
            </a:r>
            <a:r>
              <a:rPr lang="en-GB" sz="1200" b="1" u="sng" dirty="0"/>
              <a:t>April 2021</a:t>
            </a:r>
            <a:r>
              <a:rPr lang="en-GB" sz="1200" dirty="0"/>
              <a:t>, </a:t>
            </a:r>
            <a:r>
              <a:rPr lang="en-GB" sz="1200" u="sng" dirty="0">
                <a:hlinkClick r:id="rId3"/>
              </a:rPr>
              <a:t>Amaze surveyed</a:t>
            </a:r>
            <a:r>
              <a:rPr lang="en-GB" sz="1200" dirty="0"/>
              <a:t> 36 families about the effect of lockdown on children’s learning and the support families need around home schooling and keeping healthy and well. Key findings included:</a:t>
            </a:r>
          </a:p>
        </p:txBody>
      </p:sp>
      <p:grpSp>
        <p:nvGrpSpPr>
          <p:cNvPr id="5" name="Group 4">
            <a:extLst>
              <a:ext uri="{FF2B5EF4-FFF2-40B4-BE49-F238E27FC236}">
                <a16:creationId xmlns:a16="http://schemas.microsoft.com/office/drawing/2014/main" id="{46A04D81-D0BB-4251-A95B-46C20D4ED2E0}"/>
              </a:ext>
              <a:ext uri="{C183D7F6-B498-43B3-948B-1728B52AA6E4}">
                <adec:decorative xmlns:adec="http://schemas.microsoft.com/office/drawing/2017/decorative" val="1"/>
              </a:ext>
            </a:extLst>
          </p:cNvPr>
          <p:cNvGrpSpPr/>
          <p:nvPr/>
        </p:nvGrpSpPr>
        <p:grpSpPr>
          <a:xfrm>
            <a:off x="1199456" y="1949869"/>
            <a:ext cx="9793088" cy="3603166"/>
            <a:chOff x="1199456" y="1949869"/>
            <a:chExt cx="9793088" cy="3603166"/>
          </a:xfrm>
        </p:grpSpPr>
        <p:grpSp>
          <p:nvGrpSpPr>
            <p:cNvPr id="3" name="Group 2" descr="Decorative icon that accompany text">
              <a:extLst>
                <a:ext uri="{FF2B5EF4-FFF2-40B4-BE49-F238E27FC236}">
                  <a16:creationId xmlns:a16="http://schemas.microsoft.com/office/drawing/2014/main" id="{4CD41856-291B-413F-8B7F-E959E4E37C3F}"/>
                </a:ext>
              </a:extLst>
            </p:cNvPr>
            <p:cNvGrpSpPr/>
            <p:nvPr/>
          </p:nvGrpSpPr>
          <p:grpSpPr>
            <a:xfrm>
              <a:off x="1199456" y="2095268"/>
              <a:ext cx="621653" cy="3312368"/>
              <a:chOff x="6867042" y="2248720"/>
              <a:chExt cx="695021" cy="4199902"/>
            </a:xfrm>
            <a:solidFill>
              <a:schemeClr val="tx1"/>
            </a:solidFill>
          </p:grpSpPr>
          <p:pic>
            <p:nvPicPr>
              <p:cNvPr id="12" name="Picture 11">
                <a:extLst>
                  <a:ext uri="{FF2B5EF4-FFF2-40B4-BE49-F238E27FC236}">
                    <a16:creationId xmlns:a16="http://schemas.microsoft.com/office/drawing/2014/main" id="{F1CDC480-0E5B-4E8D-8CC7-662E8EDFDF06}"/>
                  </a:ext>
                  <a:ext uri="{C183D7F6-B498-43B3-948B-1728B52AA6E4}">
                    <adec:decorative xmlns:adec="http://schemas.microsoft.com/office/drawing/2017/decorative" val="1"/>
                  </a:ext>
                </a:extLst>
              </p:cNvPr>
              <p:cNvPicPr>
                <a:picLocks noChangeAspect="1"/>
              </p:cNvPicPr>
              <p:nvPr/>
            </p:nvPicPr>
            <p:blipFill rotWithShape="1">
              <a:blip r:embed="rId4"/>
              <a:srcRect l="7058" t="9754" r="3921" b="6543"/>
              <a:stretch/>
            </p:blipFill>
            <p:spPr>
              <a:xfrm>
                <a:off x="6931685" y="2248720"/>
                <a:ext cx="616226" cy="623977"/>
              </a:xfrm>
              <a:prstGeom prst="rect">
                <a:avLst/>
              </a:prstGeom>
              <a:solidFill>
                <a:schemeClr val="tx2"/>
              </a:solidFill>
            </p:spPr>
          </p:pic>
          <p:pic>
            <p:nvPicPr>
              <p:cNvPr id="15" name="Picture 14">
                <a:extLst>
                  <a:ext uri="{FF2B5EF4-FFF2-40B4-BE49-F238E27FC236}">
                    <a16:creationId xmlns:a16="http://schemas.microsoft.com/office/drawing/2014/main" id="{D372E41D-2C66-4EBC-9293-99E1271825C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67042" y="3153846"/>
                <a:ext cx="680869" cy="495325"/>
              </a:xfrm>
              <a:prstGeom prst="rect">
                <a:avLst/>
              </a:prstGeom>
              <a:grpFill/>
            </p:spPr>
          </p:pic>
          <p:pic>
            <p:nvPicPr>
              <p:cNvPr id="18" name="Picture 17">
                <a:extLst>
                  <a:ext uri="{FF2B5EF4-FFF2-40B4-BE49-F238E27FC236}">
                    <a16:creationId xmlns:a16="http://schemas.microsoft.com/office/drawing/2014/main" id="{54C9C134-7E8B-4A4C-8212-11132EF3474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971483" y="4091942"/>
                <a:ext cx="590580" cy="635033"/>
              </a:xfrm>
              <a:prstGeom prst="rect">
                <a:avLst/>
              </a:prstGeom>
              <a:grpFill/>
            </p:spPr>
          </p:pic>
          <p:pic>
            <p:nvPicPr>
              <p:cNvPr id="24" name="Picture 23">
                <a:extLst>
                  <a:ext uri="{FF2B5EF4-FFF2-40B4-BE49-F238E27FC236}">
                    <a16:creationId xmlns:a16="http://schemas.microsoft.com/office/drawing/2014/main" id="{0B070D8C-FB0B-4DAF-9313-F08BC0A0D42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927469" y="5861462"/>
                <a:ext cx="596931" cy="587160"/>
              </a:xfrm>
              <a:prstGeom prst="rect">
                <a:avLst/>
              </a:prstGeom>
              <a:grpFill/>
            </p:spPr>
          </p:pic>
          <p:pic>
            <p:nvPicPr>
              <p:cNvPr id="21" name="Picture 20">
                <a:extLst>
                  <a:ext uri="{FF2B5EF4-FFF2-40B4-BE49-F238E27FC236}">
                    <a16:creationId xmlns:a16="http://schemas.microsoft.com/office/drawing/2014/main" id="{2862A8FA-A38D-454C-BF0E-71D3F98A3BE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029075" y="4912749"/>
                <a:ext cx="495325" cy="615982"/>
              </a:xfrm>
              <a:prstGeom prst="rect">
                <a:avLst/>
              </a:prstGeom>
              <a:grpFill/>
            </p:spPr>
          </p:pic>
        </p:grpSp>
        <p:sp>
          <p:nvSpPr>
            <p:cNvPr id="13" name="TextBox 12">
              <a:extLst>
                <a:ext uri="{FF2B5EF4-FFF2-40B4-BE49-F238E27FC236}">
                  <a16:creationId xmlns:a16="http://schemas.microsoft.com/office/drawing/2014/main" id="{D3BF5756-42B4-4DAC-AFEB-C439D685CF22}"/>
                </a:ext>
              </a:extLst>
            </p:cNvPr>
            <p:cNvSpPr txBox="1"/>
            <p:nvPr/>
          </p:nvSpPr>
          <p:spPr>
            <a:xfrm>
              <a:off x="1991544" y="1949869"/>
              <a:ext cx="9001000" cy="3603166"/>
            </a:xfrm>
            <a:prstGeom prst="rect">
              <a:avLst/>
            </a:prstGeom>
            <a:noFill/>
          </p:spPr>
          <p:txBody>
            <a:bodyPr wrap="square" rtlCol="0">
              <a:spAutoFit/>
            </a:bodyPr>
            <a:lstStyle/>
            <a:p>
              <a:pPr>
                <a:lnSpc>
                  <a:spcPct val="150000"/>
                </a:lnSpc>
                <a:spcBef>
                  <a:spcPts val="300"/>
                </a:spcBef>
                <a:spcAft>
                  <a:spcPts val="300"/>
                </a:spcAft>
              </a:pPr>
              <a:r>
                <a:rPr lang="en-GB" sz="1600" b="1" dirty="0">
                  <a:solidFill>
                    <a:srgbClr val="203864"/>
                  </a:solidFill>
                </a:rPr>
                <a:t>High levels of stress and anxiety  </a:t>
              </a:r>
              <a:r>
                <a:rPr lang="en-GB" sz="1200" dirty="0"/>
                <a:t>including about getting COVID-19, protecting the family, supporting home-learning, coping with Pas/respite, child’s worsening health/mental health, loss of income, and impact on siblings.</a:t>
              </a:r>
            </a:p>
            <a:p>
              <a:pPr>
                <a:lnSpc>
                  <a:spcPct val="150000"/>
                </a:lnSpc>
                <a:spcBef>
                  <a:spcPts val="300"/>
                </a:spcBef>
                <a:spcAft>
                  <a:spcPts val="300"/>
                </a:spcAft>
              </a:pPr>
              <a:r>
                <a:rPr lang="en-GB" sz="1600" b="1" dirty="0">
                  <a:solidFill>
                    <a:srgbClr val="203864"/>
                  </a:solidFill>
                </a:rPr>
                <a:t>Missing school/college  </a:t>
              </a:r>
              <a:r>
                <a:rPr lang="en-GB" sz="1200" dirty="0"/>
                <a:t>majority of families whose child had an EHCP chose not to send them to school because of the risk, despite many being offered a place. A third said the school place offered didn’t meet their or their child’s needs.</a:t>
              </a:r>
            </a:p>
            <a:p>
              <a:pPr>
                <a:lnSpc>
                  <a:spcPct val="150000"/>
                </a:lnSpc>
                <a:spcBef>
                  <a:spcPts val="300"/>
                </a:spcBef>
                <a:spcAft>
                  <a:spcPts val="300"/>
                </a:spcAft>
              </a:pPr>
              <a:r>
                <a:rPr lang="en-GB" sz="1600" b="1" dirty="0">
                  <a:solidFill>
                    <a:srgbClr val="203864"/>
                  </a:solidFill>
                </a:rPr>
                <a:t>Needing support with home learning  </a:t>
              </a:r>
              <a:r>
                <a:rPr lang="en-GB" sz="1200" dirty="0"/>
                <a:t>there were examples of good support but majority with an EHCP stated they were not getting support they needed through COVID-19, and the majority on SEN support stated they were only partially getting the support needed.</a:t>
              </a:r>
            </a:p>
            <a:p>
              <a:pPr>
                <a:lnSpc>
                  <a:spcPct val="150000"/>
                </a:lnSpc>
                <a:spcBef>
                  <a:spcPts val="300"/>
                </a:spcBef>
                <a:spcAft>
                  <a:spcPts val="300"/>
                </a:spcAft>
              </a:pPr>
              <a:r>
                <a:rPr lang="en-GB" sz="1600" b="1" dirty="0">
                  <a:solidFill>
                    <a:srgbClr val="203864"/>
                  </a:solidFill>
                </a:rPr>
                <a:t>Worsening of child/family mental health  </a:t>
              </a:r>
              <a:r>
                <a:rPr lang="en-GB" sz="1200" dirty="0"/>
                <a:t>for the majority due to lack of access to services/activities normally used. Some young people benefitted from relaxed routine and informal learning.</a:t>
              </a:r>
            </a:p>
            <a:p>
              <a:pPr>
                <a:lnSpc>
                  <a:spcPct val="150000"/>
                </a:lnSpc>
                <a:spcBef>
                  <a:spcPts val="300"/>
                </a:spcBef>
                <a:spcAft>
                  <a:spcPts val="300"/>
                </a:spcAft>
              </a:pPr>
              <a:r>
                <a:rPr lang="en-GB" sz="1600" b="1" dirty="0">
                  <a:solidFill>
                    <a:srgbClr val="203864"/>
                  </a:solidFill>
                </a:rPr>
                <a:t>Concern about child’s progress and future  </a:t>
              </a:r>
              <a:r>
                <a:rPr lang="en-GB" sz="1200" dirty="0"/>
                <a:t>linked to lack of access to therapies or contact with other health services. There were also concerns over delayed assessment and diagnosis and about children falling further behind in school making reintegration harder.</a:t>
              </a:r>
            </a:p>
          </p:txBody>
        </p:sp>
      </p:grpSp>
      <p:sp>
        <p:nvSpPr>
          <p:cNvPr id="4" name="Footer Placeholder 3">
            <a:extLst>
              <a:ext uri="{FF2B5EF4-FFF2-40B4-BE49-F238E27FC236}">
                <a16:creationId xmlns:a16="http://schemas.microsoft.com/office/drawing/2014/main" id="{085E4D38-98F0-4E73-9E55-FD4C3F1AE90E}"/>
              </a:ext>
            </a:extLst>
          </p:cNvPr>
          <p:cNvSpPr>
            <a:spLocks noGrp="1"/>
          </p:cNvSpPr>
          <p:nvPr>
            <p:ph type="ftr" sz="quarter" idx="11"/>
          </p:nvPr>
        </p:nvSpPr>
        <p:spPr/>
        <p:txBody>
          <a:bodyPr/>
          <a:lstStyle/>
          <a:p>
            <a:r>
              <a:rPr lang="en-GB" dirty="0"/>
              <a:t>PHI East Sussex County Council 2022</a:t>
            </a:r>
          </a:p>
        </p:txBody>
      </p:sp>
      <p:sp>
        <p:nvSpPr>
          <p:cNvPr id="6" name="Slide Number Placeholder 5">
            <a:extLst>
              <a:ext uri="{FF2B5EF4-FFF2-40B4-BE49-F238E27FC236}">
                <a16:creationId xmlns:a16="http://schemas.microsoft.com/office/drawing/2014/main" id="{F7BEAAF9-15A0-40FB-8EEE-AE062E430AC2}"/>
              </a:ext>
            </a:extLst>
          </p:cNvPr>
          <p:cNvSpPr>
            <a:spLocks noGrp="1"/>
          </p:cNvSpPr>
          <p:nvPr>
            <p:ph type="sldNum" sz="quarter" idx="12"/>
          </p:nvPr>
        </p:nvSpPr>
        <p:spPr/>
        <p:txBody>
          <a:bodyPr/>
          <a:lstStyle/>
          <a:p>
            <a:fld id="{8909338C-4204-40C7-9A1E-446982E7336D}" type="slidenum">
              <a:rPr lang="en-GB" smtClean="0"/>
              <a:pPr/>
              <a:t>27</a:t>
            </a:fld>
            <a:endParaRPr lang="en-GB" dirty="0"/>
          </a:p>
        </p:txBody>
      </p:sp>
    </p:spTree>
    <p:extLst>
      <p:ext uri="{BB962C8B-B14F-4D97-AF65-F5344CB8AC3E}">
        <p14:creationId xmlns:p14="http://schemas.microsoft.com/office/powerpoint/2010/main" val="482204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DD26-C72C-4B34-85F7-5C7DEEBB1F64}"/>
              </a:ext>
            </a:extLst>
          </p:cNvPr>
          <p:cNvSpPr>
            <a:spLocks noGrp="1"/>
          </p:cNvSpPr>
          <p:nvPr>
            <p:ph type="title"/>
          </p:nvPr>
        </p:nvSpPr>
        <p:spPr>
          <a:xfrm>
            <a:off x="0" y="0"/>
            <a:ext cx="12192000" cy="960954"/>
          </a:xfrm>
        </p:spPr>
        <p:txBody>
          <a:bodyPr>
            <a:normAutofit/>
          </a:bodyPr>
          <a:lstStyle/>
          <a:p>
            <a:r>
              <a:rPr lang="en-GB" dirty="0"/>
              <a:t>Institute for Employment Studies</a:t>
            </a:r>
            <a:r>
              <a:rPr lang="en-GB" sz="2400" dirty="0"/>
              <a:t>: COVID-19 – Impact of lockdown on education provision in Sussex</a:t>
            </a:r>
          </a:p>
        </p:txBody>
      </p:sp>
      <p:sp>
        <p:nvSpPr>
          <p:cNvPr id="4" name="Footer Placeholder 3">
            <a:extLst>
              <a:ext uri="{FF2B5EF4-FFF2-40B4-BE49-F238E27FC236}">
                <a16:creationId xmlns:a16="http://schemas.microsoft.com/office/drawing/2014/main" id="{085E4D38-98F0-4E73-9E55-FD4C3F1AE90E}"/>
              </a:ext>
            </a:extLst>
          </p:cNvPr>
          <p:cNvSpPr>
            <a:spLocks noGrp="1"/>
          </p:cNvSpPr>
          <p:nvPr>
            <p:ph type="ftr" sz="quarter" idx="11"/>
          </p:nvPr>
        </p:nvSpPr>
        <p:spPr/>
        <p:txBody>
          <a:bodyPr/>
          <a:lstStyle/>
          <a:p>
            <a:r>
              <a:rPr lang="en-GB" dirty="0"/>
              <a:t>PHI East Sussex County Council 2022</a:t>
            </a:r>
          </a:p>
        </p:txBody>
      </p:sp>
      <p:sp>
        <p:nvSpPr>
          <p:cNvPr id="6" name="Slide Number Placeholder 5">
            <a:extLst>
              <a:ext uri="{FF2B5EF4-FFF2-40B4-BE49-F238E27FC236}">
                <a16:creationId xmlns:a16="http://schemas.microsoft.com/office/drawing/2014/main" id="{F7BEAAF9-15A0-40FB-8EEE-AE062E430AC2}"/>
              </a:ext>
            </a:extLst>
          </p:cNvPr>
          <p:cNvSpPr>
            <a:spLocks noGrp="1"/>
          </p:cNvSpPr>
          <p:nvPr>
            <p:ph type="sldNum" sz="quarter" idx="12"/>
          </p:nvPr>
        </p:nvSpPr>
        <p:spPr/>
        <p:txBody>
          <a:bodyPr/>
          <a:lstStyle/>
          <a:p>
            <a:fld id="{8909338C-4204-40C7-9A1E-446982E7336D}" type="slidenum">
              <a:rPr lang="en-GB" smtClean="0"/>
              <a:pPr/>
              <a:t>28</a:t>
            </a:fld>
            <a:endParaRPr lang="en-GB" dirty="0"/>
          </a:p>
        </p:txBody>
      </p:sp>
      <p:sp>
        <p:nvSpPr>
          <p:cNvPr id="8" name="TextBox 7">
            <a:extLst>
              <a:ext uri="{FF2B5EF4-FFF2-40B4-BE49-F238E27FC236}">
                <a16:creationId xmlns:a16="http://schemas.microsoft.com/office/drawing/2014/main" id="{062C1AAA-1563-480A-A5AD-8835162B9431}"/>
              </a:ext>
            </a:extLst>
          </p:cNvPr>
          <p:cNvSpPr txBox="1"/>
          <p:nvPr/>
        </p:nvSpPr>
        <p:spPr>
          <a:xfrm>
            <a:off x="307947" y="1039410"/>
            <a:ext cx="11576106" cy="750315"/>
          </a:xfrm>
          <a:prstGeom prst="rect">
            <a:avLst/>
          </a:prstGeom>
          <a:solidFill>
            <a:srgbClr val="F0F4FA"/>
          </a:solidFill>
        </p:spPr>
        <p:txBody>
          <a:bodyPr wrap="square" lIns="72000" tIns="72000" rIns="72000" bIns="72000">
            <a:spAutoFit/>
          </a:bodyPr>
          <a:lstStyle/>
          <a:p>
            <a:pPr>
              <a:lnSpc>
                <a:spcPts val="1600"/>
              </a:lnSpc>
              <a:spcBef>
                <a:spcPts val="400"/>
              </a:spcBef>
            </a:pPr>
            <a:r>
              <a:rPr lang="en-GB" sz="1200" dirty="0"/>
              <a:t>In July-October  2020, the Institute for Employment Studies (IES) undertook a </a:t>
            </a:r>
            <a:r>
              <a:rPr lang="en-GB" sz="1200" dirty="0">
                <a:hlinkClick r:id="rId3"/>
              </a:rPr>
              <a:t>qualitative study </a:t>
            </a:r>
            <a:r>
              <a:rPr lang="en-GB" sz="1200" dirty="0"/>
              <a:t>of 20 education providers and organisations across Sussex to explore the impact of Covid-19 lockdown measures on all levels of education provision. This research was for the Sussex Learning Network Uni Connect Programme, which targets disadvantaged students in areas where progression into higher education (HE) is lower than expected, with the aim of closing the gap and increasing the number of learners residing in these areas. Key findings include:</a:t>
            </a:r>
          </a:p>
        </p:txBody>
      </p:sp>
      <p:grpSp>
        <p:nvGrpSpPr>
          <p:cNvPr id="24" name="Group 23">
            <a:extLst>
              <a:ext uri="{FF2B5EF4-FFF2-40B4-BE49-F238E27FC236}">
                <a16:creationId xmlns:a16="http://schemas.microsoft.com/office/drawing/2014/main" id="{23F0FED4-6449-4BA9-9BEC-57B5E8CA5C6E}"/>
              </a:ext>
            </a:extLst>
          </p:cNvPr>
          <p:cNvGrpSpPr/>
          <p:nvPr/>
        </p:nvGrpSpPr>
        <p:grpSpPr>
          <a:xfrm>
            <a:off x="119336" y="1868181"/>
            <a:ext cx="11836725" cy="4718845"/>
            <a:chOff x="119336" y="1868181"/>
            <a:chExt cx="11836725" cy="4718845"/>
          </a:xfrm>
        </p:grpSpPr>
        <p:graphicFrame>
          <p:nvGraphicFramePr>
            <p:cNvPr id="21" name="Diagram 20">
              <a:extLst>
                <a:ext uri="{FF2B5EF4-FFF2-40B4-BE49-F238E27FC236}">
                  <a16:creationId xmlns:a16="http://schemas.microsoft.com/office/drawing/2014/main" id="{ED09884C-E746-46C4-888B-CA4B4FC87C5C}"/>
                </a:ext>
              </a:extLst>
            </p:cNvPr>
            <p:cNvGraphicFramePr/>
            <p:nvPr>
              <p:extLst>
                <p:ext uri="{D42A27DB-BD31-4B8C-83A1-F6EECF244321}">
                  <p14:modId xmlns:p14="http://schemas.microsoft.com/office/powerpoint/2010/main" val="706569592"/>
                </p:ext>
              </p:extLst>
            </p:nvPr>
          </p:nvGraphicFramePr>
          <p:xfrm>
            <a:off x="119336" y="1868181"/>
            <a:ext cx="8824546" cy="4718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a:extLst>
                <a:ext uri="{FF2B5EF4-FFF2-40B4-BE49-F238E27FC236}">
                  <a16:creationId xmlns:a16="http://schemas.microsoft.com/office/drawing/2014/main" id="{05863F06-9D65-434E-8730-4E7B04FE1ADB}"/>
                </a:ext>
              </a:extLst>
            </p:cNvPr>
            <p:cNvSpPr txBox="1"/>
            <p:nvPr/>
          </p:nvSpPr>
          <p:spPr>
            <a:xfrm>
              <a:off x="9336360" y="2017207"/>
              <a:ext cx="2619701" cy="4243964"/>
            </a:xfrm>
            <a:prstGeom prst="rect">
              <a:avLst/>
            </a:prstGeom>
            <a:solidFill>
              <a:srgbClr val="203864"/>
            </a:solidFill>
          </p:spPr>
          <p:txBody>
            <a:bodyPr wrap="square" lIns="72000" tIns="72000" rIns="72000" bIns="72000">
              <a:spAutoFit/>
            </a:bodyPr>
            <a:lstStyle/>
            <a:p>
              <a:pPr algn="ctr">
                <a:lnSpc>
                  <a:spcPts val="1600"/>
                </a:lnSpc>
                <a:spcBef>
                  <a:spcPts val="400"/>
                </a:spcBef>
              </a:pPr>
              <a:r>
                <a:rPr lang="en-GB" sz="1200" b="1" u="sng" dirty="0">
                  <a:solidFill>
                    <a:schemeClr val="bg1"/>
                  </a:solidFill>
                  <a:latin typeface="Calibri" panose="020F0502020204030204"/>
                </a:rPr>
                <a:t>Recommendations</a:t>
              </a:r>
            </a:p>
            <a:p>
              <a:endParaRPr lang="en-GB" sz="1100" dirty="0">
                <a:solidFill>
                  <a:schemeClr val="bg1"/>
                </a:solidFill>
              </a:endParaRPr>
            </a:p>
            <a:p>
              <a:r>
                <a:rPr lang="en-GB" sz="1100" dirty="0">
                  <a:solidFill>
                    <a:schemeClr val="bg1"/>
                  </a:solidFill>
                </a:rPr>
                <a:t>The research recommended a need for:</a:t>
              </a:r>
            </a:p>
            <a:p>
              <a:endParaRPr lang="en-GB" sz="1100" dirty="0">
                <a:solidFill>
                  <a:schemeClr val="bg1"/>
                </a:solidFill>
              </a:endParaRPr>
            </a:p>
            <a:p>
              <a:r>
                <a:rPr lang="en-GB" sz="1100" dirty="0">
                  <a:solidFill>
                    <a:schemeClr val="bg1"/>
                  </a:solidFill>
                </a:rPr>
                <a:t>IT equipment and access for more learners, and particularly disadvantaged learners</a:t>
              </a:r>
            </a:p>
            <a:p>
              <a:endParaRPr lang="en-GB" sz="1100" dirty="0">
                <a:solidFill>
                  <a:schemeClr val="bg1"/>
                </a:solidFill>
              </a:endParaRPr>
            </a:p>
            <a:p>
              <a:r>
                <a:rPr lang="en-GB" sz="1100" dirty="0">
                  <a:solidFill>
                    <a:schemeClr val="bg1"/>
                  </a:solidFill>
                </a:rPr>
                <a:t>Developing offline resources to support students without access to IT equipment</a:t>
              </a:r>
            </a:p>
            <a:p>
              <a:endParaRPr lang="en-GB" sz="1100" dirty="0">
                <a:solidFill>
                  <a:schemeClr val="bg1"/>
                </a:solidFill>
              </a:endParaRPr>
            </a:p>
            <a:p>
              <a:r>
                <a:rPr lang="en-GB" sz="1100" dirty="0">
                  <a:solidFill>
                    <a:schemeClr val="bg1"/>
                  </a:solidFill>
                </a:rPr>
                <a:t>additional monitoring of attendance and engagement for certain groups of students</a:t>
              </a:r>
            </a:p>
            <a:p>
              <a:endParaRPr lang="en-GB" sz="1100" dirty="0">
                <a:solidFill>
                  <a:schemeClr val="bg1"/>
                </a:solidFill>
              </a:endParaRPr>
            </a:p>
            <a:p>
              <a:r>
                <a:rPr lang="en-GB" sz="1100" dirty="0">
                  <a:solidFill>
                    <a:schemeClr val="bg1"/>
                  </a:solidFill>
                </a:rPr>
                <a:t>a focus on wider wellbeing of students</a:t>
              </a:r>
            </a:p>
            <a:p>
              <a:endParaRPr lang="en-GB" sz="1100" dirty="0">
                <a:solidFill>
                  <a:schemeClr val="bg1"/>
                </a:solidFill>
              </a:endParaRPr>
            </a:p>
            <a:p>
              <a:r>
                <a:rPr lang="en-GB" sz="1100" dirty="0">
                  <a:solidFill>
                    <a:schemeClr val="bg1"/>
                  </a:solidFill>
                </a:rPr>
                <a:t>engaging and working with community groups to reach those less engaged with learning</a:t>
              </a:r>
            </a:p>
            <a:p>
              <a:endParaRPr lang="en-GB" sz="1100" dirty="0">
                <a:solidFill>
                  <a:schemeClr val="bg1"/>
                </a:solidFill>
              </a:endParaRPr>
            </a:p>
            <a:p>
              <a:r>
                <a:rPr lang="en-GB" sz="1100" dirty="0">
                  <a:solidFill>
                    <a:schemeClr val="bg1"/>
                  </a:solidFill>
                </a:rPr>
                <a:t>support for students going through key education transitions, (Years 6, 11 and 13)</a:t>
              </a:r>
            </a:p>
            <a:p>
              <a:endParaRPr lang="en-GB" sz="1100" dirty="0">
                <a:solidFill>
                  <a:schemeClr val="bg1"/>
                </a:solidFill>
              </a:endParaRPr>
            </a:p>
            <a:p>
              <a:r>
                <a:rPr lang="en-GB" sz="1100" dirty="0">
                  <a:solidFill>
                    <a:schemeClr val="bg1"/>
                  </a:solidFill>
                </a:rPr>
                <a:t>timely and appropriate support from central and local government</a:t>
              </a:r>
            </a:p>
          </p:txBody>
        </p:sp>
        <p:sp>
          <p:nvSpPr>
            <p:cNvPr id="23" name="Arrow: Right 22">
              <a:extLst>
                <a:ext uri="{FF2B5EF4-FFF2-40B4-BE49-F238E27FC236}">
                  <a16:creationId xmlns:a16="http://schemas.microsoft.com/office/drawing/2014/main" id="{77FA5ADA-CC82-413D-8EE4-A054616231C4}"/>
                </a:ext>
              </a:extLst>
            </p:cNvPr>
            <p:cNvSpPr/>
            <p:nvPr/>
          </p:nvSpPr>
          <p:spPr>
            <a:xfrm>
              <a:off x="8976320" y="3573016"/>
              <a:ext cx="288032" cy="1368152"/>
            </a:xfrm>
            <a:prstGeom prst="rightArrow">
              <a:avLst>
                <a:gd name="adj1" fmla="val 65810"/>
                <a:gd name="adj2" fmla="val 56827"/>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282716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92526F-0EB9-476A-949B-615480DC49E2}"/>
              </a:ext>
            </a:extLst>
          </p:cNvPr>
          <p:cNvSpPr>
            <a:spLocks noGrp="1"/>
          </p:cNvSpPr>
          <p:nvPr>
            <p:ph type="title"/>
          </p:nvPr>
        </p:nvSpPr>
        <p:spPr/>
        <p:txBody>
          <a:bodyPr>
            <a:normAutofit/>
          </a:bodyPr>
          <a:lstStyle/>
          <a:p>
            <a:r>
              <a:rPr lang="en-GB" sz="2400" dirty="0"/>
              <a:t>Need: Food Access</a:t>
            </a:r>
          </a:p>
        </p:txBody>
      </p:sp>
      <p:sp>
        <p:nvSpPr>
          <p:cNvPr id="20" name="TextBox 19">
            <a:extLst>
              <a:ext uri="{FF2B5EF4-FFF2-40B4-BE49-F238E27FC236}">
                <a16:creationId xmlns:a16="http://schemas.microsoft.com/office/drawing/2014/main" id="{203E8B66-2EC4-4C43-9637-A93D06557331}"/>
              </a:ext>
            </a:extLst>
          </p:cNvPr>
          <p:cNvSpPr txBox="1"/>
          <p:nvPr/>
        </p:nvSpPr>
        <p:spPr>
          <a:xfrm>
            <a:off x="344238" y="721810"/>
            <a:ext cx="11296378" cy="576293"/>
          </a:xfrm>
          <a:prstGeom prst="rect">
            <a:avLst/>
          </a:prstGeom>
          <a:solidFill>
            <a:srgbClr val="F0F4FA"/>
          </a:solidFill>
        </p:spPr>
        <p:txBody>
          <a:bodyPr wrap="square" lIns="72000" tIns="72000" rIns="72000" bIns="72000">
            <a:spAutoFit/>
          </a:bodyPr>
          <a:lstStyle/>
          <a:p>
            <a:pPr>
              <a:spcAft>
                <a:spcPts val="0"/>
              </a:spcAft>
            </a:pPr>
            <a:r>
              <a:rPr lang="en-GB" sz="1400" b="1" dirty="0">
                <a:latin typeface="Calibri" panose="020F0502020204030204" pitchFamily="34" charset="0"/>
              </a:rPr>
              <a:t>The provision of both government and ESCC food boxes ceased when shielding paused at the end of July 2020</a:t>
            </a:r>
            <a:r>
              <a:rPr lang="en-GB" sz="1400" dirty="0">
                <a:latin typeface="Calibri" panose="020F0502020204030204" pitchFamily="34" charset="0"/>
              </a:rPr>
              <a:t>. The information below shows the final numbers in need of food boxes at this time. </a:t>
            </a:r>
            <a:endParaRPr lang="en-GB" sz="1400" dirty="0"/>
          </a:p>
        </p:txBody>
      </p:sp>
      <p:grpSp>
        <p:nvGrpSpPr>
          <p:cNvPr id="17" name="Group 16">
            <a:extLst>
              <a:ext uri="{FF2B5EF4-FFF2-40B4-BE49-F238E27FC236}">
                <a16:creationId xmlns:a16="http://schemas.microsoft.com/office/drawing/2014/main" id="{E7EA9600-61F1-4206-BA9F-A6B77B67EC85}"/>
              </a:ext>
              <a:ext uri="{C183D7F6-B498-43B3-948B-1728B52AA6E4}">
                <adec:decorative xmlns:adec="http://schemas.microsoft.com/office/drawing/2017/decorative" val="1"/>
              </a:ext>
            </a:extLst>
          </p:cNvPr>
          <p:cNvGrpSpPr/>
          <p:nvPr/>
        </p:nvGrpSpPr>
        <p:grpSpPr>
          <a:xfrm>
            <a:off x="276168" y="1349439"/>
            <a:ext cx="11998388" cy="2406980"/>
            <a:chOff x="276168" y="1349439"/>
            <a:chExt cx="11998388" cy="2406980"/>
          </a:xfrm>
        </p:grpSpPr>
        <p:grpSp>
          <p:nvGrpSpPr>
            <p:cNvPr id="2" name="Group 1">
              <a:extLst>
                <a:ext uri="{FF2B5EF4-FFF2-40B4-BE49-F238E27FC236}">
                  <a16:creationId xmlns:a16="http://schemas.microsoft.com/office/drawing/2014/main" id="{F1625E10-1025-4256-A8D4-02DE4E75E5C3}"/>
                </a:ext>
              </a:extLst>
            </p:cNvPr>
            <p:cNvGrpSpPr/>
            <p:nvPr/>
          </p:nvGrpSpPr>
          <p:grpSpPr>
            <a:xfrm>
              <a:off x="276168" y="1349439"/>
              <a:ext cx="4295150" cy="1975902"/>
              <a:chOff x="276168" y="1349439"/>
              <a:chExt cx="4295150" cy="1975902"/>
            </a:xfrm>
          </p:grpSpPr>
          <p:sp>
            <p:nvSpPr>
              <p:cNvPr id="4" name="TextBox 3" descr="Cumulative number of households receiving government food boxes">
                <a:extLst>
                  <a:ext uri="{FF2B5EF4-FFF2-40B4-BE49-F238E27FC236}">
                    <a16:creationId xmlns:a16="http://schemas.microsoft.com/office/drawing/2014/main" id="{BCDA6C4B-01C6-4108-96D3-2B0D5B00A6B3}"/>
                  </a:ext>
                </a:extLst>
              </p:cNvPr>
              <p:cNvSpPr txBox="1"/>
              <p:nvPr/>
            </p:nvSpPr>
            <p:spPr>
              <a:xfrm>
                <a:off x="344945" y="1349439"/>
                <a:ext cx="4087784" cy="461665"/>
              </a:xfrm>
              <a:prstGeom prst="rect">
                <a:avLst/>
              </a:prstGeom>
              <a:noFill/>
            </p:spPr>
            <p:txBody>
              <a:bodyPr wrap="square" rtlCol="0">
                <a:spAutoFit/>
              </a:bodyPr>
              <a:lstStyle/>
              <a:p>
                <a:r>
                  <a:rPr lang="en-GB" sz="1200" b="1" dirty="0"/>
                  <a:t>Cumulative number of households receiving government food boxes</a:t>
                </a:r>
                <a:endParaRPr lang="en-GB" sz="1200" dirty="0"/>
              </a:p>
            </p:txBody>
          </p:sp>
          <p:graphicFrame>
            <p:nvGraphicFramePr>
              <p:cNvPr id="5" name="Chart 4" descr="Cumulative number of households receiving government food boxes">
                <a:extLst>
                  <a:ext uri="{FF2B5EF4-FFF2-40B4-BE49-F238E27FC236}">
                    <a16:creationId xmlns:a16="http://schemas.microsoft.com/office/drawing/2014/main" id="{9CC68F9E-0266-42CF-B927-8897D2811796}"/>
                  </a:ext>
                </a:extLst>
              </p:cNvPr>
              <p:cNvGraphicFramePr/>
              <p:nvPr>
                <p:extLst>
                  <p:ext uri="{D42A27DB-BD31-4B8C-83A1-F6EECF244321}">
                    <p14:modId xmlns:p14="http://schemas.microsoft.com/office/powerpoint/2010/main" val="2826481562"/>
                  </p:ext>
                </p:extLst>
              </p:nvPr>
            </p:nvGraphicFramePr>
            <p:xfrm>
              <a:off x="276168" y="1893371"/>
              <a:ext cx="4295150" cy="1431970"/>
            </p:xfrm>
            <a:graphic>
              <a:graphicData uri="http://schemas.openxmlformats.org/drawingml/2006/chart">
                <c:chart xmlns:c="http://schemas.openxmlformats.org/drawingml/2006/chart" xmlns:r="http://schemas.openxmlformats.org/officeDocument/2006/relationships" r:id="rId3"/>
              </a:graphicData>
            </a:graphic>
          </p:graphicFrame>
        </p:grpSp>
        <p:sp>
          <p:nvSpPr>
            <p:cNvPr id="33" name="Rectangle 32">
              <a:extLst>
                <a:ext uri="{FF2B5EF4-FFF2-40B4-BE49-F238E27FC236}">
                  <a16:creationId xmlns:a16="http://schemas.microsoft.com/office/drawing/2014/main" id="{9A0B03C8-54DC-4315-ADBC-2FBE7DDDBA0A}"/>
                </a:ext>
              </a:extLst>
            </p:cNvPr>
            <p:cNvSpPr/>
            <p:nvPr/>
          </p:nvSpPr>
          <p:spPr>
            <a:xfrm>
              <a:off x="4574473" y="1364231"/>
              <a:ext cx="2364687" cy="2064769"/>
            </a:xfrm>
            <a:prstGeom prst="rect">
              <a:avLst/>
            </a:prstGeom>
            <a:solidFill>
              <a:schemeClr val="bg1">
                <a:lumMod val="95000"/>
                <a:alpha val="50000"/>
              </a:schemeClr>
            </a:solidFill>
            <a:ln>
              <a:noFill/>
            </a:ln>
          </p:spPr>
          <p:txBody>
            <a:bodyPr wrap="square" lIns="144000" tIns="108000" rIns="144000" bIns="108000">
              <a:spAutoFit/>
            </a:bodyPr>
            <a:lstStyle/>
            <a:p>
              <a:r>
                <a:rPr lang="en-GB" sz="1200" b="1" dirty="0"/>
                <a:t>As at 31</a:t>
              </a:r>
              <a:r>
                <a:rPr lang="en-GB" sz="1200" b="1" baseline="30000" dirty="0"/>
                <a:t>st</a:t>
              </a:r>
              <a:r>
                <a:rPr lang="en-GB" sz="1200" b="1" dirty="0"/>
                <a:t> July 2020 when provision of food boxes ceased:</a:t>
              </a:r>
              <a:br>
                <a:rPr lang="en-GB" sz="1200" b="1" dirty="0"/>
              </a:br>
              <a:endParaRPr lang="en-GB" sz="1200" b="1" dirty="0"/>
            </a:p>
            <a:p>
              <a:r>
                <a:rPr lang="en-GB" sz="1200" b="1" dirty="0">
                  <a:solidFill>
                    <a:schemeClr val="accent2"/>
                  </a:solidFill>
                </a:rPr>
                <a:t>1,847people received a government </a:t>
              </a:r>
              <a:r>
                <a:rPr lang="en-GB" sz="1200" b="1" dirty="0" err="1">
                  <a:solidFill>
                    <a:schemeClr val="accent2"/>
                  </a:solidFill>
                </a:rPr>
                <a:t>foodbox</a:t>
              </a:r>
              <a:r>
                <a:rPr lang="en-GB" sz="1200" b="1" dirty="0">
                  <a:solidFill>
                    <a:schemeClr val="accent2"/>
                  </a:solidFill>
                </a:rPr>
                <a:t> in the final week before shielding paused. </a:t>
              </a:r>
              <a:br>
                <a:rPr lang="en-GB" sz="1200" b="1" dirty="0">
                  <a:solidFill>
                    <a:schemeClr val="accent2"/>
                  </a:solidFill>
                </a:rPr>
              </a:br>
              <a:endParaRPr lang="en-GB" sz="1200" b="1" dirty="0">
                <a:solidFill>
                  <a:schemeClr val="accent2"/>
                </a:solidFill>
              </a:endParaRPr>
            </a:p>
            <a:p>
              <a:r>
                <a:rPr lang="en-GB" sz="1200" b="1" dirty="0">
                  <a:solidFill>
                    <a:schemeClr val="accent1"/>
                  </a:solidFill>
                </a:rPr>
                <a:t>5,940 Households had  received at least one government food box </a:t>
              </a:r>
            </a:p>
          </p:txBody>
        </p:sp>
        <p:grpSp>
          <p:nvGrpSpPr>
            <p:cNvPr id="15" name="Group 14">
              <a:extLst>
                <a:ext uri="{FF2B5EF4-FFF2-40B4-BE49-F238E27FC236}">
                  <a16:creationId xmlns:a16="http://schemas.microsoft.com/office/drawing/2014/main" id="{4E79CD6A-C3CD-4958-AA7C-8E0F3AAA705C}"/>
                </a:ext>
              </a:extLst>
            </p:cNvPr>
            <p:cNvGrpSpPr/>
            <p:nvPr/>
          </p:nvGrpSpPr>
          <p:grpSpPr>
            <a:xfrm>
              <a:off x="6925892" y="1410370"/>
              <a:ext cx="5348664" cy="2346049"/>
              <a:chOff x="6925892" y="1410370"/>
              <a:chExt cx="5348664" cy="2346049"/>
            </a:xfrm>
          </p:grpSpPr>
          <p:sp>
            <p:nvSpPr>
              <p:cNvPr id="9" name="TextBox 8">
                <a:extLst>
                  <a:ext uri="{FF2B5EF4-FFF2-40B4-BE49-F238E27FC236}">
                    <a16:creationId xmlns:a16="http://schemas.microsoft.com/office/drawing/2014/main" id="{E2757854-BCDD-45B1-90D2-1357DD727243}"/>
                  </a:ext>
                </a:extLst>
              </p:cNvPr>
              <p:cNvSpPr txBox="1"/>
              <p:nvPr/>
            </p:nvSpPr>
            <p:spPr>
              <a:xfrm>
                <a:off x="7262962" y="1410370"/>
                <a:ext cx="4506248" cy="461665"/>
              </a:xfrm>
              <a:prstGeom prst="rect">
                <a:avLst/>
              </a:prstGeom>
              <a:noFill/>
            </p:spPr>
            <p:txBody>
              <a:bodyPr wrap="square" rtlCol="0">
                <a:spAutoFit/>
              </a:bodyPr>
              <a:lstStyle/>
              <a:p>
                <a:r>
                  <a:rPr lang="en-GB" sz="1200" b="1" dirty="0"/>
                  <a:t>Households receiving ESCC food boxes</a:t>
                </a:r>
              </a:p>
              <a:p>
                <a:r>
                  <a:rPr lang="en-GB" sz="1200" dirty="0">
                    <a:solidFill>
                      <a:srgbClr val="FF0000"/>
                    </a:solidFill>
                  </a:rPr>
                  <a:t>This data is no longer reported</a:t>
                </a:r>
              </a:p>
            </p:txBody>
          </p:sp>
          <p:grpSp>
            <p:nvGrpSpPr>
              <p:cNvPr id="7" name="Group 6" descr="Households receiving ESCC food boxes">
                <a:extLst>
                  <a:ext uri="{FF2B5EF4-FFF2-40B4-BE49-F238E27FC236}">
                    <a16:creationId xmlns:a16="http://schemas.microsoft.com/office/drawing/2014/main" id="{EB5679B5-321B-4CC0-B5E2-C9627FA7A6E5}"/>
                  </a:ext>
                </a:extLst>
              </p:cNvPr>
              <p:cNvGrpSpPr/>
              <p:nvPr/>
            </p:nvGrpSpPr>
            <p:grpSpPr>
              <a:xfrm>
                <a:off x="6925892" y="2056701"/>
                <a:ext cx="5348664" cy="1699718"/>
                <a:chOff x="6903180" y="1799763"/>
                <a:chExt cx="5348664" cy="1699718"/>
              </a:xfrm>
            </p:grpSpPr>
            <p:graphicFrame>
              <p:nvGraphicFramePr>
                <p:cNvPr id="10" name="Chart 9" descr="Cumulative number of households receiving government food boxes">
                  <a:extLst>
                    <a:ext uri="{FF2B5EF4-FFF2-40B4-BE49-F238E27FC236}">
                      <a16:creationId xmlns:a16="http://schemas.microsoft.com/office/drawing/2014/main" id="{1A6C6D0A-AD7E-43CF-A6B3-C31CE088D082}"/>
                    </a:ext>
                  </a:extLst>
                </p:cNvPr>
                <p:cNvGraphicFramePr/>
                <p:nvPr>
                  <p:extLst>
                    <p:ext uri="{D42A27DB-BD31-4B8C-83A1-F6EECF244321}">
                      <p14:modId xmlns:p14="http://schemas.microsoft.com/office/powerpoint/2010/main" val="2961482097"/>
                    </p:ext>
                  </p:extLst>
                </p:nvPr>
              </p:nvGraphicFramePr>
              <p:xfrm>
                <a:off x="6903180" y="1799763"/>
                <a:ext cx="4921870" cy="1699718"/>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9A66CFC2-C313-4064-B60B-3F82A7D5B35C}"/>
                    </a:ext>
                  </a:extLst>
                </p:cNvPr>
                <p:cNvSpPr/>
                <p:nvPr/>
              </p:nvSpPr>
              <p:spPr>
                <a:xfrm>
                  <a:off x="11289732" y="2374800"/>
                  <a:ext cx="958957" cy="276999"/>
                </a:xfrm>
                <a:prstGeom prst="rect">
                  <a:avLst/>
                </a:prstGeom>
              </p:spPr>
              <p:txBody>
                <a:bodyPr wrap="square">
                  <a:spAutoFit/>
                </a:bodyPr>
                <a:lstStyle/>
                <a:p>
                  <a:pPr algn="ctr"/>
                  <a:r>
                    <a:rPr lang="en-GB" sz="1200" b="1" dirty="0">
                      <a:solidFill>
                        <a:schemeClr val="accent1"/>
                      </a:solidFill>
                    </a:rPr>
                    <a:t>180</a:t>
                  </a:r>
                  <a:endParaRPr lang="en-GB" sz="600" b="1" dirty="0">
                    <a:solidFill>
                      <a:schemeClr val="accent1"/>
                    </a:solidFill>
                  </a:endParaRPr>
                </a:p>
              </p:txBody>
            </p:sp>
            <p:sp>
              <p:nvSpPr>
                <p:cNvPr id="14" name="Rectangle 13">
                  <a:extLst>
                    <a:ext uri="{FF2B5EF4-FFF2-40B4-BE49-F238E27FC236}">
                      <a16:creationId xmlns:a16="http://schemas.microsoft.com/office/drawing/2014/main" id="{B84DD8C4-D801-4603-86C3-6523EA53F16B}"/>
                    </a:ext>
                  </a:extLst>
                </p:cNvPr>
                <p:cNvSpPr/>
                <p:nvPr/>
              </p:nvSpPr>
              <p:spPr>
                <a:xfrm>
                  <a:off x="11292887" y="2492094"/>
                  <a:ext cx="958957" cy="276999"/>
                </a:xfrm>
                <a:prstGeom prst="rect">
                  <a:avLst/>
                </a:prstGeom>
              </p:spPr>
              <p:txBody>
                <a:bodyPr wrap="square">
                  <a:spAutoFit/>
                </a:bodyPr>
                <a:lstStyle/>
                <a:p>
                  <a:pPr algn="ctr"/>
                  <a:r>
                    <a:rPr lang="en-GB" sz="1200" b="1" dirty="0">
                      <a:solidFill>
                        <a:schemeClr val="accent2"/>
                      </a:solidFill>
                    </a:rPr>
                    <a:t>28</a:t>
                  </a:r>
                  <a:endParaRPr lang="en-GB" sz="600" b="1" dirty="0">
                    <a:solidFill>
                      <a:schemeClr val="accent2"/>
                    </a:solidFill>
                  </a:endParaRPr>
                </a:p>
              </p:txBody>
            </p:sp>
            <p:sp>
              <p:nvSpPr>
                <p:cNvPr id="16" name="Rectangle 15">
                  <a:extLst>
                    <a:ext uri="{FF2B5EF4-FFF2-40B4-BE49-F238E27FC236}">
                      <a16:creationId xmlns:a16="http://schemas.microsoft.com/office/drawing/2014/main" id="{AE55676E-7995-41DB-B06C-1370404371A9}"/>
                    </a:ext>
                  </a:extLst>
                </p:cNvPr>
                <p:cNvSpPr/>
                <p:nvPr/>
              </p:nvSpPr>
              <p:spPr>
                <a:xfrm>
                  <a:off x="11289732" y="2624667"/>
                  <a:ext cx="958957" cy="276999"/>
                </a:xfrm>
                <a:prstGeom prst="rect">
                  <a:avLst/>
                </a:prstGeom>
              </p:spPr>
              <p:txBody>
                <a:bodyPr wrap="square">
                  <a:spAutoFit/>
                </a:bodyPr>
                <a:lstStyle/>
                <a:p>
                  <a:pPr algn="ctr"/>
                  <a:r>
                    <a:rPr lang="en-GB" sz="1200" b="1" dirty="0">
                      <a:solidFill>
                        <a:schemeClr val="bg1">
                          <a:lumMod val="50000"/>
                        </a:schemeClr>
                      </a:solidFill>
                    </a:rPr>
                    <a:t>4</a:t>
                  </a:r>
                  <a:endParaRPr lang="en-GB" sz="600" b="1" dirty="0">
                    <a:solidFill>
                      <a:schemeClr val="bg1">
                        <a:lumMod val="50000"/>
                      </a:schemeClr>
                    </a:solidFill>
                  </a:endParaRPr>
                </a:p>
              </p:txBody>
            </p:sp>
          </p:grpSp>
        </p:grpSp>
      </p:grpSp>
      <p:pic>
        <p:nvPicPr>
          <p:cNvPr id="13" name="Picture 12">
            <a:extLst>
              <a:ext uri="{FF2B5EF4-FFF2-40B4-BE49-F238E27FC236}">
                <a16:creationId xmlns:a16="http://schemas.microsoft.com/office/drawing/2014/main" id="{903C2CBA-76D6-4973-A592-C317E93EBF59}"/>
              </a:ext>
              <a:ext uri="{C183D7F6-B498-43B3-948B-1728B52AA6E4}">
                <adec:decorative xmlns:adec="http://schemas.microsoft.com/office/drawing/2017/decorative" val="1"/>
              </a:ext>
            </a:extLst>
          </p:cNvPr>
          <p:cNvPicPr>
            <a:picLocks noChangeAspect="1"/>
          </p:cNvPicPr>
          <p:nvPr/>
        </p:nvPicPr>
        <p:blipFill rotWithShape="1">
          <a:blip r:embed="rId5"/>
          <a:srcRect l="2130" t="11474" r="1319" b="2751"/>
          <a:stretch/>
        </p:blipFill>
        <p:spPr>
          <a:xfrm>
            <a:off x="415558" y="3955428"/>
            <a:ext cx="3600401" cy="2471601"/>
          </a:xfrm>
          <a:prstGeom prst="rect">
            <a:avLst/>
          </a:prstGeom>
        </p:spPr>
      </p:pic>
      <p:sp>
        <p:nvSpPr>
          <p:cNvPr id="25" name="Rectangle 24">
            <a:extLst>
              <a:ext uri="{FF2B5EF4-FFF2-40B4-BE49-F238E27FC236}">
                <a16:creationId xmlns:a16="http://schemas.microsoft.com/office/drawing/2014/main" id="{29D96BAC-D63A-47CE-AB45-80C9FC06C1C9}"/>
              </a:ext>
            </a:extLst>
          </p:cNvPr>
          <p:cNvSpPr/>
          <p:nvPr/>
        </p:nvSpPr>
        <p:spPr>
          <a:xfrm>
            <a:off x="568394" y="3524082"/>
            <a:ext cx="3294730" cy="523220"/>
          </a:xfrm>
          <a:prstGeom prst="rect">
            <a:avLst/>
          </a:prstGeom>
        </p:spPr>
        <p:txBody>
          <a:bodyPr wrap="square">
            <a:spAutoFit/>
          </a:bodyPr>
          <a:lstStyle/>
          <a:p>
            <a:r>
              <a:rPr lang="en-GB" sz="1400" b="1" dirty="0"/>
              <a:t>Map of foodbanks in East Sussex</a:t>
            </a:r>
            <a:br>
              <a:rPr lang="en-GB" sz="1200" b="1" dirty="0"/>
            </a:br>
            <a:r>
              <a:rPr lang="en-GB" sz="1400" dirty="0">
                <a:latin typeface="Calibri" panose="020F0502020204030204" pitchFamily="34" charset="0"/>
                <a:ea typeface="Calibri" panose="020F0502020204030204" pitchFamily="34" charset="0"/>
              </a:rPr>
              <a:t>There are </a:t>
            </a:r>
            <a:r>
              <a:rPr lang="en-GB" sz="1400" b="1" dirty="0">
                <a:solidFill>
                  <a:schemeClr val="accent1"/>
                </a:solidFill>
                <a:latin typeface="Calibri" panose="020F0502020204030204" pitchFamily="34" charset="0"/>
                <a:ea typeface="Calibri" panose="020F0502020204030204" pitchFamily="34" charset="0"/>
              </a:rPr>
              <a:t>15</a:t>
            </a:r>
            <a:r>
              <a:rPr lang="en-GB" sz="1400" dirty="0">
                <a:latin typeface="Calibri" panose="020F0502020204030204" pitchFamily="34" charset="0"/>
                <a:ea typeface="Calibri" panose="020F0502020204030204" pitchFamily="34" charset="0"/>
              </a:rPr>
              <a:t> foodbanks in East Sussex</a:t>
            </a:r>
            <a:endParaRPr lang="en-GB" sz="1400" dirty="0"/>
          </a:p>
        </p:txBody>
      </p:sp>
      <p:sp>
        <p:nvSpPr>
          <p:cNvPr id="3" name="Rectangle 2">
            <a:extLst>
              <a:ext uri="{FF2B5EF4-FFF2-40B4-BE49-F238E27FC236}">
                <a16:creationId xmlns:a16="http://schemas.microsoft.com/office/drawing/2014/main" id="{D920214D-0B8E-424C-8833-CCCFE7FB6707}"/>
              </a:ext>
            </a:extLst>
          </p:cNvPr>
          <p:cNvSpPr/>
          <p:nvPr/>
        </p:nvSpPr>
        <p:spPr>
          <a:xfrm>
            <a:off x="4439598" y="3763798"/>
            <a:ext cx="7399861" cy="2693045"/>
          </a:xfrm>
          <a:prstGeom prst="rect">
            <a:avLst/>
          </a:prstGeom>
        </p:spPr>
        <p:txBody>
          <a:bodyPr wrap="square" lIns="0" tIns="0" rIns="0" bIns="0">
            <a:spAutoFit/>
          </a:bodyPr>
          <a:lstStyle/>
          <a:p>
            <a:pPr>
              <a:spcAft>
                <a:spcPts val="600"/>
              </a:spcAft>
            </a:pPr>
            <a:r>
              <a:rPr lang="en-GB" sz="1400" b="1" dirty="0"/>
              <a:t>Food security in East Sussex</a:t>
            </a:r>
          </a:p>
          <a:p>
            <a:pPr>
              <a:spcAft>
                <a:spcPts val="0"/>
              </a:spcAft>
            </a:pPr>
            <a:r>
              <a:rPr lang="en-GB" sz="1200" dirty="0">
                <a:latin typeface="Calibri" panose="020F0502020204030204" pitchFamily="34" charset="0"/>
                <a:ea typeface="Calibri" panose="020F0502020204030204" pitchFamily="34" charset="0"/>
              </a:rPr>
              <a:t>East Sussex County Council is working in collaboration with the voluntary and community sector to develop local Food Partnerships across East Sussex. These partnerships focus on building food security and sustainability. This means ensuring that all people in East Sussex always have physical, social and economic access to sufficient, safe and nutritious food which meets their dietary needs and food preferences for an active and healthy life.</a:t>
            </a:r>
          </a:p>
          <a:p>
            <a:pPr>
              <a:spcAft>
                <a:spcPts val="0"/>
              </a:spcAft>
            </a:pPr>
            <a:r>
              <a:rPr lang="en-GB" sz="1200" dirty="0">
                <a:latin typeface="Calibri" panose="020F0502020204030204" pitchFamily="34" charset="0"/>
                <a:ea typeface="Calibri" panose="020F0502020204030204" pitchFamily="34" charset="0"/>
              </a:rPr>
              <a:t> </a:t>
            </a:r>
          </a:p>
          <a:p>
            <a:r>
              <a:rPr lang="en-GB" sz="1200" dirty="0">
                <a:latin typeface="Calibri" panose="020F0502020204030204" pitchFamily="34" charset="0"/>
                <a:ea typeface="Calibri" panose="020F0502020204030204" pitchFamily="34" charset="0"/>
              </a:rPr>
              <a:t>The food partnerships are taking a place-based approach, developing a strategy/action plan based on local needs and context, as these are different in each area. However, food partnerships also feed into the East Sussex Healthy Weight Partnership and its whole system plan to increase healthy weight across the county. This supports a system-wide approach to addressing food security and related health and wellbeing needs of our communities. </a:t>
            </a:r>
          </a:p>
          <a:p>
            <a:endParaRPr lang="en-GB" sz="1200" dirty="0">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Hastings and Rother food network - </a:t>
            </a:r>
            <a:r>
              <a:rPr lang="en-GB" sz="1200" u="sng" dirty="0">
                <a:solidFill>
                  <a:srgbClr val="0563C1"/>
                </a:solidFill>
                <a:effectLst/>
                <a:latin typeface="Calibri" panose="020F0502020204030204" pitchFamily="34" charset="0"/>
                <a:ea typeface="Calibri" panose="020F0502020204030204" pitchFamily="34" charset="0"/>
                <a:hlinkClick r:id="rId6"/>
              </a:rPr>
              <a:t>admin@hastingsvoluntaryaction.org.uk</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Eastbourne and Wealden food partnerships - </a:t>
            </a:r>
            <a:r>
              <a:rPr lang="en-GB" sz="1200" u="sng" dirty="0">
                <a:solidFill>
                  <a:srgbClr val="0563C1"/>
                </a:solidFill>
                <a:effectLst/>
                <a:latin typeface="Calibri" panose="020F0502020204030204" pitchFamily="34" charset="0"/>
                <a:ea typeface="Calibri" panose="020F0502020204030204" pitchFamily="34" charset="0"/>
                <a:hlinkClick r:id="rId7"/>
              </a:rPr>
              <a:t>info@3va.org.uk</a:t>
            </a:r>
            <a:r>
              <a:rPr lang="en-GB" sz="1200" dirty="0">
                <a:effectLst/>
                <a:latin typeface="Calibri" panose="020F0502020204030204" pitchFamily="34" charset="0"/>
                <a:ea typeface="Calibri" panose="020F0502020204030204" pitchFamily="34" charset="0"/>
              </a:rPr>
              <a:t> </a:t>
            </a:r>
          </a:p>
          <a:p>
            <a:r>
              <a:rPr lang="en-GB" sz="1200" dirty="0">
                <a:effectLst/>
                <a:latin typeface="Calibri" panose="020F0502020204030204" pitchFamily="34" charset="0"/>
                <a:ea typeface="Calibri" panose="020F0502020204030204" pitchFamily="34" charset="0"/>
              </a:rPr>
              <a:t>Lewes District food partnership - </a:t>
            </a:r>
            <a:r>
              <a:rPr lang="en-GB" sz="1200" u="sng" dirty="0">
                <a:solidFill>
                  <a:srgbClr val="0563C1"/>
                </a:solidFill>
                <a:effectLst/>
                <a:latin typeface="Calibri" panose="020F0502020204030204" pitchFamily="34" charset="0"/>
                <a:ea typeface="Calibri" panose="020F0502020204030204" pitchFamily="34" charset="0"/>
                <a:hlinkClick r:id="rId8"/>
              </a:rPr>
              <a:t>enquiries@sussexcommunity.org.uk</a:t>
            </a:r>
            <a:endParaRPr lang="en-GB" sz="1200" dirty="0"/>
          </a:p>
        </p:txBody>
      </p:sp>
      <p:sp>
        <p:nvSpPr>
          <p:cNvPr id="8" name="Footer Placeholder 7">
            <a:extLst>
              <a:ext uri="{FF2B5EF4-FFF2-40B4-BE49-F238E27FC236}">
                <a16:creationId xmlns:a16="http://schemas.microsoft.com/office/drawing/2014/main" id="{86763494-ADF7-41CF-BAB3-BD9E11A0BFC5}"/>
              </a:ext>
            </a:extLst>
          </p:cNvPr>
          <p:cNvSpPr>
            <a:spLocks noGrp="1"/>
          </p:cNvSpPr>
          <p:nvPr>
            <p:ph type="ftr" sz="quarter" idx="11"/>
          </p:nvPr>
        </p:nvSpPr>
        <p:spPr/>
        <p:txBody>
          <a:bodyPr/>
          <a:lstStyle/>
          <a:p>
            <a:r>
              <a:rPr lang="en-GB" dirty="0"/>
              <a:t>PHI East Sussex County Council 2022</a:t>
            </a:r>
          </a:p>
        </p:txBody>
      </p:sp>
      <p:sp>
        <p:nvSpPr>
          <p:cNvPr id="11" name="Slide Number Placeholder 10">
            <a:extLst>
              <a:ext uri="{FF2B5EF4-FFF2-40B4-BE49-F238E27FC236}">
                <a16:creationId xmlns:a16="http://schemas.microsoft.com/office/drawing/2014/main" id="{272D2CC3-3041-4937-8917-34B23354C1C6}"/>
              </a:ext>
            </a:extLst>
          </p:cNvPr>
          <p:cNvSpPr>
            <a:spLocks noGrp="1"/>
          </p:cNvSpPr>
          <p:nvPr>
            <p:ph type="sldNum" sz="quarter" idx="12"/>
          </p:nvPr>
        </p:nvSpPr>
        <p:spPr/>
        <p:txBody>
          <a:bodyPr/>
          <a:lstStyle/>
          <a:p>
            <a:fld id="{8909338C-4204-40C7-9A1E-446982E7336D}" type="slidenum">
              <a:rPr lang="en-GB" smtClean="0"/>
              <a:pPr/>
              <a:t>29</a:t>
            </a:fld>
            <a:endParaRPr lang="en-GB" dirty="0"/>
          </a:p>
        </p:txBody>
      </p:sp>
    </p:spTree>
    <p:extLst>
      <p:ext uri="{BB962C8B-B14F-4D97-AF65-F5344CB8AC3E}">
        <p14:creationId xmlns:p14="http://schemas.microsoft.com/office/powerpoint/2010/main" val="2845769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7B193-9029-4466-95CB-B9504BEE5B22}"/>
              </a:ext>
            </a:extLst>
          </p:cNvPr>
          <p:cNvSpPr>
            <a:spLocks noGrp="1"/>
          </p:cNvSpPr>
          <p:nvPr>
            <p:ph type="title"/>
          </p:nvPr>
        </p:nvSpPr>
        <p:spPr/>
        <p:txBody>
          <a:bodyPr>
            <a:noAutofit/>
          </a:bodyPr>
          <a:lstStyle/>
          <a:p>
            <a:pPr algn="l"/>
            <a:r>
              <a:rPr lang="en-GB" dirty="0">
                <a:solidFill>
                  <a:schemeClr val="bg1"/>
                </a:solidFill>
                <a:latin typeface="Trebuchet MS" panose="020B0603020202020204" pitchFamily="34" charset="0"/>
              </a:rPr>
              <a:t>Policy &amp; Event</a:t>
            </a:r>
            <a:r>
              <a:rPr lang="en-GB" baseline="0" dirty="0">
                <a:solidFill>
                  <a:schemeClr val="bg1"/>
                </a:solidFill>
                <a:latin typeface="Trebuchet MS" panose="020B0603020202020204" pitchFamily="34" charset="0"/>
              </a:rPr>
              <a:t> Timeline March 2020 to March 2021</a:t>
            </a:r>
            <a:endParaRPr lang="en-GB" dirty="0">
              <a:solidFill>
                <a:schemeClr val="bg1"/>
              </a:solidFill>
              <a:latin typeface="Trebuchet MS" panose="020B0603020202020204" pitchFamily="34" charset="0"/>
            </a:endParaRPr>
          </a:p>
        </p:txBody>
      </p:sp>
      <p:sp>
        <p:nvSpPr>
          <p:cNvPr id="4" name="Footer Placeholder 3">
            <a:extLst>
              <a:ext uri="{FF2B5EF4-FFF2-40B4-BE49-F238E27FC236}">
                <a16:creationId xmlns:a16="http://schemas.microsoft.com/office/drawing/2014/main" id="{191DA8C0-08DF-431F-94B8-3ACD92CB961F}"/>
              </a:ext>
            </a:extLst>
          </p:cNvPr>
          <p:cNvSpPr>
            <a:spLocks noGrp="1"/>
          </p:cNvSpPr>
          <p:nvPr>
            <p:ph type="ftr" sz="quarter" idx="11"/>
          </p:nvPr>
        </p:nvSpPr>
        <p:spPr/>
        <p:txBody>
          <a:bodyPr/>
          <a:lstStyle/>
          <a:p>
            <a:r>
              <a:rPr lang="en-GB" dirty="0"/>
              <a:t>PHI East Sussex County Council 2022</a:t>
            </a:r>
          </a:p>
        </p:txBody>
      </p:sp>
      <p:sp>
        <p:nvSpPr>
          <p:cNvPr id="5" name="Slide Number Placeholder 4">
            <a:extLst>
              <a:ext uri="{FF2B5EF4-FFF2-40B4-BE49-F238E27FC236}">
                <a16:creationId xmlns:a16="http://schemas.microsoft.com/office/drawing/2014/main" id="{49AF9A18-D9B0-476D-BC44-8E5EFD0345C1}"/>
              </a:ext>
            </a:extLst>
          </p:cNvPr>
          <p:cNvSpPr>
            <a:spLocks noGrp="1"/>
          </p:cNvSpPr>
          <p:nvPr>
            <p:ph type="sldNum" sz="quarter" idx="12"/>
          </p:nvPr>
        </p:nvSpPr>
        <p:spPr/>
        <p:txBody>
          <a:bodyPr/>
          <a:lstStyle/>
          <a:p>
            <a:fld id="{8909338C-4204-40C7-9A1E-446982E7336D}" type="slidenum">
              <a:rPr lang="en-GB" smtClean="0"/>
              <a:pPr/>
              <a:t>3</a:t>
            </a:fld>
            <a:endParaRPr lang="en-GB" dirty="0"/>
          </a:p>
        </p:txBody>
      </p:sp>
      <p:pic>
        <p:nvPicPr>
          <p:cNvPr id="7" name="Picture 6">
            <a:extLst>
              <a:ext uri="{FF2B5EF4-FFF2-40B4-BE49-F238E27FC236}">
                <a16:creationId xmlns:a16="http://schemas.microsoft.com/office/drawing/2014/main" id="{8F23E544-1AB8-4AE8-816C-E20B75F54DC7}"/>
              </a:ext>
            </a:extLst>
          </p:cNvPr>
          <p:cNvPicPr>
            <a:picLocks noChangeAspect="1"/>
          </p:cNvPicPr>
          <p:nvPr/>
        </p:nvPicPr>
        <p:blipFill>
          <a:blip r:embed="rId2"/>
          <a:stretch>
            <a:fillRect/>
          </a:stretch>
        </p:blipFill>
        <p:spPr>
          <a:xfrm>
            <a:off x="1218949" y="653907"/>
            <a:ext cx="9754101" cy="5550185"/>
          </a:xfrm>
          <a:prstGeom prst="rect">
            <a:avLst/>
          </a:prstGeom>
        </p:spPr>
      </p:pic>
    </p:spTree>
    <p:extLst>
      <p:ext uri="{BB962C8B-B14F-4D97-AF65-F5344CB8AC3E}">
        <p14:creationId xmlns:p14="http://schemas.microsoft.com/office/powerpoint/2010/main" val="540020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FB97F2-E1DF-49E3-B50B-220F33D041EA}"/>
              </a:ext>
            </a:extLst>
          </p:cNvPr>
          <p:cNvSpPr>
            <a:spLocks noGrp="1"/>
          </p:cNvSpPr>
          <p:nvPr>
            <p:ph type="title"/>
          </p:nvPr>
        </p:nvSpPr>
        <p:spPr/>
        <p:txBody>
          <a:bodyPr>
            <a:normAutofit/>
          </a:bodyPr>
          <a:lstStyle/>
          <a:p>
            <a:r>
              <a:rPr lang="en-GB" sz="2400" dirty="0"/>
              <a:t>Need: Economic Impact in East Sussex</a:t>
            </a:r>
          </a:p>
        </p:txBody>
      </p:sp>
      <p:sp>
        <p:nvSpPr>
          <p:cNvPr id="51" name="Rectangle 50">
            <a:extLst>
              <a:ext uri="{FF2B5EF4-FFF2-40B4-BE49-F238E27FC236}">
                <a16:creationId xmlns:a16="http://schemas.microsoft.com/office/drawing/2014/main" id="{CB4F8DD3-539F-479D-93AA-A483F2B92CB6}"/>
              </a:ext>
            </a:extLst>
          </p:cNvPr>
          <p:cNvSpPr/>
          <p:nvPr/>
        </p:nvSpPr>
        <p:spPr>
          <a:xfrm>
            <a:off x="249894" y="630592"/>
            <a:ext cx="5337524" cy="1661993"/>
          </a:xfrm>
          <a:prstGeom prst="rect">
            <a:avLst/>
          </a:prstGeom>
        </p:spPr>
        <p:txBody>
          <a:bodyPr wrap="square">
            <a:spAutoFit/>
          </a:bodyPr>
          <a:lstStyle/>
          <a:p>
            <a:r>
              <a:rPr lang="en-GB" sz="1400" b="1" dirty="0"/>
              <a:t>Government Employment Support Schemes</a:t>
            </a:r>
          </a:p>
          <a:p>
            <a:r>
              <a:rPr lang="en-GB" sz="1100" dirty="0"/>
              <a:t>In spring 2020, the government announced two schemes to support people who work for businesses unable to trade because of the COVID-19 restrictions. The Coronavirus Job Retention Scheme (CJRS, otherwise known as the Furlough scheme) enabled companies to furlough employees rather than terminate their employment, paying 80% of people’s wages, up to a maximum of £2,500 per month. The scheme, was amended and includes ’flexible furlough’ where the employee can undertake some work for their employer. The Self-Employment Income Support Scheme(SEISS) was set up by the government to provide support for those who are self-employed. </a:t>
            </a:r>
            <a:endParaRPr lang="en-GB" sz="1100" b="1" dirty="0">
              <a:solidFill>
                <a:srgbClr val="FF0000"/>
              </a:solidFill>
            </a:endParaRPr>
          </a:p>
        </p:txBody>
      </p:sp>
      <p:sp>
        <p:nvSpPr>
          <p:cNvPr id="63" name="Rectangle 62">
            <a:extLst>
              <a:ext uri="{FF2B5EF4-FFF2-40B4-BE49-F238E27FC236}">
                <a16:creationId xmlns:a16="http://schemas.microsoft.com/office/drawing/2014/main" id="{F04CFF14-15E9-429F-9EE6-763F27877253}"/>
              </a:ext>
            </a:extLst>
          </p:cNvPr>
          <p:cNvSpPr/>
          <p:nvPr/>
        </p:nvSpPr>
        <p:spPr>
          <a:xfrm>
            <a:off x="5820916" y="692911"/>
            <a:ext cx="5977847" cy="584775"/>
          </a:xfrm>
          <a:prstGeom prst="rect">
            <a:avLst/>
          </a:prstGeom>
          <a:solidFill>
            <a:schemeClr val="accent5">
              <a:lumMod val="50000"/>
            </a:schemeClr>
          </a:solidFill>
          <a:ln>
            <a:noFill/>
          </a:ln>
        </p:spPr>
        <p:txBody>
          <a:bodyPr wrap="square">
            <a:spAutoFit/>
          </a:bodyPr>
          <a:lstStyle/>
          <a:p>
            <a:pPr defTabSz="717550"/>
            <a:r>
              <a:rPr lang="en-GB" sz="2000" dirty="0">
                <a:solidFill>
                  <a:schemeClr val="bg1"/>
                </a:solidFill>
              </a:rPr>
              <a:t>14.4% </a:t>
            </a:r>
            <a:r>
              <a:rPr lang="en-GB" sz="1200" dirty="0">
                <a:solidFill>
                  <a:schemeClr val="bg1"/>
                </a:solidFill>
              </a:rPr>
              <a:t>working age population were receiving either JSA or any UC (including those in work and searching for work) in March 2022</a:t>
            </a:r>
          </a:p>
        </p:txBody>
      </p:sp>
      <p:sp>
        <p:nvSpPr>
          <p:cNvPr id="25" name="TextBox 24">
            <a:extLst>
              <a:ext uri="{FF2B5EF4-FFF2-40B4-BE49-F238E27FC236}">
                <a16:creationId xmlns:a16="http://schemas.microsoft.com/office/drawing/2014/main" id="{1871C65C-2483-4305-AE8D-2A53107535E3}"/>
              </a:ext>
            </a:extLst>
          </p:cNvPr>
          <p:cNvSpPr txBox="1"/>
          <p:nvPr/>
        </p:nvSpPr>
        <p:spPr>
          <a:xfrm>
            <a:off x="322045" y="6553860"/>
            <a:ext cx="5048180" cy="261610"/>
          </a:xfrm>
          <a:prstGeom prst="rect">
            <a:avLst/>
          </a:prstGeom>
          <a:noFill/>
        </p:spPr>
        <p:txBody>
          <a:bodyPr wrap="square" rtlCol="0">
            <a:spAutoFit/>
          </a:bodyPr>
          <a:lstStyle/>
          <a:p>
            <a:r>
              <a:rPr lang="en-GB" sz="1100" dirty="0"/>
              <a:t>East Sussex Research and Information Team, </a:t>
            </a:r>
            <a:r>
              <a:rPr lang="en-GB" sz="1100" dirty="0">
                <a:hlinkClick r:id="rId3"/>
              </a:rPr>
              <a:t>Unemployment in Brief </a:t>
            </a:r>
            <a:r>
              <a:rPr lang="en-GB" sz="1100" dirty="0"/>
              <a:t>April 2022</a:t>
            </a:r>
          </a:p>
        </p:txBody>
      </p:sp>
      <p:grpSp>
        <p:nvGrpSpPr>
          <p:cNvPr id="3" name="Group 2">
            <a:extLst>
              <a:ext uri="{FF2B5EF4-FFF2-40B4-BE49-F238E27FC236}">
                <a16:creationId xmlns:a16="http://schemas.microsoft.com/office/drawing/2014/main" id="{0C49C578-FAC5-4FF4-B99A-E40D039311D6}"/>
              </a:ext>
              <a:ext uri="{C183D7F6-B498-43B3-948B-1728B52AA6E4}">
                <adec:decorative xmlns:adec="http://schemas.microsoft.com/office/drawing/2017/decorative" val="1"/>
              </a:ext>
            </a:extLst>
          </p:cNvPr>
          <p:cNvGrpSpPr/>
          <p:nvPr/>
        </p:nvGrpSpPr>
        <p:grpSpPr>
          <a:xfrm>
            <a:off x="5709612" y="1372006"/>
            <a:ext cx="6228867" cy="1783793"/>
            <a:chOff x="5709612" y="1372006"/>
            <a:chExt cx="6228867" cy="1783793"/>
          </a:xfrm>
        </p:grpSpPr>
        <p:grpSp>
          <p:nvGrpSpPr>
            <p:cNvPr id="10" name="Group 9" descr="universal credit claims 48,617 - people claiming UC in May 2021,22,490 - more than March 2020">
              <a:extLst>
                <a:ext uri="{FF2B5EF4-FFF2-40B4-BE49-F238E27FC236}">
                  <a16:creationId xmlns:a16="http://schemas.microsoft.com/office/drawing/2014/main" id="{075AB8F6-71D8-4176-B9FD-16BFCFE96645}"/>
                </a:ext>
              </a:extLst>
            </p:cNvPr>
            <p:cNvGrpSpPr/>
            <p:nvPr/>
          </p:nvGrpSpPr>
          <p:grpSpPr>
            <a:xfrm>
              <a:off x="5760605" y="1689727"/>
              <a:ext cx="6078855" cy="707886"/>
              <a:chOff x="5682966" y="1465781"/>
              <a:chExt cx="3759860" cy="707886"/>
            </a:xfrm>
          </p:grpSpPr>
          <p:sp>
            <p:nvSpPr>
              <p:cNvPr id="41" name="TextBox 40" descr="Universal Credit claims 48,617 - people claiming UC in May 2021,&#10;22,490 - more than March 2020&#10;">
                <a:extLst>
                  <a:ext uri="{FF2B5EF4-FFF2-40B4-BE49-F238E27FC236}">
                    <a16:creationId xmlns:a16="http://schemas.microsoft.com/office/drawing/2014/main" id="{8B185014-5C97-4ADC-8CAB-D65D9236FB14}"/>
                  </a:ext>
                </a:extLst>
              </p:cNvPr>
              <p:cNvSpPr txBox="1"/>
              <p:nvPr/>
            </p:nvSpPr>
            <p:spPr>
              <a:xfrm>
                <a:off x="5682966" y="1465781"/>
                <a:ext cx="1491421" cy="707886"/>
              </a:xfrm>
              <a:prstGeom prst="rect">
                <a:avLst/>
              </a:prstGeom>
              <a:noFill/>
            </p:spPr>
            <p:txBody>
              <a:bodyPr wrap="square" rtlCol="0">
                <a:spAutoFit/>
              </a:bodyPr>
              <a:lstStyle/>
              <a:p>
                <a:r>
                  <a:rPr lang="en-GB" sz="1600" dirty="0">
                    <a:solidFill>
                      <a:schemeClr val="accent1"/>
                    </a:solidFill>
                  </a:rPr>
                  <a:t>45,044 </a:t>
                </a:r>
                <a:r>
                  <a:rPr lang="en-GB" sz="1200" dirty="0"/>
                  <a:t>(14.2%) working age people were claiming UC in March 2022, up 339 since February</a:t>
                </a:r>
                <a:endParaRPr lang="en-GB" sz="1400" dirty="0"/>
              </a:p>
            </p:txBody>
          </p:sp>
          <p:sp>
            <p:nvSpPr>
              <p:cNvPr id="56" name="Rectangle 55">
                <a:extLst>
                  <a:ext uri="{FF2B5EF4-FFF2-40B4-BE49-F238E27FC236}">
                    <a16:creationId xmlns:a16="http://schemas.microsoft.com/office/drawing/2014/main" id="{8467196E-0B4F-4EE1-8E9B-96283DA3E6C0}"/>
                  </a:ext>
                </a:extLst>
              </p:cNvPr>
              <p:cNvSpPr/>
              <p:nvPr/>
            </p:nvSpPr>
            <p:spPr>
              <a:xfrm>
                <a:off x="8821768" y="1527336"/>
                <a:ext cx="621058" cy="646331"/>
              </a:xfrm>
              <a:prstGeom prst="rect">
                <a:avLst/>
              </a:prstGeom>
            </p:spPr>
            <p:txBody>
              <a:bodyPr wrap="square">
                <a:spAutoFit/>
              </a:bodyPr>
              <a:lstStyle/>
              <a:p>
                <a:pPr defTabSz="358775"/>
                <a:r>
                  <a:rPr lang="en-GB" sz="1400" dirty="0">
                    <a:solidFill>
                      <a:schemeClr val="accent2"/>
                    </a:solidFill>
                  </a:rPr>
                  <a:t>36%</a:t>
                </a:r>
                <a:r>
                  <a:rPr lang="en-GB" sz="1100" dirty="0">
                    <a:solidFill>
                      <a:schemeClr val="accent1"/>
                    </a:solidFill>
                  </a:rPr>
                  <a:t>  </a:t>
                </a:r>
                <a:r>
                  <a:rPr lang="en-GB" sz="1100" dirty="0"/>
                  <a:t>of claimants were working</a:t>
                </a:r>
              </a:p>
            </p:txBody>
          </p:sp>
          <p:sp>
            <p:nvSpPr>
              <p:cNvPr id="57" name="Arrow: Right 56">
                <a:extLst>
                  <a:ext uri="{FF2B5EF4-FFF2-40B4-BE49-F238E27FC236}">
                    <a16:creationId xmlns:a16="http://schemas.microsoft.com/office/drawing/2014/main" id="{EBFF2533-C325-4AAC-A6AB-D3BA83E198A4}"/>
                  </a:ext>
                  <a:ext uri="{C183D7F6-B498-43B3-948B-1728B52AA6E4}">
                    <adec:decorative xmlns:adec="http://schemas.microsoft.com/office/drawing/2017/decorative" val="1"/>
                  </a:ext>
                </a:extLst>
              </p:cNvPr>
              <p:cNvSpPr/>
              <p:nvPr/>
            </p:nvSpPr>
            <p:spPr>
              <a:xfrm>
                <a:off x="8593845" y="1676178"/>
                <a:ext cx="227923" cy="32099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 name="TextBox 41">
              <a:extLst>
                <a:ext uri="{FF2B5EF4-FFF2-40B4-BE49-F238E27FC236}">
                  <a16:creationId xmlns:a16="http://schemas.microsoft.com/office/drawing/2014/main" id="{238530CB-EDE7-4CF5-9582-3BC4EB3613EC}"/>
                </a:ext>
              </a:extLst>
            </p:cNvPr>
            <p:cNvSpPr txBox="1"/>
            <p:nvPr/>
          </p:nvSpPr>
          <p:spPr>
            <a:xfrm>
              <a:off x="5709612" y="1372006"/>
              <a:ext cx="3171018" cy="338554"/>
            </a:xfrm>
            <a:prstGeom prst="rect">
              <a:avLst/>
            </a:prstGeom>
            <a:noFill/>
          </p:spPr>
          <p:txBody>
            <a:bodyPr wrap="square" rtlCol="0">
              <a:spAutoFit/>
            </a:bodyPr>
            <a:lstStyle/>
            <a:p>
              <a:r>
                <a:rPr lang="en-GB" sz="1600" b="1" dirty="0"/>
                <a:t>Universal Credit (UC) Claimants</a:t>
              </a:r>
            </a:p>
          </p:txBody>
        </p:sp>
        <p:sp>
          <p:nvSpPr>
            <p:cNvPr id="46" name="TextBox 45" descr="Universal Credit claims 48,617 - people claiming UC in May 2021,&#10;22,490 - more than March 2020&#10;">
              <a:extLst>
                <a:ext uri="{FF2B5EF4-FFF2-40B4-BE49-F238E27FC236}">
                  <a16:creationId xmlns:a16="http://schemas.microsoft.com/office/drawing/2014/main" id="{BE9D45FF-B952-4C28-9BC3-C783AF159125}"/>
                </a:ext>
              </a:extLst>
            </p:cNvPr>
            <p:cNvSpPr txBox="1"/>
            <p:nvPr/>
          </p:nvSpPr>
          <p:spPr>
            <a:xfrm>
              <a:off x="8366392" y="1710560"/>
              <a:ext cx="1739061" cy="707886"/>
            </a:xfrm>
            <a:prstGeom prst="rect">
              <a:avLst/>
            </a:prstGeom>
            <a:noFill/>
          </p:spPr>
          <p:txBody>
            <a:bodyPr wrap="square" rtlCol="0">
              <a:spAutoFit/>
            </a:bodyPr>
            <a:lstStyle/>
            <a:p>
              <a:r>
                <a:rPr lang="en-GB" sz="1600" dirty="0">
                  <a:solidFill>
                    <a:schemeClr val="accent1"/>
                  </a:solidFill>
                </a:rPr>
                <a:t>+18,877  </a:t>
              </a:r>
              <a:r>
                <a:rPr lang="en-GB" sz="1200" dirty="0"/>
                <a:t>UC claimants compared to March 2020</a:t>
              </a:r>
            </a:p>
          </p:txBody>
        </p:sp>
        <p:sp>
          <p:nvSpPr>
            <p:cNvPr id="73" name="TextBox 72">
              <a:extLst>
                <a:ext uri="{FF2B5EF4-FFF2-40B4-BE49-F238E27FC236}">
                  <a16:creationId xmlns:a16="http://schemas.microsoft.com/office/drawing/2014/main" id="{F8E36EEB-A08D-4436-8C55-99A4A050BF55}"/>
                </a:ext>
              </a:extLst>
            </p:cNvPr>
            <p:cNvSpPr txBox="1"/>
            <p:nvPr/>
          </p:nvSpPr>
          <p:spPr>
            <a:xfrm>
              <a:off x="8898730" y="2878800"/>
              <a:ext cx="3039749" cy="276999"/>
            </a:xfrm>
            <a:prstGeom prst="rect">
              <a:avLst/>
            </a:prstGeom>
            <a:noFill/>
          </p:spPr>
          <p:txBody>
            <a:bodyPr wrap="square" rtlCol="0">
              <a:spAutoFit/>
            </a:bodyPr>
            <a:lstStyle/>
            <a:p>
              <a:r>
                <a:rPr lang="en-GB" sz="1200" b="1" dirty="0"/>
                <a:t>Claimants by ward (pre-2018) in March 2022</a:t>
              </a:r>
              <a:endParaRPr lang="en-GB" sz="1200" dirty="0"/>
            </a:p>
          </p:txBody>
        </p:sp>
      </p:grpSp>
      <p:grpSp>
        <p:nvGrpSpPr>
          <p:cNvPr id="4" name="Group 3">
            <a:extLst>
              <a:ext uri="{FF2B5EF4-FFF2-40B4-BE49-F238E27FC236}">
                <a16:creationId xmlns:a16="http://schemas.microsoft.com/office/drawing/2014/main" id="{BD722254-383D-4CFD-851A-E9AECFB4B40F}"/>
              </a:ext>
              <a:ext uri="{C183D7F6-B498-43B3-948B-1728B52AA6E4}">
                <adec:decorative xmlns:adec="http://schemas.microsoft.com/office/drawing/2017/decorative" val="1"/>
              </a:ext>
            </a:extLst>
          </p:cNvPr>
          <p:cNvGrpSpPr/>
          <p:nvPr/>
        </p:nvGrpSpPr>
        <p:grpSpPr>
          <a:xfrm>
            <a:off x="5690594" y="2587542"/>
            <a:ext cx="6297439" cy="3994707"/>
            <a:chOff x="5760605" y="3906449"/>
            <a:chExt cx="6485984" cy="3927284"/>
          </a:xfrm>
        </p:grpSpPr>
        <p:sp>
          <p:nvSpPr>
            <p:cNvPr id="54" name="TextBox 53">
              <a:extLst>
                <a:ext uri="{FF2B5EF4-FFF2-40B4-BE49-F238E27FC236}">
                  <a16:creationId xmlns:a16="http://schemas.microsoft.com/office/drawing/2014/main" id="{B77610B6-C5DC-416C-9D10-FA5AB5DCA5E5}"/>
                </a:ext>
              </a:extLst>
            </p:cNvPr>
            <p:cNvSpPr txBox="1"/>
            <p:nvPr/>
          </p:nvSpPr>
          <p:spPr>
            <a:xfrm>
              <a:off x="5760605" y="3906449"/>
              <a:ext cx="6426878" cy="338554"/>
            </a:xfrm>
            <a:prstGeom prst="rect">
              <a:avLst/>
            </a:prstGeom>
            <a:noFill/>
          </p:spPr>
          <p:txBody>
            <a:bodyPr wrap="square" rtlCol="0">
              <a:spAutoFit/>
            </a:bodyPr>
            <a:lstStyle/>
            <a:p>
              <a:r>
                <a:rPr lang="en-GB" sz="1600" b="1" dirty="0"/>
                <a:t>Job Seekers Allowance (JSA) and Universal Credit Claimants</a:t>
              </a:r>
            </a:p>
          </p:txBody>
        </p:sp>
        <p:sp>
          <p:nvSpPr>
            <p:cNvPr id="44" name="TextBox 43">
              <a:extLst>
                <a:ext uri="{FF2B5EF4-FFF2-40B4-BE49-F238E27FC236}">
                  <a16:creationId xmlns:a16="http://schemas.microsoft.com/office/drawing/2014/main" id="{954B143D-99AA-4FB4-AF82-AD6DF116DE20}"/>
                </a:ext>
              </a:extLst>
            </p:cNvPr>
            <p:cNvSpPr txBox="1"/>
            <p:nvPr/>
          </p:nvSpPr>
          <p:spPr>
            <a:xfrm>
              <a:off x="5820915" y="4248154"/>
              <a:ext cx="3130759" cy="658116"/>
            </a:xfrm>
            <a:prstGeom prst="rect">
              <a:avLst/>
            </a:prstGeom>
            <a:noFill/>
          </p:spPr>
          <p:txBody>
            <a:bodyPr wrap="square" rtlCol="0">
              <a:spAutoFit/>
            </a:bodyPr>
            <a:lstStyle/>
            <a:p>
              <a:r>
                <a:rPr lang="en-GB" sz="1600" dirty="0">
                  <a:solidFill>
                    <a:schemeClr val="accent1"/>
                  </a:solidFill>
                </a:rPr>
                <a:t>4.2%</a:t>
              </a:r>
              <a:r>
                <a:rPr lang="en-GB" sz="1600" dirty="0"/>
                <a:t> </a:t>
              </a:r>
              <a:r>
                <a:rPr lang="en-GB" sz="1050" dirty="0"/>
                <a:t>(13,405) working age people were claiming JA and UC (searching for work) in March 2022, a </a:t>
              </a:r>
              <a:r>
                <a:rPr lang="en-GB" sz="1100" dirty="0">
                  <a:solidFill>
                    <a:srgbClr val="557FC9"/>
                  </a:solidFill>
                </a:rPr>
                <a:t>47% </a:t>
              </a:r>
              <a:r>
                <a:rPr lang="en-GB" sz="1050" dirty="0"/>
                <a:t>increase since March 2020.</a:t>
              </a:r>
              <a:r>
                <a:rPr lang="en-GB" sz="1050" dirty="0">
                  <a:solidFill>
                    <a:schemeClr val="accent1"/>
                  </a:solidFill>
                </a:rPr>
                <a:t> </a:t>
              </a:r>
              <a:endParaRPr lang="en-GB" sz="1200" dirty="0">
                <a:solidFill>
                  <a:schemeClr val="accent1"/>
                </a:solidFill>
              </a:endParaRPr>
            </a:p>
          </p:txBody>
        </p:sp>
        <p:sp>
          <p:nvSpPr>
            <p:cNvPr id="47" name="Rectangle 46">
              <a:extLst>
                <a:ext uri="{FF2B5EF4-FFF2-40B4-BE49-F238E27FC236}">
                  <a16:creationId xmlns:a16="http://schemas.microsoft.com/office/drawing/2014/main" id="{885E1852-6980-45E5-B6BA-6EB082451CCE}"/>
                </a:ext>
              </a:extLst>
            </p:cNvPr>
            <p:cNvSpPr/>
            <p:nvPr/>
          </p:nvSpPr>
          <p:spPr>
            <a:xfrm>
              <a:off x="9013753" y="6683922"/>
              <a:ext cx="3232836" cy="1149811"/>
            </a:xfrm>
            <a:prstGeom prst="rect">
              <a:avLst/>
            </a:prstGeom>
          </p:spPr>
          <p:txBody>
            <a:bodyPr wrap="square">
              <a:spAutoFit/>
            </a:bodyPr>
            <a:lstStyle/>
            <a:p>
              <a:pPr defTabSz="358775"/>
              <a:r>
                <a:rPr lang="en-GB" sz="1050" dirty="0"/>
                <a:t>At</a:t>
              </a:r>
              <a:r>
                <a:rPr lang="en-GB" sz="1400" b="1" dirty="0">
                  <a:solidFill>
                    <a:schemeClr val="accent2"/>
                  </a:solidFill>
                </a:rPr>
                <a:t> </a:t>
              </a:r>
              <a:r>
                <a:rPr lang="en-GB" sz="1050" dirty="0"/>
                <a:t>6.6%, </a:t>
              </a:r>
              <a:r>
                <a:rPr lang="en-GB" sz="1400" b="1" dirty="0">
                  <a:solidFill>
                    <a:schemeClr val="accent2"/>
                  </a:solidFill>
                </a:rPr>
                <a:t>Hastings has the second highest claimant rate </a:t>
              </a:r>
              <a:r>
                <a:rPr lang="en-GB" sz="1050" dirty="0"/>
                <a:t>in SELEP and SE region and </a:t>
              </a:r>
              <a:r>
                <a:rPr lang="en-GB" sz="1400" b="1" dirty="0">
                  <a:solidFill>
                    <a:schemeClr val="accent2"/>
                  </a:solidFill>
                </a:rPr>
                <a:t>Eastbourne the joint third highest </a:t>
              </a:r>
            </a:p>
            <a:p>
              <a:pPr defTabSz="358775"/>
              <a:endParaRPr lang="en-GB" sz="1400" b="1" dirty="0">
                <a:solidFill>
                  <a:schemeClr val="accent2"/>
                </a:solidFill>
              </a:endParaRPr>
            </a:p>
            <a:p>
              <a:pPr defTabSz="358775"/>
              <a:r>
                <a:rPr lang="en-GB" sz="1400" b="1" dirty="0">
                  <a:solidFill>
                    <a:schemeClr val="accent2"/>
                  </a:solidFill>
                </a:rPr>
                <a:t>29 </a:t>
              </a:r>
              <a:r>
                <a:rPr lang="en-GB" sz="1100" dirty="0"/>
                <a:t>wards have rates above England</a:t>
              </a:r>
              <a:endParaRPr lang="en-GB" sz="1050" dirty="0"/>
            </a:p>
          </p:txBody>
        </p:sp>
        <p:sp>
          <p:nvSpPr>
            <p:cNvPr id="59" name="Rectangle 58">
              <a:extLst>
                <a:ext uri="{FF2B5EF4-FFF2-40B4-BE49-F238E27FC236}">
                  <a16:creationId xmlns:a16="http://schemas.microsoft.com/office/drawing/2014/main" id="{6FDDFE1D-8F47-4511-A0B8-4563ACAF2643}"/>
                </a:ext>
              </a:extLst>
            </p:cNvPr>
            <p:cNvSpPr/>
            <p:nvPr/>
          </p:nvSpPr>
          <p:spPr>
            <a:xfrm>
              <a:off x="5820915" y="5001753"/>
              <a:ext cx="2685145" cy="680809"/>
            </a:xfrm>
            <a:prstGeom prst="rect">
              <a:avLst/>
            </a:prstGeom>
          </p:spPr>
          <p:txBody>
            <a:bodyPr wrap="square">
              <a:spAutoFit/>
            </a:bodyPr>
            <a:lstStyle/>
            <a:p>
              <a:r>
                <a:rPr kumimoji="0" lang="en-GB" b="0" i="0" u="none" strike="noStrike" kern="1200" cap="none" spc="0" normalizeH="0" baseline="0" noProof="0" dirty="0">
                  <a:ln>
                    <a:noFill/>
                  </a:ln>
                  <a:solidFill>
                    <a:srgbClr val="4472C4"/>
                  </a:solidFill>
                  <a:effectLst/>
                  <a:uLnTx/>
                  <a:uFillTx/>
                  <a:ea typeface="+mn-ea"/>
                  <a:cs typeface="+mn-cs"/>
                </a:rPr>
                <a:t>6.3%</a:t>
              </a:r>
              <a:r>
                <a:rPr kumimoji="0" lang="en-GB" b="0" i="0" u="none" strike="noStrike" kern="1200" cap="none" spc="0" normalizeH="0" baseline="0" noProof="0" dirty="0">
                  <a:ln>
                    <a:noFill/>
                  </a:ln>
                  <a:solidFill>
                    <a:prstClr val="black"/>
                  </a:solidFill>
                  <a:effectLst/>
                  <a:uLnTx/>
                  <a:uFillTx/>
                  <a:ea typeface="+mn-ea"/>
                  <a:cs typeface="+mn-cs"/>
                </a:rPr>
                <a:t> </a:t>
              </a:r>
              <a:r>
                <a:rPr lang="en-GB" sz="1050" dirty="0"/>
                <a:t>18-24 year olds claiming UC/JSA in March 2022, down from 11% in March 2021, but up from 4.9% in March 2020</a:t>
              </a:r>
            </a:p>
          </p:txBody>
        </p:sp>
      </p:grpSp>
      <p:sp>
        <p:nvSpPr>
          <p:cNvPr id="12" name="Slide Number Placeholder 11">
            <a:extLst>
              <a:ext uri="{FF2B5EF4-FFF2-40B4-BE49-F238E27FC236}">
                <a16:creationId xmlns:a16="http://schemas.microsoft.com/office/drawing/2014/main" id="{D806BFD8-20FE-41B5-931D-65657AEE505C}"/>
              </a:ext>
            </a:extLst>
          </p:cNvPr>
          <p:cNvSpPr>
            <a:spLocks noGrp="1"/>
          </p:cNvSpPr>
          <p:nvPr>
            <p:ph type="sldNum" sz="quarter" idx="12"/>
          </p:nvPr>
        </p:nvSpPr>
        <p:spPr/>
        <p:txBody>
          <a:bodyPr/>
          <a:lstStyle/>
          <a:p>
            <a:fld id="{8909338C-4204-40C7-9A1E-446982E7336D}" type="slidenum">
              <a:rPr lang="en-GB" smtClean="0"/>
              <a:pPr/>
              <a:t>30</a:t>
            </a:fld>
            <a:endParaRPr lang="en-GB" dirty="0"/>
          </a:p>
        </p:txBody>
      </p:sp>
      <p:sp>
        <p:nvSpPr>
          <p:cNvPr id="35" name="TextBox 34">
            <a:extLst>
              <a:ext uri="{FF2B5EF4-FFF2-40B4-BE49-F238E27FC236}">
                <a16:creationId xmlns:a16="http://schemas.microsoft.com/office/drawing/2014/main" id="{6872F78F-52B2-4583-AC9E-D148B0236AE9}"/>
              </a:ext>
            </a:extLst>
          </p:cNvPr>
          <p:cNvSpPr txBox="1"/>
          <p:nvPr/>
        </p:nvSpPr>
        <p:spPr>
          <a:xfrm>
            <a:off x="301198" y="3553756"/>
            <a:ext cx="5219953" cy="430887"/>
          </a:xfrm>
          <a:prstGeom prst="rect">
            <a:avLst/>
          </a:prstGeom>
          <a:noFill/>
        </p:spPr>
        <p:txBody>
          <a:bodyPr wrap="square">
            <a:spAutoFit/>
          </a:bodyPr>
          <a:lstStyle/>
          <a:p>
            <a:r>
              <a:rPr lang="en-GB" sz="1100" b="1" dirty="0">
                <a:solidFill>
                  <a:srgbClr val="FF0000"/>
                </a:solidFill>
              </a:rPr>
              <a:t>The data below shows those supported as at 30</a:t>
            </a:r>
            <a:r>
              <a:rPr lang="en-GB" sz="1100" b="1" baseline="30000" dirty="0">
                <a:solidFill>
                  <a:srgbClr val="FF0000"/>
                </a:solidFill>
              </a:rPr>
              <a:t>th</a:t>
            </a:r>
            <a:r>
              <a:rPr lang="en-GB" sz="1100" b="1" dirty="0">
                <a:solidFill>
                  <a:srgbClr val="FF0000"/>
                </a:solidFill>
              </a:rPr>
              <a:t> September 2021 when the furlough scheme and grant applications for the final SEISS grant closed.</a:t>
            </a:r>
            <a:endParaRPr lang="en-GB" sz="1100" dirty="0"/>
          </a:p>
        </p:txBody>
      </p:sp>
      <p:grpSp>
        <p:nvGrpSpPr>
          <p:cNvPr id="8" name="Group 7">
            <a:extLst>
              <a:ext uri="{FF2B5EF4-FFF2-40B4-BE49-F238E27FC236}">
                <a16:creationId xmlns:a16="http://schemas.microsoft.com/office/drawing/2014/main" id="{14A67BE3-3D6D-4E7B-B475-641F4B80A778}"/>
              </a:ext>
            </a:extLst>
          </p:cNvPr>
          <p:cNvGrpSpPr/>
          <p:nvPr/>
        </p:nvGrpSpPr>
        <p:grpSpPr>
          <a:xfrm>
            <a:off x="322045" y="2296517"/>
            <a:ext cx="5244068" cy="1132483"/>
            <a:chOff x="322045" y="2296517"/>
            <a:chExt cx="5244068" cy="1132483"/>
          </a:xfrm>
        </p:grpSpPr>
        <p:sp>
          <p:nvSpPr>
            <p:cNvPr id="34" name="Rectangle 33">
              <a:extLst>
                <a:ext uri="{FF2B5EF4-FFF2-40B4-BE49-F238E27FC236}">
                  <a16:creationId xmlns:a16="http://schemas.microsoft.com/office/drawing/2014/main" id="{6FD75C65-3872-415E-9D59-29DAFFEFFB35}"/>
                </a:ext>
              </a:extLst>
            </p:cNvPr>
            <p:cNvSpPr/>
            <p:nvPr/>
          </p:nvSpPr>
          <p:spPr>
            <a:xfrm>
              <a:off x="322045" y="2302380"/>
              <a:ext cx="5244068" cy="553998"/>
            </a:xfrm>
            <a:prstGeom prst="rect">
              <a:avLst/>
            </a:prstGeom>
            <a:solidFill>
              <a:srgbClr val="203864"/>
            </a:solidFill>
            <a:ln>
              <a:noFill/>
            </a:ln>
          </p:spPr>
          <p:txBody>
            <a:bodyPr wrap="square">
              <a:spAutoFit/>
            </a:bodyPr>
            <a:lstStyle/>
            <a:p>
              <a:pPr>
                <a:tabLst>
                  <a:tab pos="717550" algn="l"/>
                </a:tabLst>
              </a:pPr>
              <a:r>
                <a:rPr lang="en-GB" dirty="0">
                  <a:solidFill>
                    <a:schemeClr val="bg1"/>
                  </a:solidFill>
                </a:rPr>
                <a:t>117,500</a:t>
              </a:r>
              <a:r>
                <a:rPr lang="en-GB" sz="1200" dirty="0">
                  <a:solidFill>
                    <a:schemeClr val="bg1"/>
                  </a:solidFill>
                </a:rPr>
                <a:t> (34.5%) working age people in East Sussex were supported by government schemes during the whole of the pandemic </a:t>
              </a:r>
            </a:p>
          </p:txBody>
        </p:sp>
        <p:grpSp>
          <p:nvGrpSpPr>
            <p:cNvPr id="9" name="Group 8" descr="42100 people in government employment schemes">
              <a:extLst>
                <a:ext uri="{FF2B5EF4-FFF2-40B4-BE49-F238E27FC236}">
                  <a16:creationId xmlns:a16="http://schemas.microsoft.com/office/drawing/2014/main" id="{F8655768-C5D3-42D6-992B-B5DCC7EC17BF}"/>
                </a:ext>
              </a:extLst>
            </p:cNvPr>
            <p:cNvGrpSpPr/>
            <p:nvPr/>
          </p:nvGrpSpPr>
          <p:grpSpPr>
            <a:xfrm>
              <a:off x="1021572" y="2837818"/>
              <a:ext cx="3676596" cy="505041"/>
              <a:chOff x="1422478" y="3344738"/>
              <a:chExt cx="3264619" cy="678488"/>
            </a:xfrm>
          </p:grpSpPr>
          <p:sp>
            <p:nvSpPr>
              <p:cNvPr id="19" name="Rectangle 18">
                <a:extLst>
                  <a:ext uri="{FF2B5EF4-FFF2-40B4-BE49-F238E27FC236}">
                    <a16:creationId xmlns:a16="http://schemas.microsoft.com/office/drawing/2014/main" id="{7EA25FA4-B92F-4A2B-AF65-188DA5AB907C}"/>
                  </a:ext>
                </a:extLst>
              </p:cNvPr>
              <p:cNvSpPr/>
              <p:nvPr/>
            </p:nvSpPr>
            <p:spPr>
              <a:xfrm>
                <a:off x="2801947" y="3411626"/>
                <a:ext cx="1885150" cy="261610"/>
              </a:xfrm>
              <a:prstGeom prst="rect">
                <a:avLst/>
              </a:prstGeom>
            </p:spPr>
            <p:txBody>
              <a:bodyPr wrap="square">
                <a:spAutoFit/>
              </a:bodyPr>
              <a:lstStyle/>
              <a:p>
                <a:r>
                  <a:rPr lang="en-GB" sz="1100" dirty="0"/>
                  <a:t>Employments furloughed</a:t>
                </a:r>
              </a:p>
            </p:txBody>
          </p:sp>
          <p:sp>
            <p:nvSpPr>
              <p:cNvPr id="21" name="Rectangle 20">
                <a:extLst>
                  <a:ext uri="{FF2B5EF4-FFF2-40B4-BE49-F238E27FC236}">
                    <a16:creationId xmlns:a16="http://schemas.microsoft.com/office/drawing/2014/main" id="{EFF1ACC6-8637-462F-A07F-D5FC97B98B4A}"/>
                  </a:ext>
                </a:extLst>
              </p:cNvPr>
              <p:cNvSpPr/>
              <p:nvPr/>
            </p:nvSpPr>
            <p:spPr>
              <a:xfrm>
                <a:off x="2801951" y="3758400"/>
                <a:ext cx="1633087" cy="261610"/>
              </a:xfrm>
              <a:prstGeom prst="rect">
                <a:avLst/>
              </a:prstGeom>
            </p:spPr>
            <p:txBody>
              <a:bodyPr wrap="square">
                <a:spAutoFit/>
              </a:bodyPr>
              <a:lstStyle/>
              <a:p>
                <a:r>
                  <a:rPr lang="en-GB" sz="1100" dirty="0"/>
                  <a:t>SEISS claims</a:t>
                </a:r>
              </a:p>
            </p:txBody>
          </p:sp>
          <p:sp>
            <p:nvSpPr>
              <p:cNvPr id="39" name="TextBox 38">
                <a:extLst>
                  <a:ext uri="{FF2B5EF4-FFF2-40B4-BE49-F238E27FC236}">
                    <a16:creationId xmlns:a16="http://schemas.microsoft.com/office/drawing/2014/main" id="{5805D00C-544D-4505-B71C-6B62BC9EC93D}"/>
                  </a:ext>
                </a:extLst>
              </p:cNvPr>
              <p:cNvSpPr txBox="1"/>
              <p:nvPr/>
            </p:nvSpPr>
            <p:spPr>
              <a:xfrm>
                <a:off x="1901372" y="3344738"/>
                <a:ext cx="968591" cy="369332"/>
              </a:xfrm>
              <a:prstGeom prst="rect">
                <a:avLst/>
              </a:prstGeom>
              <a:noFill/>
            </p:spPr>
            <p:txBody>
              <a:bodyPr wrap="square" rtlCol="0">
                <a:spAutoFit/>
              </a:bodyPr>
              <a:lstStyle/>
              <a:p>
                <a:r>
                  <a:rPr lang="en-GB" dirty="0">
                    <a:solidFill>
                      <a:schemeClr val="accent2"/>
                    </a:solidFill>
                  </a:rPr>
                  <a:t>86,400</a:t>
                </a:r>
                <a:endParaRPr lang="en-GB" sz="800" dirty="0">
                  <a:solidFill>
                    <a:schemeClr val="accent2"/>
                  </a:solidFill>
                </a:endParaRPr>
              </a:p>
            </p:txBody>
          </p:sp>
          <p:sp>
            <p:nvSpPr>
              <p:cNvPr id="43" name="TextBox 42">
                <a:extLst>
                  <a:ext uri="{FF2B5EF4-FFF2-40B4-BE49-F238E27FC236}">
                    <a16:creationId xmlns:a16="http://schemas.microsoft.com/office/drawing/2014/main" id="{4A02A95E-5200-4F9D-875E-8AA30B1EB68B}"/>
                  </a:ext>
                </a:extLst>
              </p:cNvPr>
              <p:cNvSpPr txBox="1"/>
              <p:nvPr/>
            </p:nvSpPr>
            <p:spPr>
              <a:xfrm>
                <a:off x="1901372" y="3653894"/>
                <a:ext cx="968591" cy="369332"/>
              </a:xfrm>
              <a:prstGeom prst="rect">
                <a:avLst/>
              </a:prstGeom>
              <a:noFill/>
            </p:spPr>
            <p:txBody>
              <a:bodyPr wrap="square" rtlCol="0">
                <a:spAutoFit/>
              </a:bodyPr>
              <a:lstStyle/>
              <a:p>
                <a:r>
                  <a:rPr lang="en-GB" dirty="0">
                    <a:solidFill>
                      <a:schemeClr val="accent2"/>
                    </a:solidFill>
                  </a:rPr>
                  <a:t>31,100</a:t>
                </a:r>
                <a:endParaRPr lang="en-GB" sz="800" dirty="0">
                  <a:solidFill>
                    <a:schemeClr val="accent2"/>
                  </a:solidFill>
                </a:endParaRPr>
              </a:p>
            </p:txBody>
          </p:sp>
          <p:sp>
            <p:nvSpPr>
              <p:cNvPr id="2" name="Arrow: Right 1">
                <a:extLst>
                  <a:ext uri="{FF2B5EF4-FFF2-40B4-BE49-F238E27FC236}">
                    <a16:creationId xmlns:a16="http://schemas.microsoft.com/office/drawing/2014/main" id="{54B05119-DFAB-4B54-A202-773F920D726A}"/>
                  </a:ext>
                  <a:ext uri="{C183D7F6-B498-43B3-948B-1728B52AA6E4}">
                    <adec:decorative xmlns:adec="http://schemas.microsoft.com/office/drawing/2017/decorative" val="1"/>
                  </a:ext>
                </a:extLst>
              </p:cNvPr>
              <p:cNvSpPr/>
              <p:nvPr/>
            </p:nvSpPr>
            <p:spPr>
              <a:xfrm>
                <a:off x="1422478" y="3566786"/>
                <a:ext cx="363174" cy="30732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7" name="Rectangle 6">
              <a:extLst>
                <a:ext uri="{FF2B5EF4-FFF2-40B4-BE49-F238E27FC236}">
                  <a16:creationId xmlns:a16="http://schemas.microsoft.com/office/drawing/2014/main" id="{F635AB9F-8794-422E-AABA-0FF5FD0FE9D3}"/>
                </a:ext>
              </a:extLst>
            </p:cNvPr>
            <p:cNvSpPr/>
            <p:nvPr/>
          </p:nvSpPr>
          <p:spPr>
            <a:xfrm>
              <a:off x="322045" y="2296517"/>
              <a:ext cx="5238226" cy="1132483"/>
            </a:xfrm>
            <a:prstGeom prst="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12">
            <a:extLst>
              <a:ext uri="{FF2B5EF4-FFF2-40B4-BE49-F238E27FC236}">
                <a16:creationId xmlns:a16="http://schemas.microsoft.com/office/drawing/2014/main" id="{B8DE63F7-B4F2-41D7-B37B-7FA8D6C93DC9}"/>
              </a:ext>
            </a:extLst>
          </p:cNvPr>
          <p:cNvPicPr>
            <a:picLocks noChangeAspect="1"/>
          </p:cNvPicPr>
          <p:nvPr/>
        </p:nvPicPr>
        <p:blipFill>
          <a:blip r:embed="rId4"/>
          <a:stretch>
            <a:fillRect/>
          </a:stretch>
        </p:blipFill>
        <p:spPr>
          <a:xfrm>
            <a:off x="371947" y="4037843"/>
            <a:ext cx="2607089" cy="2357423"/>
          </a:xfrm>
          <a:prstGeom prst="rect">
            <a:avLst/>
          </a:prstGeom>
        </p:spPr>
      </p:pic>
      <p:sp>
        <p:nvSpPr>
          <p:cNvPr id="45" name="Rectangle 44">
            <a:extLst>
              <a:ext uri="{FF2B5EF4-FFF2-40B4-BE49-F238E27FC236}">
                <a16:creationId xmlns:a16="http://schemas.microsoft.com/office/drawing/2014/main" id="{680EC540-EAA1-4480-92FA-A4906D648150}"/>
              </a:ext>
            </a:extLst>
          </p:cNvPr>
          <p:cNvSpPr/>
          <p:nvPr/>
        </p:nvSpPr>
        <p:spPr>
          <a:xfrm>
            <a:off x="3028055" y="3970879"/>
            <a:ext cx="2607089" cy="2585323"/>
          </a:xfrm>
          <a:prstGeom prst="rect">
            <a:avLst/>
          </a:prstGeom>
        </p:spPr>
        <p:txBody>
          <a:bodyPr wrap="square">
            <a:spAutoFit/>
          </a:bodyPr>
          <a:lstStyle/>
          <a:p>
            <a:pPr>
              <a:spcAft>
                <a:spcPts val="600"/>
              </a:spcAft>
            </a:pPr>
            <a:r>
              <a:rPr lang="en-GB" sz="1050" dirty="0"/>
              <a:t> </a:t>
            </a:r>
            <a:r>
              <a:rPr lang="en-GB" sz="1050" b="1" dirty="0"/>
              <a:t>As at 30</a:t>
            </a:r>
            <a:r>
              <a:rPr lang="en-GB" sz="1050" b="1" baseline="30000" dirty="0"/>
              <a:t>th</a:t>
            </a:r>
            <a:r>
              <a:rPr lang="en-GB" sz="1050" b="1" dirty="0"/>
              <a:t> September 2021:</a:t>
            </a:r>
          </a:p>
          <a:p>
            <a:pPr marL="171450" indent="-171450">
              <a:spcAft>
                <a:spcPts val="600"/>
              </a:spcAft>
              <a:buFont typeface="Arial" panose="020B0604020202020204" pitchFamily="34" charset="0"/>
              <a:buChar char="•"/>
            </a:pPr>
            <a:r>
              <a:rPr lang="en-GB" sz="1050" dirty="0"/>
              <a:t>7,800 people were furloughed</a:t>
            </a:r>
          </a:p>
          <a:p>
            <a:pPr marL="171450" indent="-171450">
              <a:spcAft>
                <a:spcPts val="600"/>
              </a:spcAft>
              <a:buFont typeface="Arial" panose="020B0604020202020204" pitchFamily="34" charset="0"/>
              <a:buChar char="•"/>
            </a:pPr>
            <a:r>
              <a:rPr lang="en-GB" sz="1050" dirty="0"/>
              <a:t>11,500 people were claiming SEISS</a:t>
            </a:r>
          </a:p>
          <a:p>
            <a:pPr marL="171450" indent="-171450">
              <a:spcAft>
                <a:spcPts val="600"/>
              </a:spcAft>
              <a:buFont typeface="Arial" panose="020B0604020202020204" pitchFamily="34" charset="0"/>
              <a:buChar char="•"/>
            </a:pPr>
            <a:r>
              <a:rPr lang="en-GB" sz="1050" dirty="0"/>
              <a:t>4.7% working aged women were supported by government schemes</a:t>
            </a:r>
          </a:p>
          <a:p>
            <a:pPr marL="171450" indent="-171450">
              <a:spcAft>
                <a:spcPts val="600"/>
              </a:spcAft>
              <a:buFont typeface="Arial" panose="020B0604020202020204" pitchFamily="34" charset="0"/>
              <a:buChar char="•"/>
            </a:pPr>
            <a:r>
              <a:rPr lang="en-GB" sz="1050" dirty="0"/>
              <a:t>7.5% working aged men were supported by government schemes</a:t>
            </a:r>
          </a:p>
          <a:p>
            <a:pPr marL="171450" indent="-171450">
              <a:spcAft>
                <a:spcPts val="600"/>
              </a:spcAft>
              <a:buFont typeface="Arial" panose="020B0604020202020204" pitchFamily="34" charset="0"/>
              <a:buChar char="•"/>
            </a:pPr>
            <a:r>
              <a:rPr lang="en-GB" sz="1050" dirty="0"/>
              <a:t>Majority of people furloughed were aged 45 or over. </a:t>
            </a:r>
          </a:p>
          <a:p>
            <a:pPr marL="171450" indent="-171450">
              <a:spcAft>
                <a:spcPts val="600"/>
              </a:spcAft>
              <a:buFont typeface="Arial" panose="020B0604020202020204" pitchFamily="34" charset="0"/>
              <a:buChar char="•"/>
            </a:pPr>
            <a:r>
              <a:rPr lang="en-GB" sz="1050" dirty="0"/>
              <a:t>Little difference in proportion of the population on government support schemes in each District/Borough</a:t>
            </a:r>
          </a:p>
        </p:txBody>
      </p:sp>
      <p:pic>
        <p:nvPicPr>
          <p:cNvPr id="11" name="Picture 10">
            <a:extLst>
              <a:ext uri="{FF2B5EF4-FFF2-40B4-BE49-F238E27FC236}">
                <a16:creationId xmlns:a16="http://schemas.microsoft.com/office/drawing/2014/main" id="{2EB36CBA-FF5D-4D37-8DC9-639B13AC3F54}"/>
              </a:ext>
            </a:extLst>
          </p:cNvPr>
          <p:cNvPicPr>
            <a:picLocks noChangeAspect="1"/>
          </p:cNvPicPr>
          <p:nvPr/>
        </p:nvPicPr>
        <p:blipFill>
          <a:blip r:embed="rId5"/>
          <a:stretch>
            <a:fillRect/>
          </a:stretch>
        </p:blipFill>
        <p:spPr>
          <a:xfrm>
            <a:off x="8791786" y="3167441"/>
            <a:ext cx="3138859" cy="2078098"/>
          </a:xfrm>
          <a:prstGeom prst="rect">
            <a:avLst/>
          </a:prstGeom>
        </p:spPr>
      </p:pic>
      <p:pic>
        <p:nvPicPr>
          <p:cNvPr id="15" name="Picture 14">
            <a:extLst>
              <a:ext uri="{FF2B5EF4-FFF2-40B4-BE49-F238E27FC236}">
                <a16:creationId xmlns:a16="http://schemas.microsoft.com/office/drawing/2014/main" id="{13FC6739-E81A-48B2-9C70-242D2A020698}"/>
              </a:ext>
            </a:extLst>
          </p:cNvPr>
          <p:cNvPicPr>
            <a:picLocks noChangeAspect="1"/>
          </p:cNvPicPr>
          <p:nvPr/>
        </p:nvPicPr>
        <p:blipFill>
          <a:blip r:embed="rId6"/>
          <a:stretch>
            <a:fillRect/>
          </a:stretch>
        </p:blipFill>
        <p:spPr>
          <a:xfrm>
            <a:off x="5830315" y="4365104"/>
            <a:ext cx="2497933" cy="2292137"/>
          </a:xfrm>
          <a:prstGeom prst="rect">
            <a:avLst/>
          </a:prstGeom>
        </p:spPr>
      </p:pic>
    </p:spTree>
    <p:extLst>
      <p:ext uri="{BB962C8B-B14F-4D97-AF65-F5344CB8AC3E}">
        <p14:creationId xmlns:p14="http://schemas.microsoft.com/office/powerpoint/2010/main" val="3610406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22FA2-E3DC-4892-8F9C-7B8DB8E5FE7D}"/>
              </a:ext>
            </a:extLst>
          </p:cNvPr>
          <p:cNvSpPr>
            <a:spLocks noGrp="1"/>
          </p:cNvSpPr>
          <p:nvPr>
            <p:ph type="title"/>
          </p:nvPr>
        </p:nvSpPr>
        <p:spPr/>
        <p:txBody>
          <a:bodyPr>
            <a:normAutofit/>
          </a:bodyPr>
          <a:lstStyle/>
          <a:p>
            <a:r>
              <a:rPr lang="en-GB" sz="2400" dirty="0"/>
              <a:t>East Sussex: where people are spending time</a:t>
            </a:r>
          </a:p>
        </p:txBody>
      </p:sp>
      <p:sp>
        <p:nvSpPr>
          <p:cNvPr id="6" name="Rectangle 5">
            <a:extLst>
              <a:ext uri="{FF2B5EF4-FFF2-40B4-BE49-F238E27FC236}">
                <a16:creationId xmlns:a16="http://schemas.microsoft.com/office/drawing/2014/main" id="{A8A39238-6F0F-41D5-82DF-5ECD6AC74793}"/>
              </a:ext>
            </a:extLst>
          </p:cNvPr>
          <p:cNvSpPr/>
          <p:nvPr/>
        </p:nvSpPr>
        <p:spPr>
          <a:xfrm>
            <a:off x="146055" y="1197044"/>
            <a:ext cx="1523185" cy="3046988"/>
          </a:xfrm>
          <a:prstGeom prst="rect">
            <a:avLst/>
          </a:prstGeom>
        </p:spPr>
        <p:txBody>
          <a:bodyPr wrap="square">
            <a:spAutoFit/>
          </a:bodyPr>
          <a:lstStyle/>
          <a:p>
            <a:r>
              <a:rPr lang="en-GB" sz="1200" dirty="0">
                <a:solidFill>
                  <a:srgbClr val="3C4043"/>
                </a:solidFill>
              </a:rPr>
              <a:t>The </a:t>
            </a:r>
            <a:r>
              <a:rPr lang="en-GB" sz="1200" u="sng" dirty="0">
                <a:solidFill>
                  <a:schemeClr val="accent1"/>
                </a:solidFill>
                <a:hlinkClick r:id="rId2">
                  <a:extLst>
                    <a:ext uri="{A12FA001-AC4F-418D-AE19-62706E023703}">
                      <ahyp:hlinkClr xmlns:ahyp="http://schemas.microsoft.com/office/drawing/2018/hyperlinkcolor" val="tx"/>
                    </a:ext>
                  </a:extLst>
                </a:hlinkClick>
              </a:rPr>
              <a:t>Community Mobility Reports</a:t>
            </a:r>
            <a:r>
              <a:rPr lang="en-GB" sz="1200" dirty="0">
                <a:solidFill>
                  <a:schemeClr val="accent1"/>
                </a:solidFill>
              </a:rPr>
              <a:t> </a:t>
            </a:r>
            <a:r>
              <a:rPr lang="en-GB" sz="1200" dirty="0">
                <a:solidFill>
                  <a:srgbClr val="3C4043"/>
                </a:solidFill>
              </a:rPr>
              <a:t>show movement trends by region, across different categories of places.</a:t>
            </a:r>
          </a:p>
          <a:p>
            <a:pPr algn="ctr"/>
            <a:endParaRPr lang="en-GB" sz="1200" dirty="0">
              <a:solidFill>
                <a:srgbClr val="3C4043"/>
              </a:solidFill>
            </a:endParaRPr>
          </a:p>
          <a:p>
            <a:r>
              <a:rPr lang="en-GB" sz="1200" dirty="0"/>
              <a:t>These reports are created by Google with aggregated, anonymized sets of data from users who have turned on the Location History setting, which is off by default.</a:t>
            </a:r>
          </a:p>
        </p:txBody>
      </p:sp>
      <p:grpSp>
        <p:nvGrpSpPr>
          <p:cNvPr id="4" name="Group 3">
            <a:extLst>
              <a:ext uri="{FF2B5EF4-FFF2-40B4-BE49-F238E27FC236}">
                <a16:creationId xmlns:a16="http://schemas.microsoft.com/office/drawing/2014/main" id="{064F567B-2CFC-4285-B045-73D44E1811F4}"/>
              </a:ext>
              <a:ext uri="{C183D7F6-B498-43B3-948B-1728B52AA6E4}">
                <adec:decorative xmlns:adec="http://schemas.microsoft.com/office/drawing/2017/decorative" val="1"/>
              </a:ext>
            </a:extLst>
          </p:cNvPr>
          <p:cNvGrpSpPr/>
          <p:nvPr/>
        </p:nvGrpSpPr>
        <p:grpSpPr>
          <a:xfrm>
            <a:off x="263352" y="4754315"/>
            <a:ext cx="11577073" cy="1053496"/>
            <a:chOff x="263352" y="4754315"/>
            <a:chExt cx="11577073" cy="1053496"/>
          </a:xfrm>
        </p:grpSpPr>
        <p:sp>
          <p:nvSpPr>
            <p:cNvPr id="14" name="Rectangle 13">
              <a:extLst>
                <a:ext uri="{FF2B5EF4-FFF2-40B4-BE49-F238E27FC236}">
                  <a16:creationId xmlns:a16="http://schemas.microsoft.com/office/drawing/2014/main" id="{71405FD7-38F0-4415-9B6E-6F3ADB91FAE7}"/>
                </a:ext>
              </a:extLst>
            </p:cNvPr>
            <p:cNvSpPr/>
            <p:nvPr/>
          </p:nvSpPr>
          <p:spPr>
            <a:xfrm>
              <a:off x="2135706" y="4754315"/>
              <a:ext cx="9704719" cy="400110"/>
            </a:xfrm>
            <a:prstGeom prst="rect">
              <a:avLst/>
            </a:prstGeom>
          </p:spPr>
          <p:txBody>
            <a:bodyPr wrap="square" lIns="0" tIns="0" rIns="0" bIns="0">
              <a:spAutoFit/>
            </a:bodyPr>
            <a:lstStyle/>
            <a:p>
              <a:r>
                <a:rPr lang="en-GB" sz="1400" b="1" dirty="0"/>
                <a:t>Movement trends by District and Borough: as at 31</a:t>
              </a:r>
              <a:r>
                <a:rPr lang="en-GB" sz="1400" b="1" baseline="30000" dirty="0"/>
                <a:t>st</a:t>
              </a:r>
              <a:r>
                <a:rPr lang="en-GB" sz="1400" b="1" dirty="0"/>
                <a:t> March 2022:</a:t>
              </a:r>
            </a:p>
            <a:p>
              <a:r>
                <a:rPr lang="en-GB" sz="1200" dirty="0">
                  <a:solidFill>
                    <a:srgbClr val="3C4043"/>
                  </a:solidFill>
                </a:rPr>
                <a:t>(The baseline (0) is the median value from the 5‑week period Jan 3 – Feb 6, 2020)</a:t>
              </a:r>
              <a:endParaRPr lang="en-GB" sz="1200" dirty="0"/>
            </a:p>
          </p:txBody>
        </p:sp>
        <p:sp>
          <p:nvSpPr>
            <p:cNvPr id="8" name="TextBox 7">
              <a:extLst>
                <a:ext uri="{FF2B5EF4-FFF2-40B4-BE49-F238E27FC236}">
                  <a16:creationId xmlns:a16="http://schemas.microsoft.com/office/drawing/2014/main" id="{1AB962F0-CF65-4A0D-B1F5-65575681A729}"/>
                </a:ext>
              </a:extLst>
            </p:cNvPr>
            <p:cNvSpPr txBox="1"/>
            <p:nvPr/>
          </p:nvSpPr>
          <p:spPr>
            <a:xfrm>
              <a:off x="263352" y="5130703"/>
              <a:ext cx="930225" cy="677108"/>
            </a:xfrm>
            <a:prstGeom prst="rect">
              <a:avLst/>
            </a:prstGeom>
            <a:noFill/>
          </p:spPr>
          <p:txBody>
            <a:bodyPr wrap="square" lIns="0" tIns="0" rIns="0" bIns="0" rtlCol="0">
              <a:spAutoFit/>
            </a:bodyPr>
            <a:lstStyle/>
            <a:p>
              <a:r>
                <a:rPr lang="en-GB" sz="1100" dirty="0"/>
                <a:t>Source: </a:t>
              </a:r>
              <a:r>
                <a:rPr lang="en-GB" sz="1100" dirty="0">
                  <a:hlinkClick r:id="rId3"/>
                </a:rPr>
                <a:t>Google</a:t>
              </a:r>
              <a:r>
                <a:rPr lang="en-GB" sz="1100" dirty="0"/>
                <a:t>, Data period: up to 31</a:t>
              </a:r>
              <a:r>
                <a:rPr lang="en-GB" sz="1100" baseline="30000" dirty="0"/>
                <a:t>st</a:t>
              </a:r>
              <a:r>
                <a:rPr lang="en-GB" sz="1100" dirty="0"/>
                <a:t> March 2022</a:t>
              </a:r>
            </a:p>
          </p:txBody>
        </p:sp>
      </p:grpSp>
      <p:sp>
        <p:nvSpPr>
          <p:cNvPr id="7" name="Footer Placeholder 6">
            <a:extLst>
              <a:ext uri="{FF2B5EF4-FFF2-40B4-BE49-F238E27FC236}">
                <a16:creationId xmlns:a16="http://schemas.microsoft.com/office/drawing/2014/main" id="{FE744DDC-7BA4-4C62-AAB8-530589621508}"/>
              </a:ext>
            </a:extLst>
          </p:cNvPr>
          <p:cNvSpPr>
            <a:spLocks noGrp="1"/>
          </p:cNvSpPr>
          <p:nvPr>
            <p:ph type="ftr" sz="quarter" idx="11"/>
          </p:nvPr>
        </p:nvSpPr>
        <p:spPr/>
        <p:txBody>
          <a:bodyPr/>
          <a:lstStyle/>
          <a:p>
            <a:r>
              <a:rPr lang="en-GB" dirty="0"/>
              <a:t>PHI East Sussex County Council 2022</a:t>
            </a:r>
          </a:p>
        </p:txBody>
      </p:sp>
      <p:sp>
        <p:nvSpPr>
          <p:cNvPr id="9" name="Slide Number Placeholder 8">
            <a:extLst>
              <a:ext uri="{FF2B5EF4-FFF2-40B4-BE49-F238E27FC236}">
                <a16:creationId xmlns:a16="http://schemas.microsoft.com/office/drawing/2014/main" id="{3F8EC430-41E0-44EC-BEBA-973E042EFAF9}"/>
              </a:ext>
            </a:extLst>
          </p:cNvPr>
          <p:cNvSpPr>
            <a:spLocks noGrp="1"/>
          </p:cNvSpPr>
          <p:nvPr>
            <p:ph type="sldNum" sz="quarter" idx="12"/>
          </p:nvPr>
        </p:nvSpPr>
        <p:spPr/>
        <p:txBody>
          <a:bodyPr/>
          <a:lstStyle/>
          <a:p>
            <a:fld id="{8909338C-4204-40C7-9A1E-446982E7336D}" type="slidenum">
              <a:rPr lang="en-GB" smtClean="0"/>
              <a:pPr/>
              <a:t>31</a:t>
            </a:fld>
            <a:endParaRPr lang="en-GB" dirty="0"/>
          </a:p>
        </p:txBody>
      </p:sp>
      <p:sp>
        <p:nvSpPr>
          <p:cNvPr id="13" name="Rectangle 12">
            <a:extLst>
              <a:ext uri="{FF2B5EF4-FFF2-40B4-BE49-F238E27FC236}">
                <a16:creationId xmlns:a16="http://schemas.microsoft.com/office/drawing/2014/main" id="{CFF477DD-0E21-470F-96AD-C9FEEE4B06AE}"/>
              </a:ext>
            </a:extLst>
          </p:cNvPr>
          <p:cNvSpPr/>
          <p:nvPr/>
        </p:nvSpPr>
        <p:spPr>
          <a:xfrm>
            <a:off x="2147488" y="616216"/>
            <a:ext cx="4761957" cy="307777"/>
          </a:xfrm>
          <a:prstGeom prst="rect">
            <a:avLst/>
          </a:prstGeom>
        </p:spPr>
        <p:txBody>
          <a:bodyPr wrap="square">
            <a:spAutoFit/>
          </a:bodyPr>
          <a:lstStyle/>
          <a:p>
            <a:r>
              <a:rPr lang="en-GB" sz="1400" b="1" dirty="0"/>
              <a:t>East Sussex movement trends: up to 31</a:t>
            </a:r>
            <a:r>
              <a:rPr lang="en-GB" sz="1400" b="1" baseline="30000" dirty="0"/>
              <a:t>st</a:t>
            </a:r>
            <a:r>
              <a:rPr lang="en-GB" sz="1400" b="1" dirty="0"/>
              <a:t> March 2022</a:t>
            </a:r>
          </a:p>
        </p:txBody>
      </p:sp>
      <p:pic>
        <p:nvPicPr>
          <p:cNvPr id="5" name="Picture 4">
            <a:extLst>
              <a:ext uri="{FF2B5EF4-FFF2-40B4-BE49-F238E27FC236}">
                <a16:creationId xmlns:a16="http://schemas.microsoft.com/office/drawing/2014/main" id="{8670A45C-683A-4B1C-AD0A-328CF6BD0BDE}"/>
              </a:ext>
            </a:extLst>
          </p:cNvPr>
          <p:cNvPicPr>
            <a:picLocks noChangeAspect="1"/>
          </p:cNvPicPr>
          <p:nvPr/>
        </p:nvPicPr>
        <p:blipFill>
          <a:blip r:embed="rId4"/>
          <a:stretch>
            <a:fillRect/>
          </a:stretch>
        </p:blipFill>
        <p:spPr>
          <a:xfrm>
            <a:off x="1703512" y="977623"/>
            <a:ext cx="10323830" cy="3727642"/>
          </a:xfrm>
          <a:prstGeom prst="rect">
            <a:avLst/>
          </a:prstGeom>
        </p:spPr>
      </p:pic>
      <p:pic>
        <p:nvPicPr>
          <p:cNvPr id="10" name="Picture 9">
            <a:extLst>
              <a:ext uri="{FF2B5EF4-FFF2-40B4-BE49-F238E27FC236}">
                <a16:creationId xmlns:a16="http://schemas.microsoft.com/office/drawing/2014/main" id="{168134FD-0A87-4A1A-BD52-762603628976}"/>
              </a:ext>
            </a:extLst>
          </p:cNvPr>
          <p:cNvPicPr>
            <a:picLocks noChangeAspect="1"/>
          </p:cNvPicPr>
          <p:nvPr/>
        </p:nvPicPr>
        <p:blipFill>
          <a:blip r:embed="rId5"/>
          <a:stretch>
            <a:fillRect/>
          </a:stretch>
        </p:blipFill>
        <p:spPr>
          <a:xfrm>
            <a:off x="1559496" y="5263427"/>
            <a:ext cx="9704719" cy="1233900"/>
          </a:xfrm>
          <a:prstGeom prst="rect">
            <a:avLst/>
          </a:prstGeom>
        </p:spPr>
      </p:pic>
    </p:spTree>
    <p:extLst>
      <p:ext uri="{BB962C8B-B14F-4D97-AF65-F5344CB8AC3E}">
        <p14:creationId xmlns:p14="http://schemas.microsoft.com/office/powerpoint/2010/main" val="2412423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C149E06-FEC6-45D1-8D6B-8A75010E1F48}"/>
              </a:ext>
            </a:extLst>
          </p:cNvPr>
          <p:cNvSpPr txBox="1"/>
          <p:nvPr/>
        </p:nvSpPr>
        <p:spPr>
          <a:xfrm>
            <a:off x="163403" y="642139"/>
            <a:ext cx="12160721" cy="61555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Cases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As at 31</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March 2022 East Sussex had </a:t>
            </a: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a similar percentage of individuals testing positive with a PCR test (22%) than England (22%).</a:t>
            </a:r>
          </a:p>
          <a:p>
            <a:pPr marL="285750" marR="0" lvl="0" indent="-28575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As at 31</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March 2022 there have been </a:t>
            </a: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157,341 confirmed cases of COVID-19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in East Sussex.</a:t>
            </a:r>
          </a:p>
          <a:p>
            <a:pPr marL="285750" marR="0" lvl="0" indent="-28575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Overall, East Sussex has experienced </a:t>
            </a: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a lower cumulative rate of confirmed cases (21,241 per 100,000) than England (26,126 per 100,000)</a:t>
            </a:r>
          </a:p>
          <a:p>
            <a:pPr marL="285750" marR="0" lvl="0" indent="-28575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Hastings and Eastbourne have seen the highest case rates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within the county, with Rother the lowest. </a:t>
            </a:r>
          </a:p>
          <a:p>
            <a:pPr marL="285750" marR="0" lvl="0" indent="-28575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Overall East Sussex saw a sharp </a:t>
            </a: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increase in cases from December 2020 to February 2021,  from June to July 2021 and from December 2020 to January 2022 and in March 2022</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mirroring the national trend</a:t>
            </a:r>
            <a:endParaRPr kumimoji="0" lang="en-GB" sz="12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10-49 year olds are over represented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in the case data compared to other age groups in East Sussex</a:t>
            </a:r>
          </a:p>
          <a:p>
            <a:pPr marL="285750" marR="0" lvl="0" indent="-28575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Confirmed cases of COVID-19 in both rural and urban areas increased between February 2022 and end of March 2022 </a:t>
            </a:r>
          </a:p>
          <a:p>
            <a:pPr marL="285750" marR="0" lvl="0" indent="-28575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As at 10</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April 2022, there had been </a:t>
            </a: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1,906 referrals to the Post COVID Assessment Service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(PCAS) for long-COVID </a:t>
            </a:r>
          </a:p>
          <a:p>
            <a:pPr marL="285750" marR="0" lvl="0" indent="-28575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Approximately 15-20% of new long-COVID cases require services</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Emergency admissions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for COVID-19 have been </a:t>
            </a: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highest in Hastings (274 per 100,000) and Eastbourne (258 per 100,000) and Lowest in Wealden (184 per 100,000) </a:t>
            </a:r>
          </a:p>
          <a:p>
            <a:pPr marL="285750" marR="0" lvl="0" indent="-28575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Despite record infection levels, </a:t>
            </a: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hospital admissions and deaths remain lower in the third wave than during the second wave peak</a:t>
            </a:r>
          </a:p>
          <a:p>
            <a:pPr marL="285750" marR="0" lvl="0" indent="-28575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There is a clear association of </a:t>
            </a: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higher rates of emergency admissions for COVID-19 with increasing deprivation</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Vaccination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Vaccination uptake is </a:t>
            </a: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higher in older age groups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where people have had longer to accept the invitation.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All districts and boroughs have a </a:t>
            </a: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smaller proportion of the population unvaccinated than nationally, but Eastbourne and Hastings have a higher proportion unvaccinated than regionally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Despite local initiatives, </a:t>
            </a: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Hastings Borough has consistently the lowest vaccination uptake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in East Sussex, with half of the 10 local areas with lowest uptake in Hastings</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Deaths</a:t>
            </a:r>
          </a:p>
          <a:p>
            <a:pPr marL="285750" marR="0" lvl="0" indent="-28575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As at 31</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March 2022 there have been </a:t>
            </a: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2,062 deaths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from COVID-19.</a:t>
            </a:r>
          </a:p>
          <a:p>
            <a:pPr marL="285750" marR="0" lvl="0" indent="-28575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As at 1</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April 2022, </a:t>
            </a: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Rother has the highest cumulative crude death rate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(403 per 100,000 population) and Lewes the lowest (232 per 100,000).</a:t>
            </a:r>
          </a:p>
          <a:p>
            <a:pPr marL="285750" marR="0" lvl="0" indent="-28575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71% of deaths  in the third wave have been in those aged 75 or over</a:t>
            </a:r>
            <a:r>
              <a:rPr kumimoji="0" lang="en-GB" sz="1200" b="0"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compared to 81% in the second wave and 85% in the first wave</a:t>
            </a:r>
          </a:p>
          <a:p>
            <a:pPr marL="285750" marR="0" lvl="0" indent="-28575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There have been a </a:t>
            </a: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significantly higher rate of community deaths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(excluding deaths for those who lived or died in a care home or died in a hospice) </a:t>
            </a: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in the most deprived quintile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than all other quintiles.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As at 31</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March 2022, </a:t>
            </a: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56% of all COVID-19 deaths had been in hospital (1,158), and 35% in a care home (732)</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Wider impacts of the pandemic</a:t>
            </a:r>
          </a:p>
          <a:p>
            <a:pPr marL="285750" marR="0" lvl="0" indent="-28575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There has been a </a:t>
            </a: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significant increase in anxiety levels in East Sussex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during the pandemic in comparison to before COVID-19.</a:t>
            </a:r>
          </a:p>
          <a:p>
            <a:pPr marL="285750" marR="0" lvl="0" indent="-28575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All areas except for Eastbourne had an increase in premature mortality in 2020 compared 2019,</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and rates are by far the </a:t>
            </a:r>
            <a:r>
              <a:rPr kumimoji="0" lang="en-GB" sz="1200" b="0" i="0" u="none" strike="noStrike" kern="1200" cap="none" spc="0" normalizeH="0" baseline="0" noProof="0" dirty="0">
                <a:ln>
                  <a:noFill/>
                </a:ln>
                <a:solidFill>
                  <a:srgbClr val="203864"/>
                </a:solidFill>
                <a:effectLst/>
                <a:uLnTx/>
                <a:uFillTx/>
                <a:latin typeface="Calibri" panose="020F0502020204030204"/>
                <a:ea typeface="+mn-ea"/>
                <a:cs typeface="+mn-cs"/>
              </a:rPr>
              <a:t>highest in the most deprived quintile</a:t>
            </a:r>
          </a:p>
        </p:txBody>
      </p:sp>
      <p:sp>
        <p:nvSpPr>
          <p:cNvPr id="2" name="Title 1">
            <a:extLst>
              <a:ext uri="{FF2B5EF4-FFF2-40B4-BE49-F238E27FC236}">
                <a16:creationId xmlns:a16="http://schemas.microsoft.com/office/drawing/2014/main" id="{884C75C4-2682-4607-9ACA-D76587E79881}"/>
              </a:ext>
            </a:extLst>
          </p:cNvPr>
          <p:cNvSpPr>
            <a:spLocks noGrp="1"/>
          </p:cNvSpPr>
          <p:nvPr>
            <p:ph type="title"/>
          </p:nvPr>
        </p:nvSpPr>
        <p:spPr/>
        <p:txBody>
          <a:bodyPr>
            <a:normAutofit/>
          </a:bodyPr>
          <a:lstStyle/>
          <a:p>
            <a:r>
              <a:rPr lang="en-GB" sz="2400" dirty="0"/>
              <a:t>COVID-19 in East Sussex: summary UP TO 31</a:t>
            </a:r>
            <a:r>
              <a:rPr lang="en-GB" sz="2400" baseline="30000" dirty="0"/>
              <a:t>st</a:t>
            </a:r>
            <a:r>
              <a:rPr lang="en-GB" sz="2400" dirty="0"/>
              <a:t> March 2022</a:t>
            </a:r>
          </a:p>
        </p:txBody>
      </p:sp>
      <p:sp>
        <p:nvSpPr>
          <p:cNvPr id="7" name="Rectangle 6">
            <a:extLst>
              <a:ext uri="{FF2B5EF4-FFF2-40B4-BE49-F238E27FC236}">
                <a16:creationId xmlns:a16="http://schemas.microsoft.com/office/drawing/2014/main" id="{23BE4B52-1276-4950-B04E-A356DE07A16C}"/>
              </a:ext>
            </a:extLst>
          </p:cNvPr>
          <p:cNvSpPr/>
          <p:nvPr/>
        </p:nvSpPr>
        <p:spPr>
          <a:xfrm>
            <a:off x="6539382" y="579634"/>
            <a:ext cx="5652618"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This page provides a summary of the information shown in slides 33 to 63</a:t>
            </a:r>
          </a:p>
        </p:txBody>
      </p:sp>
      <p:sp>
        <p:nvSpPr>
          <p:cNvPr id="3" name="Footer Placeholder 2">
            <a:extLst>
              <a:ext uri="{FF2B5EF4-FFF2-40B4-BE49-F238E27FC236}">
                <a16:creationId xmlns:a16="http://schemas.microsoft.com/office/drawing/2014/main" id="{14C8A624-D69A-4829-BB17-3FB1A5060C1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PHI East Sussex County Council 2022</a:t>
            </a:r>
          </a:p>
        </p:txBody>
      </p:sp>
      <p:sp>
        <p:nvSpPr>
          <p:cNvPr id="6" name="TextBox 5">
            <a:extLst>
              <a:ext uri="{FF2B5EF4-FFF2-40B4-BE49-F238E27FC236}">
                <a16:creationId xmlns:a16="http://schemas.microsoft.com/office/drawing/2014/main" id="{7C65BBD9-71D3-4C23-B102-8A7E47565722}"/>
              </a:ext>
            </a:extLst>
          </p:cNvPr>
          <p:cNvSpPr txBox="1"/>
          <p:nvPr/>
        </p:nvSpPr>
        <p:spPr>
          <a:xfrm>
            <a:off x="4961276" y="6532714"/>
            <a:ext cx="6632200" cy="276999"/>
          </a:xfrm>
          <a:prstGeom prst="rect">
            <a:avLst/>
          </a:prstGeom>
          <a:solidFill>
            <a:schemeClr val="accent1">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weekly local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surveillance report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is released on the </a:t>
            </a:r>
            <a:r>
              <a:rPr kumimoji="0" lang="en-GB" sz="1200" b="0" i="0" u="sng" strike="noStrike" kern="1200" cap="none" spc="0" normalizeH="0" baseline="0" noProof="0" dirty="0">
                <a:ln>
                  <a:noFill/>
                </a:ln>
                <a:solidFill>
                  <a:prstClr val="black"/>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East Sussex County Council coronavirus web pages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FE25A92-2E2C-4AE4-A624-2A6FB260AA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9338C-4204-40C7-9A1E-446982E7336D}" type="slidenum">
              <a:rPr kumimoji="0" lang="en-GB" sz="10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198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951BD1-996C-48AF-A446-0885F34DD126}"/>
              </a:ext>
            </a:extLst>
          </p:cNvPr>
          <p:cNvSpPr>
            <a:spLocks noGrp="1"/>
          </p:cNvSpPr>
          <p:nvPr>
            <p:ph type="title"/>
          </p:nvPr>
        </p:nvSpPr>
        <p:spPr/>
        <p:txBody>
          <a:bodyPr>
            <a:normAutofit/>
          </a:bodyPr>
          <a:lstStyle/>
          <a:p>
            <a:r>
              <a:rPr lang="en-GB" sz="2400" dirty="0"/>
              <a:t>COVID-19 In England – Infections, admissions and deaths in waves 2 and 3</a:t>
            </a:r>
          </a:p>
        </p:txBody>
      </p:sp>
      <p:sp>
        <p:nvSpPr>
          <p:cNvPr id="5" name="Slide Number Placeholder 4">
            <a:extLst>
              <a:ext uri="{FF2B5EF4-FFF2-40B4-BE49-F238E27FC236}">
                <a16:creationId xmlns:a16="http://schemas.microsoft.com/office/drawing/2014/main" id="{35523A32-009F-41B4-A32B-B2C24B823C64}"/>
              </a:ext>
            </a:extLst>
          </p:cNvPr>
          <p:cNvSpPr>
            <a:spLocks noGrp="1"/>
          </p:cNvSpPr>
          <p:nvPr>
            <p:ph type="sldNum" sz="quarter" idx="12"/>
          </p:nvPr>
        </p:nvSpPr>
        <p:spPr>
          <a:xfrm>
            <a:off x="11264655" y="6387477"/>
            <a:ext cx="701407" cy="365125"/>
          </a:xfrm>
        </p:spPr>
        <p:txBody>
          <a:bodyPr/>
          <a:lstStyle/>
          <a:p>
            <a:fld id="{8909338C-4204-40C7-9A1E-446982E7336D}" type="slidenum">
              <a:rPr lang="en-GB" smtClean="0"/>
              <a:pPr/>
              <a:t>33</a:t>
            </a:fld>
            <a:endParaRPr lang="en-GB" dirty="0"/>
          </a:p>
        </p:txBody>
      </p:sp>
      <p:sp>
        <p:nvSpPr>
          <p:cNvPr id="14" name="Footer Placeholder 3">
            <a:extLst>
              <a:ext uri="{FF2B5EF4-FFF2-40B4-BE49-F238E27FC236}">
                <a16:creationId xmlns:a16="http://schemas.microsoft.com/office/drawing/2014/main" id="{EF3C17FF-96BA-4173-8870-808CB1EBA25A}"/>
              </a:ext>
            </a:extLst>
          </p:cNvPr>
          <p:cNvSpPr>
            <a:spLocks noGrp="1"/>
          </p:cNvSpPr>
          <p:nvPr>
            <p:ph type="ftr" sz="quarter" idx="11"/>
          </p:nvPr>
        </p:nvSpPr>
        <p:spPr>
          <a:xfrm>
            <a:off x="596999" y="6481787"/>
            <a:ext cx="3762260" cy="365125"/>
          </a:xfrm>
        </p:spPr>
        <p:txBody>
          <a:bodyPr/>
          <a:lstStyle/>
          <a:p>
            <a:r>
              <a:rPr lang="en-GB" dirty="0"/>
              <a:t>PHI East Sussex County Council 2022</a:t>
            </a:r>
          </a:p>
        </p:txBody>
      </p:sp>
      <p:sp>
        <p:nvSpPr>
          <p:cNvPr id="16" name="TextBox 15">
            <a:extLst>
              <a:ext uri="{FF2B5EF4-FFF2-40B4-BE49-F238E27FC236}">
                <a16:creationId xmlns:a16="http://schemas.microsoft.com/office/drawing/2014/main" id="{592FB85B-A059-4771-9419-72035370CAFC}"/>
              </a:ext>
            </a:extLst>
          </p:cNvPr>
          <p:cNvSpPr txBox="1"/>
          <p:nvPr/>
        </p:nvSpPr>
        <p:spPr>
          <a:xfrm>
            <a:off x="363795" y="757839"/>
            <a:ext cx="11809312" cy="646331"/>
          </a:xfrm>
          <a:prstGeom prst="rect">
            <a:avLst/>
          </a:prstGeom>
          <a:noFill/>
        </p:spPr>
        <p:txBody>
          <a:bodyPr wrap="square">
            <a:spAutoFit/>
          </a:bodyPr>
          <a:lstStyle/>
          <a:p>
            <a:r>
              <a:rPr lang="en-GB" sz="1200" dirty="0"/>
              <a:t>The following graphs show the estimated percentage of the population testing positive for COVID-19, the number of hospital admissions per 100,000 people, and number of deaths involving COVID-19, England during Wave 2 and Wave 3 of the pandemic. The </a:t>
            </a:r>
            <a:r>
              <a:rPr lang="en-GB" sz="1200" dirty="0">
                <a:hlinkClick r:id="rId2"/>
              </a:rPr>
              <a:t>ONS data </a:t>
            </a:r>
            <a:r>
              <a:rPr lang="en-GB" sz="1200" dirty="0"/>
              <a:t>estimates dates for the second wave as 7 September 2020 to 24 April 2021, and the start date for the third wave as 26 May 2021. All figures are provisional and subject to revision. The bottom axis shows the number of weeks through each wave of the pandemic. </a:t>
            </a:r>
          </a:p>
        </p:txBody>
      </p:sp>
      <p:sp>
        <p:nvSpPr>
          <p:cNvPr id="18" name="TextBox 17">
            <a:extLst>
              <a:ext uri="{FF2B5EF4-FFF2-40B4-BE49-F238E27FC236}">
                <a16:creationId xmlns:a16="http://schemas.microsoft.com/office/drawing/2014/main" id="{8BE547C0-27C5-428D-9F5B-C6D6E776EB9C}"/>
              </a:ext>
            </a:extLst>
          </p:cNvPr>
          <p:cNvSpPr txBox="1"/>
          <p:nvPr/>
        </p:nvSpPr>
        <p:spPr>
          <a:xfrm>
            <a:off x="1160088" y="1582495"/>
            <a:ext cx="3816424" cy="1306475"/>
          </a:xfrm>
          <a:prstGeom prst="rect">
            <a:avLst/>
          </a:prstGeom>
          <a:solidFill>
            <a:srgbClr val="4472C4"/>
          </a:solidFill>
          <a:ln>
            <a:noFill/>
          </a:ln>
        </p:spPr>
        <p:txBody>
          <a:bodyPr wrap="square" tIns="108000" bIns="180000" rtlCol="0">
            <a:spAutoFit/>
          </a:bodyPr>
          <a:lstStyle/>
          <a:p>
            <a:pPr marL="171450" indent="-171450">
              <a:buFont typeface="Arial" panose="020B0604020202020204" pitchFamily="34" charset="0"/>
              <a:buChar char="•"/>
            </a:pPr>
            <a:r>
              <a:rPr lang="en-GB" sz="1200" dirty="0">
                <a:solidFill>
                  <a:schemeClr val="bg1"/>
                </a:solidFill>
              </a:rPr>
              <a:t>Despite record infection levels, </a:t>
            </a:r>
            <a:r>
              <a:rPr lang="en-GB" b="1" dirty="0">
                <a:solidFill>
                  <a:schemeClr val="bg1"/>
                </a:solidFill>
              </a:rPr>
              <a:t>hospital admissions and deaths remain lower in the third wave</a:t>
            </a:r>
            <a:r>
              <a:rPr lang="en-GB" sz="1200" b="1" dirty="0">
                <a:solidFill>
                  <a:schemeClr val="bg1"/>
                </a:solidFill>
              </a:rPr>
              <a:t> </a:t>
            </a:r>
            <a:r>
              <a:rPr lang="en-GB" sz="1200" dirty="0">
                <a:solidFill>
                  <a:schemeClr val="bg1"/>
                </a:solidFill>
              </a:rPr>
              <a:t>than during the second wave peak</a:t>
            </a:r>
          </a:p>
        </p:txBody>
      </p:sp>
      <p:pic>
        <p:nvPicPr>
          <p:cNvPr id="20" name="Picture 19">
            <a:extLst>
              <a:ext uri="{FF2B5EF4-FFF2-40B4-BE49-F238E27FC236}">
                <a16:creationId xmlns:a16="http://schemas.microsoft.com/office/drawing/2014/main" id="{20D2CBDC-EDF4-487C-AC18-58E4393CEF10}"/>
              </a:ext>
            </a:extLst>
          </p:cNvPr>
          <p:cNvPicPr>
            <a:picLocks noChangeAspect="1"/>
          </p:cNvPicPr>
          <p:nvPr/>
        </p:nvPicPr>
        <p:blipFill>
          <a:blip r:embed="rId3"/>
          <a:stretch>
            <a:fillRect/>
          </a:stretch>
        </p:blipFill>
        <p:spPr>
          <a:xfrm>
            <a:off x="5980419" y="1418379"/>
            <a:ext cx="5415468" cy="1575240"/>
          </a:xfrm>
          <a:prstGeom prst="rect">
            <a:avLst/>
          </a:prstGeom>
        </p:spPr>
      </p:pic>
      <p:pic>
        <p:nvPicPr>
          <p:cNvPr id="22" name="Picture 21">
            <a:extLst>
              <a:ext uri="{FF2B5EF4-FFF2-40B4-BE49-F238E27FC236}">
                <a16:creationId xmlns:a16="http://schemas.microsoft.com/office/drawing/2014/main" id="{AD031EFB-5D1E-4B36-871F-60D9A35798D2}"/>
              </a:ext>
            </a:extLst>
          </p:cNvPr>
          <p:cNvPicPr>
            <a:picLocks noChangeAspect="1"/>
          </p:cNvPicPr>
          <p:nvPr/>
        </p:nvPicPr>
        <p:blipFill>
          <a:blip r:embed="rId4"/>
          <a:stretch>
            <a:fillRect/>
          </a:stretch>
        </p:blipFill>
        <p:spPr>
          <a:xfrm>
            <a:off x="6035319" y="3074563"/>
            <a:ext cx="5455503" cy="1567938"/>
          </a:xfrm>
          <a:prstGeom prst="rect">
            <a:avLst/>
          </a:prstGeom>
        </p:spPr>
      </p:pic>
      <p:pic>
        <p:nvPicPr>
          <p:cNvPr id="23" name="Picture 22">
            <a:extLst>
              <a:ext uri="{FF2B5EF4-FFF2-40B4-BE49-F238E27FC236}">
                <a16:creationId xmlns:a16="http://schemas.microsoft.com/office/drawing/2014/main" id="{BADF229A-C190-4048-A831-4618375ACCAD}"/>
              </a:ext>
            </a:extLst>
          </p:cNvPr>
          <p:cNvPicPr>
            <a:picLocks noChangeAspect="1"/>
          </p:cNvPicPr>
          <p:nvPr/>
        </p:nvPicPr>
        <p:blipFill>
          <a:blip r:embed="rId5"/>
          <a:stretch>
            <a:fillRect/>
          </a:stretch>
        </p:blipFill>
        <p:spPr>
          <a:xfrm>
            <a:off x="6049172" y="4730747"/>
            <a:ext cx="5513658" cy="1598559"/>
          </a:xfrm>
          <a:prstGeom prst="rect">
            <a:avLst/>
          </a:prstGeom>
        </p:spPr>
      </p:pic>
      <p:sp>
        <p:nvSpPr>
          <p:cNvPr id="24" name="TextBox 23">
            <a:extLst>
              <a:ext uri="{FF2B5EF4-FFF2-40B4-BE49-F238E27FC236}">
                <a16:creationId xmlns:a16="http://schemas.microsoft.com/office/drawing/2014/main" id="{F450ADF9-9C27-445F-B108-4D988BE00ECF}"/>
              </a:ext>
            </a:extLst>
          </p:cNvPr>
          <p:cNvSpPr txBox="1"/>
          <p:nvPr/>
        </p:nvSpPr>
        <p:spPr>
          <a:xfrm>
            <a:off x="520606" y="4746054"/>
            <a:ext cx="5095388" cy="1200329"/>
          </a:xfrm>
          <a:prstGeom prst="rect">
            <a:avLst/>
          </a:prstGeom>
          <a:noFill/>
        </p:spPr>
        <p:txBody>
          <a:bodyPr wrap="square">
            <a:spAutoFit/>
          </a:bodyPr>
          <a:lstStyle/>
          <a:p>
            <a:r>
              <a:rPr lang="en-GB" sz="1200" dirty="0">
                <a:solidFill>
                  <a:srgbClr val="323132"/>
                </a:solidFill>
              </a:rPr>
              <a:t>In </a:t>
            </a:r>
            <a:r>
              <a:rPr lang="en-GB" sz="1200" b="1" dirty="0">
                <a:solidFill>
                  <a:srgbClr val="203864"/>
                </a:solidFill>
              </a:rPr>
              <a:t>comparison</a:t>
            </a:r>
            <a:r>
              <a:rPr lang="en-GB" sz="1200" dirty="0">
                <a:solidFill>
                  <a:srgbClr val="323132"/>
                </a:solidFill>
              </a:rPr>
              <a:t>, w</a:t>
            </a:r>
            <a:r>
              <a:rPr lang="en-GB" sz="1200" b="0" i="0" dirty="0">
                <a:solidFill>
                  <a:srgbClr val="323132"/>
                </a:solidFill>
                <a:effectLst/>
              </a:rPr>
              <a:t>hen the positivity rate was at its highest level in the second wave (2%):</a:t>
            </a:r>
          </a:p>
          <a:p>
            <a:pPr marL="171450" indent="-171450">
              <a:buFont typeface="Arial" panose="020B0604020202020204" pitchFamily="34" charset="0"/>
              <a:buChar char="•"/>
            </a:pPr>
            <a:endParaRPr lang="en-GB" sz="1200" b="0" i="0" dirty="0">
              <a:solidFill>
                <a:srgbClr val="323132"/>
              </a:solidFill>
              <a:effectLst/>
            </a:endParaRPr>
          </a:p>
          <a:p>
            <a:pPr marL="171450" indent="-171450">
              <a:buFont typeface="Arial" panose="020B0604020202020204" pitchFamily="34" charset="0"/>
              <a:buChar char="•"/>
            </a:pPr>
            <a:r>
              <a:rPr lang="en-GB" sz="1200" b="1" i="0" dirty="0">
                <a:solidFill>
                  <a:srgbClr val="203864"/>
                </a:solidFill>
                <a:effectLst/>
              </a:rPr>
              <a:t>The hospital admission rate was twice as high (</a:t>
            </a:r>
            <a:r>
              <a:rPr lang="en-GB" sz="1200" b="1" dirty="0">
                <a:solidFill>
                  <a:srgbClr val="203864"/>
                </a:solidFill>
              </a:rPr>
              <a:t>36.7 per 100,000)</a:t>
            </a:r>
            <a:endParaRPr lang="en-GB" sz="1200" i="0" dirty="0">
              <a:solidFill>
                <a:srgbClr val="203864"/>
              </a:solidFill>
              <a:effectLst/>
            </a:endParaRPr>
          </a:p>
          <a:p>
            <a:endParaRPr lang="en-GB" sz="1200" b="0" i="0" dirty="0">
              <a:solidFill>
                <a:srgbClr val="203864"/>
              </a:solidFill>
              <a:effectLst/>
            </a:endParaRPr>
          </a:p>
          <a:p>
            <a:pPr marL="171450" indent="-171450">
              <a:buFont typeface="Arial" panose="020B0604020202020204" pitchFamily="34" charset="0"/>
              <a:buChar char="•"/>
            </a:pPr>
            <a:r>
              <a:rPr lang="en-GB" sz="1200" b="1" i="0" dirty="0">
                <a:solidFill>
                  <a:srgbClr val="203864"/>
                </a:solidFill>
                <a:effectLst/>
              </a:rPr>
              <a:t>The number</a:t>
            </a:r>
            <a:r>
              <a:rPr lang="en-GB" sz="1200" b="0" i="0" dirty="0">
                <a:solidFill>
                  <a:srgbClr val="203864"/>
                </a:solidFill>
                <a:effectLst/>
              </a:rPr>
              <a:t> </a:t>
            </a:r>
            <a:r>
              <a:rPr lang="en-GB" sz="1200" b="1" i="0" dirty="0">
                <a:solidFill>
                  <a:srgbClr val="203864"/>
                </a:solidFill>
                <a:effectLst/>
              </a:rPr>
              <a:t>of deaths </a:t>
            </a:r>
            <a:r>
              <a:rPr lang="en-GB" sz="1200" b="1" dirty="0">
                <a:solidFill>
                  <a:srgbClr val="203864"/>
                </a:solidFill>
              </a:rPr>
              <a:t>was</a:t>
            </a:r>
            <a:r>
              <a:rPr lang="en-GB" sz="1200" b="1" i="0" dirty="0">
                <a:solidFill>
                  <a:srgbClr val="203864"/>
                </a:solidFill>
                <a:effectLst/>
              </a:rPr>
              <a:t> around 10 times higher (5,597 deaths)</a:t>
            </a:r>
            <a:r>
              <a:rPr lang="en-GB" sz="1200" dirty="0">
                <a:solidFill>
                  <a:srgbClr val="203864"/>
                </a:solidFill>
              </a:rPr>
              <a:t>.</a:t>
            </a:r>
          </a:p>
        </p:txBody>
      </p:sp>
      <p:sp>
        <p:nvSpPr>
          <p:cNvPr id="25" name="TextBox 24">
            <a:extLst>
              <a:ext uri="{FF2B5EF4-FFF2-40B4-BE49-F238E27FC236}">
                <a16:creationId xmlns:a16="http://schemas.microsoft.com/office/drawing/2014/main" id="{DC74AD51-D859-4354-82F4-FB716AD48AD4}"/>
              </a:ext>
            </a:extLst>
          </p:cNvPr>
          <p:cNvSpPr txBox="1"/>
          <p:nvPr/>
        </p:nvSpPr>
        <p:spPr>
          <a:xfrm>
            <a:off x="520606" y="3233412"/>
            <a:ext cx="5095388" cy="1200329"/>
          </a:xfrm>
          <a:prstGeom prst="rect">
            <a:avLst/>
          </a:prstGeom>
          <a:noFill/>
        </p:spPr>
        <p:txBody>
          <a:bodyPr wrap="square">
            <a:spAutoFit/>
          </a:bodyPr>
          <a:lstStyle/>
          <a:p>
            <a:r>
              <a:rPr lang="en-GB" sz="1200" b="0" i="0" dirty="0">
                <a:solidFill>
                  <a:srgbClr val="323132"/>
                </a:solidFill>
                <a:effectLst/>
              </a:rPr>
              <a:t>As at 31</a:t>
            </a:r>
            <a:r>
              <a:rPr lang="en-GB" sz="1200" b="0" i="0" baseline="30000" dirty="0">
                <a:solidFill>
                  <a:srgbClr val="323132"/>
                </a:solidFill>
                <a:effectLst/>
              </a:rPr>
              <a:t>st</a:t>
            </a:r>
            <a:r>
              <a:rPr lang="en-GB" sz="1200" b="0" i="0" dirty="0">
                <a:solidFill>
                  <a:srgbClr val="323132"/>
                </a:solidFill>
                <a:effectLst/>
              </a:rPr>
              <a:t> December 2021 in England:</a:t>
            </a:r>
          </a:p>
          <a:p>
            <a:endParaRPr lang="en-GB" sz="1200" dirty="0">
              <a:solidFill>
                <a:srgbClr val="323132"/>
              </a:solidFill>
            </a:endParaRPr>
          </a:p>
          <a:p>
            <a:pPr marL="171450" indent="-171450">
              <a:buFont typeface="Arial" panose="020B0604020202020204" pitchFamily="34" charset="0"/>
              <a:buChar char="•"/>
            </a:pPr>
            <a:r>
              <a:rPr lang="en-GB" sz="1200" b="0" i="0" dirty="0">
                <a:solidFill>
                  <a:srgbClr val="323132"/>
                </a:solidFill>
                <a:effectLst/>
              </a:rPr>
              <a:t>the </a:t>
            </a:r>
            <a:r>
              <a:rPr lang="en-GB" sz="1200" b="1" dirty="0">
                <a:solidFill>
                  <a:srgbClr val="203864"/>
                </a:solidFill>
              </a:rPr>
              <a:t>positivity rate was the highest recorded at 6%</a:t>
            </a:r>
          </a:p>
          <a:p>
            <a:pPr marL="171450" indent="-171450">
              <a:buFont typeface="Arial" panose="020B0604020202020204" pitchFamily="34" charset="0"/>
              <a:buChar char="•"/>
            </a:pPr>
            <a:r>
              <a:rPr lang="en-GB" sz="1200" dirty="0">
                <a:solidFill>
                  <a:srgbClr val="323132"/>
                </a:solidFill>
              </a:rPr>
              <a:t>There were</a:t>
            </a:r>
            <a:r>
              <a:rPr lang="en-GB" sz="1200" b="0" i="0" dirty="0">
                <a:solidFill>
                  <a:srgbClr val="323132"/>
                </a:solidFill>
                <a:effectLst/>
              </a:rPr>
              <a:t> </a:t>
            </a:r>
            <a:r>
              <a:rPr lang="en-GB" sz="1200" b="1" dirty="0">
                <a:solidFill>
                  <a:srgbClr val="203864"/>
                </a:solidFill>
              </a:rPr>
              <a:t>18.4 hospital admissions per 100,000 people </a:t>
            </a:r>
            <a:r>
              <a:rPr lang="en-GB" sz="1200" b="0" i="0" dirty="0">
                <a:solidFill>
                  <a:srgbClr val="323132"/>
                </a:solidFill>
                <a:effectLst/>
              </a:rPr>
              <a:t>(week ending 2 January 2022)</a:t>
            </a:r>
          </a:p>
          <a:p>
            <a:pPr marL="171450" indent="-171450">
              <a:buFont typeface="Arial" panose="020B0604020202020204" pitchFamily="34" charset="0"/>
              <a:buChar char="•"/>
            </a:pPr>
            <a:r>
              <a:rPr lang="en-GB" sz="1200" dirty="0">
                <a:solidFill>
                  <a:srgbClr val="323132"/>
                </a:solidFill>
              </a:rPr>
              <a:t>There had been </a:t>
            </a:r>
            <a:r>
              <a:rPr lang="en-GB" sz="1200" b="1" dirty="0">
                <a:solidFill>
                  <a:srgbClr val="203864"/>
                </a:solidFill>
              </a:rPr>
              <a:t>557 deaths to date during the third wave</a:t>
            </a:r>
          </a:p>
        </p:txBody>
      </p:sp>
    </p:spTree>
    <p:extLst>
      <p:ext uri="{BB962C8B-B14F-4D97-AF65-F5344CB8AC3E}">
        <p14:creationId xmlns:p14="http://schemas.microsoft.com/office/powerpoint/2010/main" val="3897119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951BD1-996C-48AF-A446-0885F34DD126}"/>
              </a:ext>
            </a:extLst>
          </p:cNvPr>
          <p:cNvSpPr>
            <a:spLocks noGrp="1"/>
          </p:cNvSpPr>
          <p:nvPr>
            <p:ph type="title"/>
          </p:nvPr>
        </p:nvSpPr>
        <p:spPr/>
        <p:txBody>
          <a:bodyPr>
            <a:normAutofit/>
          </a:bodyPr>
          <a:lstStyle/>
          <a:p>
            <a:r>
              <a:rPr lang="en-GB" sz="2400" dirty="0"/>
              <a:t>COVID-19 Testing – 1</a:t>
            </a:r>
            <a:r>
              <a:rPr lang="en-GB" sz="2400" baseline="30000" dirty="0"/>
              <a:t>st</a:t>
            </a:r>
            <a:r>
              <a:rPr lang="en-GB" sz="2400" dirty="0"/>
              <a:t> October 2020 to 31</a:t>
            </a:r>
            <a:r>
              <a:rPr lang="en-GB" sz="2400" baseline="30000" dirty="0"/>
              <a:t>st</a:t>
            </a:r>
            <a:r>
              <a:rPr lang="en-GB" sz="2400" dirty="0"/>
              <a:t> March 2022 </a:t>
            </a:r>
          </a:p>
        </p:txBody>
      </p:sp>
      <p:sp>
        <p:nvSpPr>
          <p:cNvPr id="4" name="Footer Placeholder 3">
            <a:extLst>
              <a:ext uri="{FF2B5EF4-FFF2-40B4-BE49-F238E27FC236}">
                <a16:creationId xmlns:a16="http://schemas.microsoft.com/office/drawing/2014/main" id="{EFB2B7E5-2691-4031-8890-090D92269FAE}"/>
              </a:ext>
            </a:extLst>
          </p:cNvPr>
          <p:cNvSpPr>
            <a:spLocks noGrp="1"/>
          </p:cNvSpPr>
          <p:nvPr>
            <p:ph type="ftr" sz="quarter" idx="11"/>
          </p:nvPr>
        </p:nvSpPr>
        <p:spPr/>
        <p:txBody>
          <a:bodyPr/>
          <a:lstStyle/>
          <a:p>
            <a:r>
              <a:rPr lang="en-GB" dirty="0"/>
              <a:t>PHI East Sussex County Council 2022</a:t>
            </a:r>
          </a:p>
        </p:txBody>
      </p:sp>
      <p:sp>
        <p:nvSpPr>
          <p:cNvPr id="5" name="Slide Number Placeholder 4">
            <a:extLst>
              <a:ext uri="{FF2B5EF4-FFF2-40B4-BE49-F238E27FC236}">
                <a16:creationId xmlns:a16="http://schemas.microsoft.com/office/drawing/2014/main" id="{35523A32-009F-41B4-A32B-B2C24B823C64}"/>
              </a:ext>
            </a:extLst>
          </p:cNvPr>
          <p:cNvSpPr>
            <a:spLocks noGrp="1"/>
          </p:cNvSpPr>
          <p:nvPr>
            <p:ph type="sldNum" sz="quarter" idx="12"/>
          </p:nvPr>
        </p:nvSpPr>
        <p:spPr/>
        <p:txBody>
          <a:bodyPr/>
          <a:lstStyle/>
          <a:p>
            <a:fld id="{8909338C-4204-40C7-9A1E-446982E7336D}" type="slidenum">
              <a:rPr lang="en-GB" smtClean="0"/>
              <a:pPr/>
              <a:t>34</a:t>
            </a:fld>
            <a:endParaRPr lang="en-GB" dirty="0"/>
          </a:p>
        </p:txBody>
      </p:sp>
      <p:pic>
        <p:nvPicPr>
          <p:cNvPr id="8" name="Picture 7">
            <a:extLst>
              <a:ext uri="{FF2B5EF4-FFF2-40B4-BE49-F238E27FC236}">
                <a16:creationId xmlns:a16="http://schemas.microsoft.com/office/drawing/2014/main" id="{00000000-0008-0000-0900-000002000000}"/>
              </a:ext>
            </a:extLst>
          </p:cNvPr>
          <p:cNvPicPr>
            <a:picLocks noChangeAspect="1"/>
          </p:cNvPicPr>
          <p:nvPr/>
        </p:nvPicPr>
        <p:blipFill>
          <a:blip r:embed="rId2"/>
          <a:stretch>
            <a:fillRect/>
          </a:stretch>
        </p:blipFill>
        <p:spPr>
          <a:xfrm>
            <a:off x="1591153" y="579309"/>
            <a:ext cx="8275577" cy="3277218"/>
          </a:xfrm>
          <a:prstGeom prst="rect">
            <a:avLst/>
          </a:prstGeom>
        </p:spPr>
      </p:pic>
      <p:pic>
        <p:nvPicPr>
          <p:cNvPr id="9" name="Picture 8">
            <a:extLst>
              <a:ext uri="{FF2B5EF4-FFF2-40B4-BE49-F238E27FC236}">
                <a16:creationId xmlns:a16="http://schemas.microsoft.com/office/drawing/2014/main" id="{00000000-0008-0000-0900-000003000000}"/>
              </a:ext>
            </a:extLst>
          </p:cNvPr>
          <p:cNvPicPr>
            <a:picLocks noChangeAspect="1"/>
          </p:cNvPicPr>
          <p:nvPr/>
        </p:nvPicPr>
        <p:blipFill>
          <a:blip r:embed="rId3"/>
          <a:stretch>
            <a:fillRect/>
          </a:stretch>
        </p:blipFill>
        <p:spPr>
          <a:xfrm>
            <a:off x="1539320" y="3621366"/>
            <a:ext cx="8379242" cy="3236634"/>
          </a:xfrm>
          <a:prstGeom prst="rect">
            <a:avLst/>
          </a:prstGeom>
        </p:spPr>
      </p:pic>
    </p:spTree>
    <p:extLst>
      <p:ext uri="{BB962C8B-B14F-4D97-AF65-F5344CB8AC3E}">
        <p14:creationId xmlns:p14="http://schemas.microsoft.com/office/powerpoint/2010/main" val="3371273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DF7E267-AD8B-47A6-A8F3-C702355F919B}"/>
              </a:ext>
            </a:extLst>
          </p:cNvPr>
          <p:cNvPicPr>
            <a:picLocks noChangeAspect="1"/>
          </p:cNvPicPr>
          <p:nvPr/>
        </p:nvPicPr>
        <p:blipFill>
          <a:blip r:embed="rId3"/>
          <a:stretch>
            <a:fillRect/>
          </a:stretch>
        </p:blipFill>
        <p:spPr>
          <a:xfrm>
            <a:off x="198924" y="3976992"/>
            <a:ext cx="5465028" cy="2661019"/>
          </a:xfrm>
          <a:prstGeom prst="rect">
            <a:avLst/>
          </a:prstGeom>
        </p:spPr>
      </p:pic>
      <p:pic>
        <p:nvPicPr>
          <p:cNvPr id="17" name="Picture 16">
            <a:extLst>
              <a:ext uri="{FF2B5EF4-FFF2-40B4-BE49-F238E27FC236}">
                <a16:creationId xmlns:a16="http://schemas.microsoft.com/office/drawing/2014/main" id="{0E38D7B8-79F0-4EB5-AA50-2BDB0A663D9B}"/>
              </a:ext>
            </a:extLst>
          </p:cNvPr>
          <p:cNvPicPr>
            <a:picLocks noChangeAspect="1"/>
          </p:cNvPicPr>
          <p:nvPr/>
        </p:nvPicPr>
        <p:blipFill>
          <a:blip r:embed="rId4"/>
          <a:stretch>
            <a:fillRect/>
          </a:stretch>
        </p:blipFill>
        <p:spPr>
          <a:xfrm>
            <a:off x="518511" y="1697659"/>
            <a:ext cx="4682432" cy="2174834"/>
          </a:xfrm>
          <a:prstGeom prst="rect">
            <a:avLst/>
          </a:prstGeom>
        </p:spPr>
      </p:pic>
      <p:sp>
        <p:nvSpPr>
          <p:cNvPr id="4" name="Title 3">
            <a:extLst>
              <a:ext uri="{FF2B5EF4-FFF2-40B4-BE49-F238E27FC236}">
                <a16:creationId xmlns:a16="http://schemas.microsoft.com/office/drawing/2014/main" id="{A5185751-6BE9-4117-9D42-EAB806FD597E}"/>
              </a:ext>
            </a:extLst>
          </p:cNvPr>
          <p:cNvSpPr>
            <a:spLocks noGrp="1"/>
          </p:cNvSpPr>
          <p:nvPr>
            <p:ph type="title"/>
          </p:nvPr>
        </p:nvSpPr>
        <p:spPr/>
        <p:txBody>
          <a:bodyPr>
            <a:normAutofit/>
          </a:bodyPr>
          <a:lstStyle/>
          <a:p>
            <a:r>
              <a:rPr lang="en-GB" sz="2400" dirty="0"/>
              <a:t>East Sussex cases: by age</a:t>
            </a:r>
          </a:p>
        </p:txBody>
      </p:sp>
      <p:sp>
        <p:nvSpPr>
          <p:cNvPr id="6" name="Rectangle 5">
            <a:extLst>
              <a:ext uri="{FF2B5EF4-FFF2-40B4-BE49-F238E27FC236}">
                <a16:creationId xmlns:a16="http://schemas.microsoft.com/office/drawing/2014/main" id="{B07EECEF-2B59-4409-9EFD-F6CE4C38FBA9}"/>
              </a:ext>
            </a:extLst>
          </p:cNvPr>
          <p:cNvSpPr/>
          <p:nvPr/>
        </p:nvSpPr>
        <p:spPr>
          <a:xfrm>
            <a:off x="323385" y="780778"/>
            <a:ext cx="11524785" cy="461665"/>
          </a:xfrm>
          <a:prstGeom prst="rect">
            <a:avLst/>
          </a:prstGeom>
        </p:spPr>
        <p:txBody>
          <a:bodyPr wrap="square">
            <a:spAutoFit/>
          </a:bodyPr>
          <a:lstStyle/>
          <a:p>
            <a:r>
              <a:rPr lang="en-GB" sz="1200" dirty="0"/>
              <a:t>On the 18</a:t>
            </a:r>
            <a:r>
              <a:rPr lang="en-GB" sz="1200" baseline="30000" dirty="0"/>
              <a:t>th</a:t>
            </a:r>
            <a:r>
              <a:rPr lang="en-GB" sz="1200" dirty="0"/>
              <a:t> May 2020 the eligibility for accessing a COVID-19 test was extended so that everyone in the UK who was showing symptoms of COVID-19 was eligible to book a swab test. Unless otherwise stated, data below is for March 2020 to 31</a:t>
            </a:r>
            <a:r>
              <a:rPr lang="en-GB" sz="1200" baseline="30000" dirty="0"/>
              <a:t>st</a:t>
            </a:r>
            <a:r>
              <a:rPr lang="en-GB" sz="1200" dirty="0"/>
              <a:t> March 2022</a:t>
            </a:r>
          </a:p>
        </p:txBody>
      </p:sp>
      <p:sp>
        <p:nvSpPr>
          <p:cNvPr id="7" name="Footer Placeholder 6">
            <a:extLst>
              <a:ext uri="{FF2B5EF4-FFF2-40B4-BE49-F238E27FC236}">
                <a16:creationId xmlns:a16="http://schemas.microsoft.com/office/drawing/2014/main" id="{EB8BCB7F-0CC7-4D38-9E89-297C05C8F5F6}"/>
              </a:ext>
            </a:extLst>
          </p:cNvPr>
          <p:cNvSpPr>
            <a:spLocks noGrp="1"/>
          </p:cNvSpPr>
          <p:nvPr>
            <p:ph type="ftr" sz="quarter" idx="11"/>
          </p:nvPr>
        </p:nvSpPr>
        <p:spPr/>
        <p:txBody>
          <a:bodyPr/>
          <a:lstStyle/>
          <a:p>
            <a:r>
              <a:rPr lang="en-GB" dirty="0"/>
              <a:t>PHI East Sussex County Council 2022</a:t>
            </a:r>
          </a:p>
        </p:txBody>
      </p:sp>
      <p:sp>
        <p:nvSpPr>
          <p:cNvPr id="27" name="Rectangle 26">
            <a:extLst>
              <a:ext uri="{FF2B5EF4-FFF2-40B4-BE49-F238E27FC236}">
                <a16:creationId xmlns:a16="http://schemas.microsoft.com/office/drawing/2014/main" id="{74B2B5EC-4CB8-4597-993E-1696A8644578}"/>
              </a:ext>
            </a:extLst>
          </p:cNvPr>
          <p:cNvSpPr/>
          <p:nvPr/>
        </p:nvSpPr>
        <p:spPr>
          <a:xfrm>
            <a:off x="5231688" y="6555483"/>
            <a:ext cx="6469880" cy="169277"/>
          </a:xfrm>
          <a:prstGeom prst="rect">
            <a:avLst/>
          </a:prstGeom>
          <a:solidFill>
            <a:schemeClr val="bg1">
              <a:lumMod val="95000"/>
            </a:schemeClr>
          </a:solidFill>
        </p:spPr>
        <p:txBody>
          <a:bodyPr wrap="square" lIns="0" tIns="0" rIns="0" bIns="0">
            <a:spAutoFit/>
          </a:bodyPr>
          <a:lstStyle/>
          <a:p>
            <a:r>
              <a:rPr lang="en-GB" sz="1100" dirty="0"/>
              <a:t>The data above excludes residents who tested positive while outside East Sussex (such as university students)</a:t>
            </a:r>
          </a:p>
        </p:txBody>
      </p:sp>
      <p:sp>
        <p:nvSpPr>
          <p:cNvPr id="8" name="Slide Number Placeholder 7">
            <a:extLst>
              <a:ext uri="{FF2B5EF4-FFF2-40B4-BE49-F238E27FC236}">
                <a16:creationId xmlns:a16="http://schemas.microsoft.com/office/drawing/2014/main" id="{E1497EB4-447C-43BF-8294-CA1D17711EFA}"/>
              </a:ext>
            </a:extLst>
          </p:cNvPr>
          <p:cNvSpPr>
            <a:spLocks noGrp="1"/>
          </p:cNvSpPr>
          <p:nvPr>
            <p:ph type="sldNum" sz="quarter" idx="12"/>
          </p:nvPr>
        </p:nvSpPr>
        <p:spPr/>
        <p:txBody>
          <a:bodyPr/>
          <a:lstStyle/>
          <a:p>
            <a:fld id="{8909338C-4204-40C7-9A1E-446982E7336D}" type="slidenum">
              <a:rPr lang="en-GB" smtClean="0"/>
              <a:pPr/>
              <a:t>35</a:t>
            </a:fld>
            <a:endParaRPr lang="en-GB" dirty="0"/>
          </a:p>
        </p:txBody>
      </p:sp>
      <p:sp>
        <p:nvSpPr>
          <p:cNvPr id="10" name="TextBox 9">
            <a:extLst>
              <a:ext uri="{FF2B5EF4-FFF2-40B4-BE49-F238E27FC236}">
                <a16:creationId xmlns:a16="http://schemas.microsoft.com/office/drawing/2014/main" id="{C110D740-954A-46F7-872C-050668447575}"/>
              </a:ext>
            </a:extLst>
          </p:cNvPr>
          <p:cNvSpPr txBox="1"/>
          <p:nvPr/>
        </p:nvSpPr>
        <p:spPr>
          <a:xfrm>
            <a:off x="350383" y="1296176"/>
            <a:ext cx="5097576" cy="461665"/>
          </a:xfrm>
          <a:prstGeom prst="rect">
            <a:avLst/>
          </a:prstGeom>
          <a:noFill/>
        </p:spPr>
        <p:txBody>
          <a:bodyPr wrap="square" rtlCol="0">
            <a:spAutoFit/>
          </a:bodyPr>
          <a:lstStyle/>
          <a:p>
            <a:r>
              <a:rPr lang="en-GB" sz="1200" b="1" dirty="0">
                <a:latin typeface="Calibri" panose="020F0502020204030204" pitchFamily="34" charset="0"/>
              </a:rPr>
              <a:t>Comparing the age profile of confirmed cases to the overall resident population in East Sussex</a:t>
            </a:r>
            <a:endParaRPr lang="en-GB" sz="1200" dirty="0">
              <a:latin typeface="Calibri" panose="020F0502020204030204" pitchFamily="34" charset="0"/>
            </a:endParaRPr>
          </a:p>
        </p:txBody>
      </p:sp>
      <p:sp>
        <p:nvSpPr>
          <p:cNvPr id="22" name="TextBox 21">
            <a:extLst>
              <a:ext uri="{FF2B5EF4-FFF2-40B4-BE49-F238E27FC236}">
                <a16:creationId xmlns:a16="http://schemas.microsoft.com/office/drawing/2014/main" id="{E6A2B4B4-6946-41D7-8999-EA0672D64B89}"/>
              </a:ext>
            </a:extLst>
          </p:cNvPr>
          <p:cNvSpPr txBox="1"/>
          <p:nvPr/>
        </p:nvSpPr>
        <p:spPr>
          <a:xfrm>
            <a:off x="335418" y="3674921"/>
            <a:ext cx="5087571" cy="276999"/>
          </a:xfrm>
          <a:prstGeom prst="rect">
            <a:avLst/>
          </a:prstGeom>
          <a:noFill/>
        </p:spPr>
        <p:txBody>
          <a:bodyPr wrap="square" rtlCol="0">
            <a:spAutoFit/>
          </a:bodyPr>
          <a:lstStyle/>
          <a:p>
            <a:r>
              <a:rPr lang="en-GB" sz="1200" b="1" dirty="0"/>
              <a:t>Rate of confirmed cases per 100,000 population among 1-21 year olds</a:t>
            </a:r>
            <a:endParaRPr lang="en-GB" sz="1200" dirty="0">
              <a:latin typeface="Calibri" panose="020F0502020204030204" pitchFamily="34" charset="0"/>
            </a:endParaRPr>
          </a:p>
        </p:txBody>
      </p:sp>
      <p:grpSp>
        <p:nvGrpSpPr>
          <p:cNvPr id="3" name="Group 2">
            <a:extLst>
              <a:ext uri="{FF2B5EF4-FFF2-40B4-BE49-F238E27FC236}">
                <a16:creationId xmlns:a16="http://schemas.microsoft.com/office/drawing/2014/main" id="{328F38BE-1F83-48DF-A83E-EF2332050450}"/>
              </a:ext>
              <a:ext uri="{C183D7F6-B498-43B3-948B-1728B52AA6E4}">
                <adec:decorative xmlns:adec="http://schemas.microsoft.com/office/drawing/2017/decorative" val="1"/>
              </a:ext>
            </a:extLst>
          </p:cNvPr>
          <p:cNvGrpSpPr/>
          <p:nvPr/>
        </p:nvGrpSpPr>
        <p:grpSpPr>
          <a:xfrm>
            <a:off x="5816211" y="1218031"/>
            <a:ext cx="6023248" cy="1817906"/>
            <a:chOff x="6096000" y="1057526"/>
            <a:chExt cx="6023248" cy="1817906"/>
          </a:xfrm>
        </p:grpSpPr>
        <p:sp>
          <p:nvSpPr>
            <p:cNvPr id="18" name="TextBox 17">
              <a:extLst>
                <a:ext uri="{FF2B5EF4-FFF2-40B4-BE49-F238E27FC236}">
                  <a16:creationId xmlns:a16="http://schemas.microsoft.com/office/drawing/2014/main" id="{F1E839B4-767C-4CD9-AC0A-7D2E240FEBE6}"/>
                </a:ext>
              </a:extLst>
            </p:cNvPr>
            <p:cNvSpPr txBox="1"/>
            <p:nvPr/>
          </p:nvSpPr>
          <p:spPr>
            <a:xfrm>
              <a:off x="6096000" y="1058749"/>
              <a:ext cx="2224395" cy="1152587"/>
            </a:xfrm>
            <a:prstGeom prst="rect">
              <a:avLst/>
            </a:prstGeom>
            <a:solidFill>
              <a:srgbClr val="4472C4"/>
            </a:solidFill>
            <a:ln>
              <a:noFill/>
            </a:ln>
          </p:spPr>
          <p:txBody>
            <a:bodyPr wrap="square" tIns="108000" bIns="180000" rtlCol="0">
              <a:spAutoFit/>
            </a:bodyPr>
            <a:lstStyle/>
            <a:p>
              <a:r>
                <a:rPr lang="en-GB" sz="2000" dirty="0">
                  <a:solidFill>
                    <a:schemeClr val="bg1"/>
                  </a:solidFill>
                </a:rPr>
                <a:t>10-19 year olds </a:t>
              </a:r>
              <a:r>
                <a:rPr lang="en-GB" sz="1200" dirty="0">
                  <a:solidFill>
                    <a:schemeClr val="bg1"/>
                  </a:solidFill>
                </a:rPr>
                <a:t>remain the group with the highest overall case rate of any age group (45,333 per 100,000)</a:t>
              </a:r>
              <a:endParaRPr lang="en-GB" sz="1400" dirty="0">
                <a:solidFill>
                  <a:schemeClr val="bg1"/>
                </a:solidFill>
              </a:endParaRPr>
            </a:p>
          </p:txBody>
        </p:sp>
        <p:sp>
          <p:nvSpPr>
            <p:cNvPr id="24" name="TextBox 23">
              <a:extLst>
                <a:ext uri="{FF2B5EF4-FFF2-40B4-BE49-F238E27FC236}">
                  <a16:creationId xmlns:a16="http://schemas.microsoft.com/office/drawing/2014/main" id="{5EAB5D16-476C-4C35-BBD7-1D522A1B7109}"/>
                </a:ext>
              </a:extLst>
            </p:cNvPr>
            <p:cNvSpPr txBox="1"/>
            <p:nvPr/>
          </p:nvSpPr>
          <p:spPr>
            <a:xfrm>
              <a:off x="8438396" y="1057526"/>
              <a:ext cx="3680852" cy="830997"/>
            </a:xfrm>
            <a:prstGeom prst="rect">
              <a:avLst/>
            </a:prstGeom>
            <a:solidFill>
              <a:schemeClr val="accent6">
                <a:lumMod val="75000"/>
              </a:schemeClr>
            </a:solidFill>
            <a:ln>
              <a:solidFill>
                <a:schemeClr val="bg1">
                  <a:lumMod val="95000"/>
                </a:schemeClr>
              </a:solidFill>
            </a:ln>
          </p:spPr>
          <p:txBody>
            <a:bodyPr wrap="square" rtlCol="0">
              <a:spAutoFit/>
            </a:bodyPr>
            <a:lstStyle/>
            <a:p>
              <a:r>
                <a:rPr lang="en-GB" sz="1200" dirty="0">
                  <a:solidFill>
                    <a:schemeClr val="bg1"/>
                  </a:solidFill>
                </a:rPr>
                <a:t>Since January 2022: </a:t>
              </a:r>
            </a:p>
            <a:p>
              <a:pPr marL="171450" indent="-171450">
                <a:buFont typeface="Arial" panose="020B0604020202020204" pitchFamily="34" charset="0"/>
                <a:buChar char="•"/>
              </a:pPr>
              <a:r>
                <a:rPr lang="en-GB" sz="1200" dirty="0">
                  <a:solidFill>
                    <a:schemeClr val="bg1"/>
                  </a:solidFill>
                </a:rPr>
                <a:t>cases in 1-19 year olds have halved from 33% to 16%,</a:t>
              </a:r>
            </a:p>
            <a:p>
              <a:pPr marL="171450" indent="-171450">
                <a:buFont typeface="Arial" panose="020B0604020202020204" pitchFamily="34" charset="0"/>
                <a:buChar char="•"/>
              </a:pPr>
              <a:r>
                <a:rPr lang="en-GB" sz="1200" dirty="0">
                  <a:solidFill>
                    <a:schemeClr val="bg1"/>
                  </a:solidFill>
                </a:rPr>
                <a:t>cases among those aged 60+ have more than doubled from 12% to 27% </a:t>
              </a:r>
            </a:p>
          </p:txBody>
        </p:sp>
        <p:sp>
          <p:nvSpPr>
            <p:cNvPr id="12" name="TextBox 11">
              <a:extLst>
                <a:ext uri="{FF2B5EF4-FFF2-40B4-BE49-F238E27FC236}">
                  <a16:creationId xmlns:a16="http://schemas.microsoft.com/office/drawing/2014/main" id="{B67A7DA6-0D23-4FCF-AA49-3EFED03FA8C0}"/>
                </a:ext>
              </a:extLst>
            </p:cNvPr>
            <p:cNvSpPr txBox="1"/>
            <p:nvPr/>
          </p:nvSpPr>
          <p:spPr>
            <a:xfrm>
              <a:off x="6096000" y="2567655"/>
              <a:ext cx="5793368" cy="307777"/>
            </a:xfrm>
            <a:prstGeom prst="rect">
              <a:avLst/>
            </a:prstGeom>
            <a:noFill/>
          </p:spPr>
          <p:txBody>
            <a:bodyPr wrap="square" rtlCol="0">
              <a:spAutoFit/>
            </a:bodyPr>
            <a:lstStyle/>
            <a:p>
              <a:r>
                <a:rPr lang="en-GB" sz="1400" b="1" dirty="0"/>
                <a:t>Rate of confirmed cases per 100,000 population by age</a:t>
              </a:r>
              <a:endParaRPr lang="en-GB" sz="1200" dirty="0">
                <a:latin typeface="Calibri" panose="020F0502020204030204" pitchFamily="34" charset="0"/>
              </a:endParaRPr>
            </a:p>
          </p:txBody>
        </p:sp>
        <p:sp>
          <p:nvSpPr>
            <p:cNvPr id="19" name="TextBox 18">
              <a:extLst>
                <a:ext uri="{FF2B5EF4-FFF2-40B4-BE49-F238E27FC236}">
                  <a16:creationId xmlns:a16="http://schemas.microsoft.com/office/drawing/2014/main" id="{0A9FB2DC-09FB-48F0-910B-5B4DEB59279D}"/>
                </a:ext>
              </a:extLst>
            </p:cNvPr>
            <p:cNvSpPr txBox="1"/>
            <p:nvPr/>
          </p:nvSpPr>
          <p:spPr>
            <a:xfrm>
              <a:off x="8600184" y="1926562"/>
              <a:ext cx="3381173" cy="461665"/>
            </a:xfrm>
            <a:prstGeom prst="rect">
              <a:avLst/>
            </a:prstGeom>
            <a:solidFill>
              <a:srgbClr val="F0F4FA"/>
            </a:solidFill>
            <a:ln>
              <a:solidFill>
                <a:schemeClr val="bg1">
                  <a:lumMod val="95000"/>
                </a:schemeClr>
              </a:solidFill>
            </a:ln>
          </p:spPr>
          <p:txBody>
            <a:bodyPr wrap="square" rtlCol="0">
              <a:spAutoFit/>
            </a:bodyPr>
            <a:lstStyle/>
            <a:p>
              <a:r>
                <a:rPr lang="en-GB" sz="1200" dirty="0">
                  <a:solidFill>
                    <a:srgbClr val="203864"/>
                  </a:solidFill>
                </a:rPr>
                <a:t>There remains a higher incidence of COVID-19 among 10-49 year olds than we would expect </a:t>
              </a:r>
            </a:p>
          </p:txBody>
        </p:sp>
      </p:grpSp>
      <p:pic>
        <p:nvPicPr>
          <p:cNvPr id="23" name="Picture 22">
            <a:extLst>
              <a:ext uri="{FF2B5EF4-FFF2-40B4-BE49-F238E27FC236}">
                <a16:creationId xmlns:a16="http://schemas.microsoft.com/office/drawing/2014/main" id="{00000000-0008-0000-0A00-000006000000}"/>
              </a:ext>
            </a:extLst>
          </p:cNvPr>
          <p:cNvPicPr>
            <a:picLocks noChangeAspect="1"/>
          </p:cNvPicPr>
          <p:nvPr/>
        </p:nvPicPr>
        <p:blipFill>
          <a:blip r:embed="rId5"/>
          <a:stretch>
            <a:fillRect/>
          </a:stretch>
        </p:blipFill>
        <p:spPr>
          <a:xfrm>
            <a:off x="5900503" y="3101370"/>
            <a:ext cx="6291497" cy="3174844"/>
          </a:xfrm>
          <a:prstGeom prst="rect">
            <a:avLst/>
          </a:prstGeom>
        </p:spPr>
      </p:pic>
    </p:spTree>
    <p:extLst>
      <p:ext uri="{BB962C8B-B14F-4D97-AF65-F5344CB8AC3E}">
        <p14:creationId xmlns:p14="http://schemas.microsoft.com/office/powerpoint/2010/main" val="4227988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85182A-AE5B-4948-A4D9-A4E6C18A99C6}"/>
              </a:ext>
            </a:extLst>
          </p:cNvPr>
          <p:cNvSpPr>
            <a:spLocks noGrp="1"/>
          </p:cNvSpPr>
          <p:nvPr>
            <p:ph type="title"/>
          </p:nvPr>
        </p:nvSpPr>
        <p:spPr/>
        <p:txBody>
          <a:bodyPr>
            <a:normAutofit/>
          </a:bodyPr>
          <a:lstStyle/>
          <a:p>
            <a:r>
              <a:rPr lang="en-GB" sz="2400" dirty="0"/>
              <a:t>Cases: East Sussex in detail</a:t>
            </a:r>
          </a:p>
        </p:txBody>
      </p:sp>
      <p:sp>
        <p:nvSpPr>
          <p:cNvPr id="10" name="Rectangle 9">
            <a:extLst>
              <a:ext uri="{FF2B5EF4-FFF2-40B4-BE49-F238E27FC236}">
                <a16:creationId xmlns:a16="http://schemas.microsoft.com/office/drawing/2014/main" id="{AAE6DB2A-61B4-4255-8945-7A2641FC0EDB}"/>
              </a:ext>
            </a:extLst>
          </p:cNvPr>
          <p:cNvSpPr/>
          <p:nvPr/>
        </p:nvSpPr>
        <p:spPr>
          <a:xfrm>
            <a:off x="306298" y="834167"/>
            <a:ext cx="11553023" cy="461665"/>
          </a:xfrm>
          <a:prstGeom prst="rect">
            <a:avLst/>
          </a:prstGeom>
        </p:spPr>
        <p:txBody>
          <a:bodyPr wrap="square">
            <a:spAutoFit/>
          </a:bodyPr>
          <a:lstStyle/>
          <a:p>
            <a:r>
              <a:rPr lang="en-GB" sz="1200" dirty="0">
                <a:solidFill>
                  <a:schemeClr val="tx1">
                    <a:lumMod val="95000"/>
                    <a:lumOff val="5000"/>
                  </a:schemeClr>
                </a:solidFill>
              </a:rPr>
              <a:t>On the 18</a:t>
            </a:r>
            <a:r>
              <a:rPr lang="en-GB" sz="1200" baseline="30000" dirty="0">
                <a:solidFill>
                  <a:schemeClr val="tx1">
                    <a:lumMod val="95000"/>
                    <a:lumOff val="5000"/>
                  </a:schemeClr>
                </a:solidFill>
              </a:rPr>
              <a:t>th</a:t>
            </a:r>
            <a:r>
              <a:rPr lang="en-GB" sz="1200" dirty="0">
                <a:solidFill>
                  <a:schemeClr val="tx1">
                    <a:lumMod val="95000"/>
                    <a:lumOff val="5000"/>
                  </a:schemeClr>
                </a:solidFill>
              </a:rPr>
              <a:t> May 2020 the eligibility for accessing a COVID-19 test was extended so that everyone in the UK who was showing symptoms of COVID-19 was eligible to book a swab test. Unless otherwise stated, data below is for March 2020 to 31</a:t>
            </a:r>
            <a:r>
              <a:rPr lang="en-GB" sz="1200" baseline="30000" dirty="0">
                <a:solidFill>
                  <a:schemeClr val="tx1">
                    <a:lumMod val="95000"/>
                    <a:lumOff val="5000"/>
                  </a:schemeClr>
                </a:solidFill>
              </a:rPr>
              <a:t>st</a:t>
            </a:r>
            <a:r>
              <a:rPr lang="en-GB" sz="1200" dirty="0">
                <a:solidFill>
                  <a:schemeClr val="tx1">
                    <a:lumMod val="95000"/>
                    <a:lumOff val="5000"/>
                  </a:schemeClr>
                </a:solidFill>
              </a:rPr>
              <a:t> March 2022 </a:t>
            </a:r>
          </a:p>
        </p:txBody>
      </p:sp>
      <p:sp>
        <p:nvSpPr>
          <p:cNvPr id="15" name="TextBox 14">
            <a:extLst>
              <a:ext uri="{FF2B5EF4-FFF2-40B4-BE49-F238E27FC236}">
                <a16:creationId xmlns:a16="http://schemas.microsoft.com/office/drawing/2014/main" id="{4CB41A2A-9D42-435C-8744-9CE67F83E5F3}"/>
              </a:ext>
            </a:extLst>
          </p:cNvPr>
          <p:cNvSpPr txBox="1"/>
          <p:nvPr/>
        </p:nvSpPr>
        <p:spPr>
          <a:xfrm>
            <a:off x="332679" y="1355019"/>
            <a:ext cx="5783952" cy="276999"/>
          </a:xfrm>
          <a:prstGeom prst="rect">
            <a:avLst/>
          </a:prstGeom>
          <a:noFill/>
        </p:spPr>
        <p:txBody>
          <a:bodyPr wrap="square" rtlCol="0">
            <a:spAutoFit/>
          </a:bodyPr>
          <a:lstStyle/>
          <a:p>
            <a:r>
              <a:rPr lang="en-GB" sz="1200" b="1" dirty="0"/>
              <a:t>Rate of confirmed cases per 100,000 population by gender</a:t>
            </a:r>
            <a:endParaRPr lang="en-GB" sz="1200" dirty="0">
              <a:latin typeface="Calibri" panose="020F0502020204030204" pitchFamily="34" charset="0"/>
            </a:endParaRPr>
          </a:p>
        </p:txBody>
      </p:sp>
      <p:sp>
        <p:nvSpPr>
          <p:cNvPr id="24" name="TextBox 23">
            <a:extLst>
              <a:ext uri="{FF2B5EF4-FFF2-40B4-BE49-F238E27FC236}">
                <a16:creationId xmlns:a16="http://schemas.microsoft.com/office/drawing/2014/main" id="{E39D1838-B87F-4C12-BF90-C9A80A95C7DC}"/>
              </a:ext>
            </a:extLst>
          </p:cNvPr>
          <p:cNvSpPr txBox="1"/>
          <p:nvPr/>
        </p:nvSpPr>
        <p:spPr>
          <a:xfrm>
            <a:off x="352540" y="3734013"/>
            <a:ext cx="2619567" cy="461665"/>
          </a:xfrm>
          <a:prstGeom prst="rect">
            <a:avLst/>
          </a:prstGeom>
          <a:noFill/>
        </p:spPr>
        <p:txBody>
          <a:bodyPr wrap="square" rtlCol="0">
            <a:spAutoFit/>
          </a:bodyPr>
          <a:lstStyle/>
          <a:p>
            <a:r>
              <a:rPr lang="en-GB" sz="1200" b="1" dirty="0"/>
              <a:t>Percentage of overall confirmed cases by deprivation quintile</a:t>
            </a:r>
            <a:endParaRPr lang="en-GB" sz="1200" b="1" dirty="0">
              <a:latin typeface="Calibri" panose="020F0502020204030204" pitchFamily="34" charset="0"/>
            </a:endParaRPr>
          </a:p>
        </p:txBody>
      </p:sp>
      <p:sp>
        <p:nvSpPr>
          <p:cNvPr id="25" name="TextBox 24">
            <a:extLst>
              <a:ext uri="{FF2B5EF4-FFF2-40B4-BE49-F238E27FC236}">
                <a16:creationId xmlns:a16="http://schemas.microsoft.com/office/drawing/2014/main" id="{F59EE8E6-4B2A-4E1A-8AD1-D5F181895FB7}"/>
              </a:ext>
            </a:extLst>
          </p:cNvPr>
          <p:cNvSpPr txBox="1"/>
          <p:nvPr/>
        </p:nvSpPr>
        <p:spPr>
          <a:xfrm>
            <a:off x="3503712" y="3725299"/>
            <a:ext cx="3583704" cy="461665"/>
          </a:xfrm>
          <a:prstGeom prst="rect">
            <a:avLst/>
          </a:prstGeom>
          <a:noFill/>
        </p:spPr>
        <p:txBody>
          <a:bodyPr wrap="square" rtlCol="0">
            <a:spAutoFit/>
          </a:bodyPr>
          <a:lstStyle/>
          <a:p>
            <a:r>
              <a:rPr lang="en-GB" sz="1200" b="1" dirty="0"/>
              <a:t>Rate of confirmed cases per 100,000 population by deprivation quintile</a:t>
            </a:r>
            <a:endParaRPr lang="en-GB" sz="1200" b="1" dirty="0">
              <a:latin typeface="Calibri" panose="020F0502020204030204" pitchFamily="34" charset="0"/>
            </a:endParaRPr>
          </a:p>
        </p:txBody>
      </p:sp>
      <p:sp>
        <p:nvSpPr>
          <p:cNvPr id="5" name="Footer Placeholder 4">
            <a:extLst>
              <a:ext uri="{FF2B5EF4-FFF2-40B4-BE49-F238E27FC236}">
                <a16:creationId xmlns:a16="http://schemas.microsoft.com/office/drawing/2014/main" id="{C9BBD3E1-FEA2-4AAF-8C25-CCBB102EB680}"/>
              </a:ext>
            </a:extLst>
          </p:cNvPr>
          <p:cNvSpPr>
            <a:spLocks noGrp="1"/>
          </p:cNvSpPr>
          <p:nvPr>
            <p:ph type="ftr" sz="quarter" idx="11"/>
          </p:nvPr>
        </p:nvSpPr>
        <p:spPr/>
        <p:txBody>
          <a:bodyPr/>
          <a:lstStyle/>
          <a:p>
            <a:r>
              <a:rPr lang="en-GB" dirty="0"/>
              <a:t>PHI East Sussex County Council 2022</a:t>
            </a:r>
          </a:p>
        </p:txBody>
      </p:sp>
      <p:sp>
        <p:nvSpPr>
          <p:cNvPr id="17" name="TextBox 16">
            <a:extLst>
              <a:ext uri="{FF2B5EF4-FFF2-40B4-BE49-F238E27FC236}">
                <a16:creationId xmlns:a16="http://schemas.microsoft.com/office/drawing/2014/main" id="{7060C48C-CD16-48B3-B63A-C6EAA26F215E}"/>
              </a:ext>
            </a:extLst>
          </p:cNvPr>
          <p:cNvSpPr txBox="1"/>
          <p:nvPr/>
        </p:nvSpPr>
        <p:spPr>
          <a:xfrm>
            <a:off x="6796668" y="1322939"/>
            <a:ext cx="5062653" cy="461665"/>
          </a:xfrm>
          <a:prstGeom prst="rect">
            <a:avLst/>
          </a:prstGeom>
          <a:noFill/>
        </p:spPr>
        <p:txBody>
          <a:bodyPr wrap="square" rtlCol="0">
            <a:spAutoFit/>
          </a:bodyPr>
          <a:lstStyle/>
          <a:p>
            <a:r>
              <a:rPr lang="en-GB" sz="1200" b="1" dirty="0"/>
              <a:t>Percentage of confirmed cases by ethnicity (‘other ethnically diverse populations’  relates to those stating their ethnicity as not ‘White’)</a:t>
            </a:r>
            <a:endParaRPr lang="en-GB" sz="1200" dirty="0">
              <a:latin typeface="Calibri" panose="020F0502020204030204" pitchFamily="34" charset="0"/>
            </a:endParaRPr>
          </a:p>
        </p:txBody>
      </p:sp>
      <p:sp>
        <p:nvSpPr>
          <p:cNvPr id="29" name="TextBox 28">
            <a:extLst>
              <a:ext uri="{FF2B5EF4-FFF2-40B4-BE49-F238E27FC236}">
                <a16:creationId xmlns:a16="http://schemas.microsoft.com/office/drawing/2014/main" id="{5E607ABC-CBFB-4D0F-B34B-787CF6DA6992}"/>
              </a:ext>
            </a:extLst>
          </p:cNvPr>
          <p:cNvSpPr txBox="1"/>
          <p:nvPr/>
        </p:nvSpPr>
        <p:spPr>
          <a:xfrm>
            <a:off x="7973115" y="3754630"/>
            <a:ext cx="3256981" cy="461665"/>
          </a:xfrm>
          <a:prstGeom prst="rect">
            <a:avLst/>
          </a:prstGeom>
          <a:noFill/>
        </p:spPr>
        <p:txBody>
          <a:bodyPr wrap="square" rtlCol="0">
            <a:spAutoFit/>
          </a:bodyPr>
          <a:lstStyle/>
          <a:p>
            <a:r>
              <a:rPr lang="en-GB" sz="1200" b="1" dirty="0"/>
              <a:t>Rate of confirmed cases per 100,000 population by rural urban classification</a:t>
            </a:r>
            <a:endParaRPr lang="en-GB" sz="1200" b="1" dirty="0">
              <a:latin typeface="Calibri" panose="020F0502020204030204" pitchFamily="34" charset="0"/>
            </a:endParaRPr>
          </a:p>
        </p:txBody>
      </p:sp>
      <p:sp>
        <p:nvSpPr>
          <p:cNvPr id="11" name="Rectangle 10">
            <a:extLst>
              <a:ext uri="{FF2B5EF4-FFF2-40B4-BE49-F238E27FC236}">
                <a16:creationId xmlns:a16="http://schemas.microsoft.com/office/drawing/2014/main" id="{E1FD9063-B601-4770-8F0C-4915F902186C}"/>
              </a:ext>
            </a:extLst>
          </p:cNvPr>
          <p:cNvSpPr/>
          <p:nvPr/>
        </p:nvSpPr>
        <p:spPr>
          <a:xfrm>
            <a:off x="4787468" y="6540409"/>
            <a:ext cx="6584837" cy="261610"/>
          </a:xfrm>
          <a:prstGeom prst="rect">
            <a:avLst/>
          </a:prstGeom>
          <a:solidFill>
            <a:schemeClr val="bg1">
              <a:lumMod val="95000"/>
            </a:schemeClr>
          </a:solidFill>
        </p:spPr>
        <p:txBody>
          <a:bodyPr wrap="square">
            <a:spAutoFit/>
          </a:bodyPr>
          <a:lstStyle/>
          <a:p>
            <a:pPr algn="r"/>
            <a:r>
              <a:rPr lang="en-GB" sz="1100" dirty="0">
                <a:solidFill>
                  <a:schemeClr val="tx1">
                    <a:lumMod val="95000"/>
                    <a:lumOff val="5000"/>
                  </a:schemeClr>
                </a:solidFill>
              </a:rPr>
              <a:t>The data above excludes residents who tested positive while outside East Sussex (such as university students)</a:t>
            </a:r>
          </a:p>
        </p:txBody>
      </p:sp>
      <p:sp>
        <p:nvSpPr>
          <p:cNvPr id="12" name="Slide Number Placeholder 11">
            <a:extLst>
              <a:ext uri="{FF2B5EF4-FFF2-40B4-BE49-F238E27FC236}">
                <a16:creationId xmlns:a16="http://schemas.microsoft.com/office/drawing/2014/main" id="{079D14F1-D367-403B-951F-C2324498123A}"/>
              </a:ext>
            </a:extLst>
          </p:cNvPr>
          <p:cNvSpPr>
            <a:spLocks noGrp="1"/>
          </p:cNvSpPr>
          <p:nvPr>
            <p:ph type="sldNum" sz="quarter" idx="12"/>
          </p:nvPr>
        </p:nvSpPr>
        <p:spPr/>
        <p:txBody>
          <a:bodyPr/>
          <a:lstStyle/>
          <a:p>
            <a:fld id="{8909338C-4204-40C7-9A1E-446982E7336D}" type="slidenum">
              <a:rPr lang="en-GB" smtClean="0"/>
              <a:pPr/>
              <a:t>36</a:t>
            </a:fld>
            <a:endParaRPr lang="en-GB" dirty="0"/>
          </a:p>
        </p:txBody>
      </p:sp>
      <p:pic>
        <p:nvPicPr>
          <p:cNvPr id="4" name="Picture 3">
            <a:extLst>
              <a:ext uri="{FF2B5EF4-FFF2-40B4-BE49-F238E27FC236}">
                <a16:creationId xmlns:a16="http://schemas.microsoft.com/office/drawing/2014/main" id="{365DF12C-E9CA-4185-9D4B-5A2C708762CC}"/>
              </a:ext>
            </a:extLst>
          </p:cNvPr>
          <p:cNvPicPr>
            <a:picLocks noChangeAspect="1"/>
          </p:cNvPicPr>
          <p:nvPr/>
        </p:nvPicPr>
        <p:blipFill>
          <a:blip r:embed="rId3"/>
          <a:stretch>
            <a:fillRect/>
          </a:stretch>
        </p:blipFill>
        <p:spPr>
          <a:xfrm>
            <a:off x="239505" y="1817933"/>
            <a:ext cx="1384322" cy="1414596"/>
          </a:xfrm>
          <a:prstGeom prst="rect">
            <a:avLst/>
          </a:prstGeom>
        </p:spPr>
      </p:pic>
      <p:pic>
        <p:nvPicPr>
          <p:cNvPr id="6" name="Picture 5">
            <a:extLst>
              <a:ext uri="{FF2B5EF4-FFF2-40B4-BE49-F238E27FC236}">
                <a16:creationId xmlns:a16="http://schemas.microsoft.com/office/drawing/2014/main" id="{B608FA8A-A972-4FE8-B98B-2EAF180B3B2C}"/>
              </a:ext>
            </a:extLst>
          </p:cNvPr>
          <p:cNvPicPr>
            <a:picLocks noChangeAspect="1"/>
          </p:cNvPicPr>
          <p:nvPr/>
        </p:nvPicPr>
        <p:blipFill>
          <a:blip r:embed="rId4"/>
          <a:stretch>
            <a:fillRect/>
          </a:stretch>
        </p:blipFill>
        <p:spPr>
          <a:xfrm>
            <a:off x="1623827" y="1674321"/>
            <a:ext cx="4904221" cy="1857418"/>
          </a:xfrm>
          <a:prstGeom prst="rect">
            <a:avLst/>
          </a:prstGeom>
        </p:spPr>
      </p:pic>
      <p:pic>
        <p:nvPicPr>
          <p:cNvPr id="7" name="Picture 6">
            <a:extLst>
              <a:ext uri="{FF2B5EF4-FFF2-40B4-BE49-F238E27FC236}">
                <a16:creationId xmlns:a16="http://schemas.microsoft.com/office/drawing/2014/main" id="{6F01F846-4C90-4500-AA54-34B37D55F534}"/>
              </a:ext>
            </a:extLst>
          </p:cNvPr>
          <p:cNvPicPr>
            <a:picLocks noChangeAspect="1"/>
          </p:cNvPicPr>
          <p:nvPr/>
        </p:nvPicPr>
        <p:blipFill>
          <a:blip r:embed="rId5"/>
          <a:stretch>
            <a:fillRect/>
          </a:stretch>
        </p:blipFill>
        <p:spPr>
          <a:xfrm>
            <a:off x="6960691" y="1872215"/>
            <a:ext cx="4228230" cy="1526861"/>
          </a:xfrm>
          <a:prstGeom prst="rect">
            <a:avLst/>
          </a:prstGeom>
        </p:spPr>
      </p:pic>
      <p:pic>
        <p:nvPicPr>
          <p:cNvPr id="9" name="Picture 8">
            <a:extLst>
              <a:ext uri="{FF2B5EF4-FFF2-40B4-BE49-F238E27FC236}">
                <a16:creationId xmlns:a16="http://schemas.microsoft.com/office/drawing/2014/main" id="{81E41B98-BC59-4943-8DF6-F6F23ED590B1}"/>
              </a:ext>
            </a:extLst>
          </p:cNvPr>
          <p:cNvPicPr>
            <a:picLocks noChangeAspect="1"/>
          </p:cNvPicPr>
          <p:nvPr/>
        </p:nvPicPr>
        <p:blipFill>
          <a:blip r:embed="rId6"/>
          <a:stretch>
            <a:fillRect/>
          </a:stretch>
        </p:blipFill>
        <p:spPr>
          <a:xfrm>
            <a:off x="303899" y="4208008"/>
            <a:ext cx="2945103" cy="2187221"/>
          </a:xfrm>
          <a:prstGeom prst="rect">
            <a:avLst/>
          </a:prstGeom>
        </p:spPr>
      </p:pic>
      <p:pic>
        <p:nvPicPr>
          <p:cNvPr id="14" name="Picture 13">
            <a:extLst>
              <a:ext uri="{FF2B5EF4-FFF2-40B4-BE49-F238E27FC236}">
                <a16:creationId xmlns:a16="http://schemas.microsoft.com/office/drawing/2014/main" id="{C95283E0-F223-4F2B-8947-4E1E479D47FE}"/>
              </a:ext>
            </a:extLst>
          </p:cNvPr>
          <p:cNvPicPr>
            <a:picLocks noChangeAspect="1"/>
          </p:cNvPicPr>
          <p:nvPr/>
        </p:nvPicPr>
        <p:blipFill>
          <a:blip r:embed="rId7"/>
          <a:stretch>
            <a:fillRect/>
          </a:stretch>
        </p:blipFill>
        <p:spPr>
          <a:xfrm>
            <a:off x="3345575" y="4276772"/>
            <a:ext cx="4429971" cy="2187221"/>
          </a:xfrm>
          <a:prstGeom prst="rect">
            <a:avLst/>
          </a:prstGeom>
        </p:spPr>
      </p:pic>
      <p:pic>
        <p:nvPicPr>
          <p:cNvPr id="16" name="Picture 15">
            <a:extLst>
              <a:ext uri="{FF2B5EF4-FFF2-40B4-BE49-F238E27FC236}">
                <a16:creationId xmlns:a16="http://schemas.microsoft.com/office/drawing/2014/main" id="{4530BC87-5BDE-4C98-AE9C-532EB8CCD3E9}"/>
              </a:ext>
            </a:extLst>
          </p:cNvPr>
          <p:cNvPicPr>
            <a:picLocks noChangeAspect="1"/>
          </p:cNvPicPr>
          <p:nvPr/>
        </p:nvPicPr>
        <p:blipFill>
          <a:blip r:embed="rId8"/>
          <a:stretch>
            <a:fillRect/>
          </a:stretch>
        </p:blipFill>
        <p:spPr>
          <a:xfrm>
            <a:off x="7993882" y="4278569"/>
            <a:ext cx="3528058" cy="2249060"/>
          </a:xfrm>
          <a:prstGeom prst="rect">
            <a:avLst/>
          </a:prstGeom>
        </p:spPr>
      </p:pic>
    </p:spTree>
    <p:extLst>
      <p:ext uri="{BB962C8B-B14F-4D97-AF65-F5344CB8AC3E}">
        <p14:creationId xmlns:p14="http://schemas.microsoft.com/office/powerpoint/2010/main" val="2692050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F09DEA-6308-4F88-9605-5FDE876C4023}"/>
              </a:ext>
            </a:extLst>
          </p:cNvPr>
          <p:cNvSpPr>
            <a:spLocks noGrp="1"/>
          </p:cNvSpPr>
          <p:nvPr>
            <p:ph type="title"/>
          </p:nvPr>
        </p:nvSpPr>
        <p:spPr/>
        <p:txBody>
          <a:bodyPr/>
          <a:lstStyle/>
          <a:p>
            <a:r>
              <a:rPr lang="en-GB" sz="2400" dirty="0"/>
              <a:t>Ca</a:t>
            </a:r>
            <a:r>
              <a:rPr lang="en-GB" dirty="0"/>
              <a:t>ses</a:t>
            </a:r>
          </a:p>
        </p:txBody>
      </p:sp>
      <p:sp>
        <p:nvSpPr>
          <p:cNvPr id="20" name="TextBox 19">
            <a:extLst>
              <a:ext uri="{FF2B5EF4-FFF2-40B4-BE49-F238E27FC236}">
                <a16:creationId xmlns:a16="http://schemas.microsoft.com/office/drawing/2014/main" id="{13E637B0-E8EA-4CAA-A613-FEB22AC98C91}"/>
              </a:ext>
            </a:extLst>
          </p:cNvPr>
          <p:cNvSpPr txBox="1"/>
          <p:nvPr/>
        </p:nvSpPr>
        <p:spPr>
          <a:xfrm>
            <a:off x="197814" y="814617"/>
            <a:ext cx="6095978" cy="430887"/>
          </a:xfrm>
          <a:prstGeom prst="rect">
            <a:avLst/>
          </a:prstGeom>
          <a:noFill/>
        </p:spPr>
        <p:txBody>
          <a:bodyPr wrap="square" lIns="0" tIns="0" rIns="0" bIns="0" rtlCol="0">
            <a:spAutoFit/>
          </a:bodyPr>
          <a:lstStyle/>
          <a:p>
            <a:r>
              <a:rPr lang="en-GB" sz="1600" dirty="0">
                <a:solidFill>
                  <a:srgbClr val="0070C0"/>
                </a:solidFill>
              </a:rPr>
              <a:t>Up until 31</a:t>
            </a:r>
            <a:r>
              <a:rPr lang="en-GB" sz="1600" baseline="30000" dirty="0">
                <a:solidFill>
                  <a:srgbClr val="0070C0"/>
                </a:solidFill>
              </a:rPr>
              <a:t>st</a:t>
            </a:r>
            <a:r>
              <a:rPr lang="en-GB" sz="1600" dirty="0">
                <a:solidFill>
                  <a:srgbClr val="0070C0"/>
                </a:solidFill>
              </a:rPr>
              <a:t> March 2022,  East Sussex has had 157,341</a:t>
            </a:r>
            <a:r>
              <a:rPr lang="en-GB" sz="2800" dirty="0">
                <a:solidFill>
                  <a:srgbClr val="0070C0"/>
                </a:solidFill>
              </a:rPr>
              <a:t> </a:t>
            </a:r>
            <a:r>
              <a:rPr lang="en-GB" sz="1600" dirty="0">
                <a:solidFill>
                  <a:srgbClr val="0070C0"/>
                </a:solidFill>
              </a:rPr>
              <a:t>COVID-19 cases</a:t>
            </a:r>
            <a:endParaRPr lang="en-GB" dirty="0">
              <a:solidFill>
                <a:srgbClr val="0070C0"/>
              </a:solidFill>
            </a:endParaRPr>
          </a:p>
        </p:txBody>
      </p:sp>
      <p:sp>
        <p:nvSpPr>
          <p:cNvPr id="16" name="TextBox 15" descr="Cumulative confirmed cases (crude rates) for the South East, 1st July 2021">
            <a:extLst>
              <a:ext uri="{FF2B5EF4-FFF2-40B4-BE49-F238E27FC236}">
                <a16:creationId xmlns:a16="http://schemas.microsoft.com/office/drawing/2014/main" id="{59FE161C-84BC-413C-9D11-AC0538EA312B}"/>
              </a:ext>
            </a:extLst>
          </p:cNvPr>
          <p:cNvSpPr txBox="1"/>
          <p:nvPr/>
        </p:nvSpPr>
        <p:spPr>
          <a:xfrm>
            <a:off x="251590" y="1440350"/>
            <a:ext cx="5988426" cy="307777"/>
          </a:xfrm>
          <a:prstGeom prst="rect">
            <a:avLst/>
          </a:prstGeom>
          <a:noFill/>
        </p:spPr>
        <p:txBody>
          <a:bodyPr wrap="square" rtlCol="0">
            <a:spAutoFit/>
          </a:bodyPr>
          <a:lstStyle/>
          <a:p>
            <a:r>
              <a:rPr lang="en-GB" sz="1400" b="1" dirty="0"/>
              <a:t>Cumulative confirmed cases (crude rates) for the South East, 1</a:t>
            </a:r>
            <a:r>
              <a:rPr lang="en-GB" sz="1400" b="1" baseline="30000" dirty="0"/>
              <a:t>st</a:t>
            </a:r>
            <a:r>
              <a:rPr lang="en-GB" sz="1400" b="1" dirty="0"/>
              <a:t> April 2022</a:t>
            </a:r>
          </a:p>
        </p:txBody>
      </p:sp>
      <p:sp>
        <p:nvSpPr>
          <p:cNvPr id="4" name="Footer Placeholder 3">
            <a:extLst>
              <a:ext uri="{FF2B5EF4-FFF2-40B4-BE49-F238E27FC236}">
                <a16:creationId xmlns:a16="http://schemas.microsoft.com/office/drawing/2014/main" id="{80A0D3E6-5600-4235-B8DA-9A01A2D77AB1}"/>
              </a:ext>
            </a:extLst>
          </p:cNvPr>
          <p:cNvSpPr>
            <a:spLocks noGrp="1"/>
          </p:cNvSpPr>
          <p:nvPr>
            <p:ph type="ftr" sz="quarter" idx="11"/>
          </p:nvPr>
        </p:nvSpPr>
        <p:spPr/>
        <p:txBody>
          <a:bodyPr/>
          <a:lstStyle/>
          <a:p>
            <a:r>
              <a:rPr lang="en-GB" dirty="0"/>
              <a:t>PHI East Sussex County Council 2022</a:t>
            </a:r>
          </a:p>
        </p:txBody>
      </p:sp>
      <p:sp>
        <p:nvSpPr>
          <p:cNvPr id="12" name="TextBox 11">
            <a:extLst>
              <a:ext uri="{FF2B5EF4-FFF2-40B4-BE49-F238E27FC236}">
                <a16:creationId xmlns:a16="http://schemas.microsoft.com/office/drawing/2014/main" id="{CCF6A5A6-5E17-446E-8BAE-FE544F48AF79}"/>
              </a:ext>
            </a:extLst>
          </p:cNvPr>
          <p:cNvSpPr txBox="1"/>
          <p:nvPr/>
        </p:nvSpPr>
        <p:spPr>
          <a:xfrm>
            <a:off x="6436122" y="829063"/>
            <a:ext cx="5491624" cy="276999"/>
          </a:xfrm>
          <a:prstGeom prst="rect">
            <a:avLst/>
          </a:prstGeom>
          <a:noFill/>
        </p:spPr>
        <p:txBody>
          <a:bodyPr wrap="square" rtlCol="0">
            <a:spAutoFit/>
          </a:bodyPr>
          <a:lstStyle/>
          <a:p>
            <a:r>
              <a:rPr lang="en-GB" sz="1200" b="1" dirty="0"/>
              <a:t>Cumulative confirmed cases per 100,000 patients up 4</a:t>
            </a:r>
            <a:r>
              <a:rPr lang="en-GB" sz="1200" b="1" baseline="30000" dirty="0"/>
              <a:t>th</a:t>
            </a:r>
            <a:r>
              <a:rPr lang="en-GB" sz="1200" b="1" dirty="0"/>
              <a:t> April 2022</a:t>
            </a:r>
          </a:p>
        </p:txBody>
      </p:sp>
      <p:sp>
        <p:nvSpPr>
          <p:cNvPr id="18" name="TextBox 17">
            <a:extLst>
              <a:ext uri="{FF2B5EF4-FFF2-40B4-BE49-F238E27FC236}">
                <a16:creationId xmlns:a16="http://schemas.microsoft.com/office/drawing/2014/main" id="{EC1535D2-9CB1-408D-B7BE-5B2C5D892039}"/>
              </a:ext>
            </a:extLst>
          </p:cNvPr>
          <p:cNvSpPr txBox="1"/>
          <p:nvPr/>
        </p:nvSpPr>
        <p:spPr>
          <a:xfrm>
            <a:off x="6381859" y="3720657"/>
            <a:ext cx="5344339" cy="461665"/>
          </a:xfrm>
          <a:prstGeom prst="rect">
            <a:avLst/>
          </a:prstGeom>
          <a:noFill/>
        </p:spPr>
        <p:txBody>
          <a:bodyPr wrap="square" rtlCol="0">
            <a:spAutoFit/>
          </a:bodyPr>
          <a:lstStyle>
            <a:defPPr>
              <a:defRPr lang="en-US"/>
            </a:defPPr>
            <a:lvl1pPr algn="ctr">
              <a:defRPr sz="1600" b="1" u="sng"/>
            </a:lvl1pPr>
          </a:lstStyle>
          <a:p>
            <a:pPr algn="l"/>
            <a:r>
              <a:rPr lang="en-GB" sz="1200" u="none" dirty="0"/>
              <a:t>Rate of cumulative confirmed cases per 100,000 patients up to 4</a:t>
            </a:r>
            <a:r>
              <a:rPr lang="en-GB" sz="1200" u="none" baseline="30000" dirty="0"/>
              <a:t>th</a:t>
            </a:r>
            <a:r>
              <a:rPr lang="en-GB" sz="1200" u="none" dirty="0"/>
              <a:t> April 2022 by District and Borough</a:t>
            </a:r>
          </a:p>
        </p:txBody>
      </p:sp>
      <p:sp>
        <p:nvSpPr>
          <p:cNvPr id="21" name="Text Box 3">
            <a:extLst>
              <a:ext uri="{FF2B5EF4-FFF2-40B4-BE49-F238E27FC236}">
                <a16:creationId xmlns:a16="http://schemas.microsoft.com/office/drawing/2014/main" id="{5EB3781A-E975-4B77-B52D-BAA5462D4759}"/>
              </a:ext>
            </a:extLst>
          </p:cNvPr>
          <p:cNvSpPr txBox="1">
            <a:spLocks noChangeArrowheads="1"/>
          </p:cNvSpPr>
          <p:nvPr/>
        </p:nvSpPr>
        <p:spPr bwMode="auto">
          <a:xfrm>
            <a:off x="9213896" y="6373290"/>
            <a:ext cx="2680238" cy="2307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EDEDE"/>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rgbClr val="000000"/>
                </a:solidFill>
                <a:effectLst/>
                <a:latin typeface="Arial" panose="020B0604020202020204" pitchFamily="34" charset="0"/>
              </a:rPr>
              <a:t>Source: Public Health England.</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7" name="Slide Number Placeholder 6">
            <a:extLst>
              <a:ext uri="{FF2B5EF4-FFF2-40B4-BE49-F238E27FC236}">
                <a16:creationId xmlns:a16="http://schemas.microsoft.com/office/drawing/2014/main" id="{D4234D42-15E8-4FD4-914D-0112613FCA6E}"/>
              </a:ext>
            </a:extLst>
          </p:cNvPr>
          <p:cNvSpPr>
            <a:spLocks noGrp="1"/>
          </p:cNvSpPr>
          <p:nvPr>
            <p:ph type="sldNum" sz="quarter" idx="12"/>
          </p:nvPr>
        </p:nvSpPr>
        <p:spPr/>
        <p:txBody>
          <a:bodyPr/>
          <a:lstStyle/>
          <a:p>
            <a:fld id="{8909338C-4204-40C7-9A1E-446982E7336D}" type="slidenum">
              <a:rPr lang="en-GB" smtClean="0"/>
              <a:pPr/>
              <a:t>37</a:t>
            </a:fld>
            <a:endParaRPr lang="en-GB" dirty="0"/>
          </a:p>
        </p:txBody>
      </p:sp>
      <p:pic>
        <p:nvPicPr>
          <p:cNvPr id="19" name="Picture 18">
            <a:extLst>
              <a:ext uri="{FF2B5EF4-FFF2-40B4-BE49-F238E27FC236}">
                <a16:creationId xmlns:a16="http://schemas.microsoft.com/office/drawing/2014/main" id="{33632BE1-C92A-48F5-A236-34C76253614A}"/>
              </a:ext>
            </a:extLst>
          </p:cNvPr>
          <p:cNvPicPr>
            <a:picLocks noChangeAspect="1"/>
          </p:cNvPicPr>
          <p:nvPr/>
        </p:nvPicPr>
        <p:blipFill>
          <a:blip r:embed="rId3"/>
          <a:stretch>
            <a:fillRect/>
          </a:stretch>
        </p:blipFill>
        <p:spPr>
          <a:xfrm>
            <a:off x="425600" y="1760884"/>
            <a:ext cx="5670400" cy="4394204"/>
          </a:xfrm>
          <a:prstGeom prst="rect">
            <a:avLst/>
          </a:prstGeom>
        </p:spPr>
      </p:pic>
      <p:pic>
        <p:nvPicPr>
          <p:cNvPr id="5" name="Picture 4">
            <a:extLst>
              <a:ext uri="{FF2B5EF4-FFF2-40B4-BE49-F238E27FC236}">
                <a16:creationId xmlns:a16="http://schemas.microsoft.com/office/drawing/2014/main" id="{67AC4370-301B-42F5-AF58-47232ACBB9E8}"/>
              </a:ext>
            </a:extLst>
          </p:cNvPr>
          <p:cNvPicPr>
            <a:picLocks noChangeAspect="1"/>
          </p:cNvPicPr>
          <p:nvPr/>
        </p:nvPicPr>
        <p:blipFill>
          <a:blip r:embed="rId4"/>
          <a:stretch>
            <a:fillRect/>
          </a:stretch>
        </p:blipFill>
        <p:spPr>
          <a:xfrm>
            <a:off x="6240016" y="1215811"/>
            <a:ext cx="5790936" cy="2395097"/>
          </a:xfrm>
          <a:prstGeom prst="rect">
            <a:avLst/>
          </a:prstGeom>
        </p:spPr>
      </p:pic>
      <p:pic>
        <p:nvPicPr>
          <p:cNvPr id="22" name="Picture 21">
            <a:extLst>
              <a:ext uri="{FF2B5EF4-FFF2-40B4-BE49-F238E27FC236}">
                <a16:creationId xmlns:a16="http://schemas.microsoft.com/office/drawing/2014/main" id="{00000000-0008-0000-0E00-000006000000}"/>
              </a:ext>
            </a:extLst>
          </p:cNvPr>
          <p:cNvPicPr>
            <a:picLocks noChangeAspect="1"/>
          </p:cNvPicPr>
          <p:nvPr/>
        </p:nvPicPr>
        <p:blipFill>
          <a:blip r:embed="rId5"/>
          <a:stretch>
            <a:fillRect/>
          </a:stretch>
        </p:blipFill>
        <p:spPr>
          <a:xfrm>
            <a:off x="6240016" y="4182322"/>
            <a:ext cx="5761439" cy="2201470"/>
          </a:xfrm>
          <a:prstGeom prst="rect">
            <a:avLst/>
          </a:prstGeom>
        </p:spPr>
      </p:pic>
    </p:spTree>
    <p:extLst>
      <p:ext uri="{BB962C8B-B14F-4D97-AF65-F5344CB8AC3E}">
        <p14:creationId xmlns:p14="http://schemas.microsoft.com/office/powerpoint/2010/main" val="3065377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1B159-3D54-4598-93E4-BFA4C5003697}"/>
              </a:ext>
            </a:extLst>
          </p:cNvPr>
          <p:cNvSpPr>
            <a:spLocks noGrp="1"/>
          </p:cNvSpPr>
          <p:nvPr>
            <p:ph type="title"/>
          </p:nvPr>
        </p:nvSpPr>
        <p:spPr/>
        <p:txBody>
          <a:bodyPr>
            <a:normAutofit/>
          </a:bodyPr>
          <a:lstStyle/>
          <a:p>
            <a:r>
              <a:rPr lang="en-GB" dirty="0"/>
              <a:t>East Sussex confirmed cases by day of test: March 2020 to 31</a:t>
            </a:r>
            <a:r>
              <a:rPr lang="en-GB" baseline="30000" dirty="0"/>
              <a:t>st</a:t>
            </a:r>
            <a:r>
              <a:rPr lang="en-GB" dirty="0"/>
              <a:t> March 2022</a:t>
            </a:r>
          </a:p>
        </p:txBody>
      </p:sp>
      <p:sp>
        <p:nvSpPr>
          <p:cNvPr id="3" name="Footer Placeholder 2">
            <a:extLst>
              <a:ext uri="{FF2B5EF4-FFF2-40B4-BE49-F238E27FC236}">
                <a16:creationId xmlns:a16="http://schemas.microsoft.com/office/drawing/2014/main" id="{9B161DB7-3B9D-4017-BEE7-260BAB45C048}"/>
              </a:ext>
            </a:extLst>
          </p:cNvPr>
          <p:cNvSpPr>
            <a:spLocks noGrp="1"/>
          </p:cNvSpPr>
          <p:nvPr>
            <p:ph type="ftr" sz="quarter" idx="11"/>
          </p:nvPr>
        </p:nvSpPr>
        <p:spPr/>
        <p:txBody>
          <a:bodyPr/>
          <a:lstStyle/>
          <a:p>
            <a:r>
              <a:rPr lang="en-GB" dirty="0"/>
              <a:t>PHI East Sussex County Council 2022</a:t>
            </a:r>
          </a:p>
        </p:txBody>
      </p:sp>
      <p:sp>
        <p:nvSpPr>
          <p:cNvPr id="8" name="TextBox 7">
            <a:extLst>
              <a:ext uri="{FF2B5EF4-FFF2-40B4-BE49-F238E27FC236}">
                <a16:creationId xmlns:a16="http://schemas.microsoft.com/office/drawing/2014/main" id="{5849F010-FE16-49C0-9BBD-4E1E06EBD924}"/>
              </a:ext>
            </a:extLst>
          </p:cNvPr>
          <p:cNvSpPr txBox="1"/>
          <p:nvPr/>
        </p:nvSpPr>
        <p:spPr>
          <a:xfrm>
            <a:off x="7752184" y="6488652"/>
            <a:ext cx="3485701" cy="276999"/>
          </a:xfrm>
          <a:prstGeom prst="rect">
            <a:avLst/>
          </a:prstGeom>
          <a:noFill/>
        </p:spPr>
        <p:txBody>
          <a:bodyPr wrap="square" rtlCol="0">
            <a:spAutoFit/>
          </a:bodyPr>
          <a:lstStyle/>
          <a:p>
            <a:r>
              <a:rPr lang="en-GB" sz="1200" dirty="0">
                <a:hlinkClick r:id="rId2"/>
              </a:rPr>
              <a:t>UK Government</a:t>
            </a:r>
            <a:r>
              <a:rPr lang="en-GB" sz="1200" dirty="0"/>
              <a:t>, data period: 31</a:t>
            </a:r>
            <a:r>
              <a:rPr lang="en-GB" sz="1200" baseline="30000" dirty="0"/>
              <a:t>st</a:t>
            </a:r>
            <a:r>
              <a:rPr lang="en-GB" sz="1200" dirty="0"/>
              <a:t> March 2022</a:t>
            </a:r>
          </a:p>
        </p:txBody>
      </p:sp>
      <p:sp>
        <p:nvSpPr>
          <p:cNvPr id="4" name="Slide Number Placeholder 3">
            <a:extLst>
              <a:ext uri="{FF2B5EF4-FFF2-40B4-BE49-F238E27FC236}">
                <a16:creationId xmlns:a16="http://schemas.microsoft.com/office/drawing/2014/main" id="{05AE056F-71D9-4DC8-8DD4-BABC3EA68FEA}"/>
              </a:ext>
            </a:extLst>
          </p:cNvPr>
          <p:cNvSpPr>
            <a:spLocks noGrp="1"/>
          </p:cNvSpPr>
          <p:nvPr>
            <p:ph type="sldNum" sz="quarter" idx="12"/>
          </p:nvPr>
        </p:nvSpPr>
        <p:spPr/>
        <p:txBody>
          <a:bodyPr/>
          <a:lstStyle/>
          <a:p>
            <a:fld id="{8909338C-4204-40C7-9A1E-446982E7336D}" type="slidenum">
              <a:rPr lang="en-GB" smtClean="0"/>
              <a:pPr/>
              <a:t>38</a:t>
            </a:fld>
            <a:endParaRPr lang="en-GB" dirty="0"/>
          </a:p>
        </p:txBody>
      </p:sp>
      <p:pic>
        <p:nvPicPr>
          <p:cNvPr id="11" name="Picture 10">
            <a:extLst>
              <a:ext uri="{FF2B5EF4-FFF2-40B4-BE49-F238E27FC236}">
                <a16:creationId xmlns:a16="http://schemas.microsoft.com/office/drawing/2014/main" id="{00000000-0008-0000-0F00-000004000000}"/>
              </a:ext>
            </a:extLst>
          </p:cNvPr>
          <p:cNvPicPr>
            <a:picLocks noChangeAspect="1"/>
          </p:cNvPicPr>
          <p:nvPr/>
        </p:nvPicPr>
        <p:blipFill>
          <a:blip r:embed="rId3"/>
          <a:stretch>
            <a:fillRect/>
          </a:stretch>
        </p:blipFill>
        <p:spPr>
          <a:xfrm>
            <a:off x="1703512" y="616410"/>
            <a:ext cx="8361325" cy="2892996"/>
          </a:xfrm>
          <a:prstGeom prst="rect">
            <a:avLst/>
          </a:prstGeom>
        </p:spPr>
      </p:pic>
      <p:pic>
        <p:nvPicPr>
          <p:cNvPr id="12" name="Picture 11">
            <a:extLst>
              <a:ext uri="{FF2B5EF4-FFF2-40B4-BE49-F238E27FC236}">
                <a16:creationId xmlns:a16="http://schemas.microsoft.com/office/drawing/2014/main" id="{00000000-0008-0000-0F00-000005000000}"/>
              </a:ext>
            </a:extLst>
          </p:cNvPr>
          <p:cNvPicPr>
            <a:picLocks noChangeAspect="1"/>
          </p:cNvPicPr>
          <p:nvPr/>
        </p:nvPicPr>
        <p:blipFill rotWithShape="1">
          <a:blip r:embed="rId4"/>
          <a:srcRect b="7073"/>
          <a:stretch/>
        </p:blipFill>
        <p:spPr>
          <a:xfrm>
            <a:off x="1703512" y="3624877"/>
            <a:ext cx="8350637" cy="2758461"/>
          </a:xfrm>
          <a:prstGeom prst="rect">
            <a:avLst/>
          </a:prstGeom>
        </p:spPr>
      </p:pic>
    </p:spTree>
    <p:extLst>
      <p:ext uri="{BB962C8B-B14F-4D97-AF65-F5344CB8AC3E}">
        <p14:creationId xmlns:p14="http://schemas.microsoft.com/office/powerpoint/2010/main" val="2603456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4366F7-18F2-4508-B1FC-DCF3FF88B188}"/>
              </a:ext>
            </a:extLst>
          </p:cNvPr>
          <p:cNvSpPr>
            <a:spLocks noGrp="1"/>
          </p:cNvSpPr>
          <p:nvPr>
            <p:ph type="title"/>
          </p:nvPr>
        </p:nvSpPr>
        <p:spPr/>
        <p:txBody>
          <a:bodyPr>
            <a:normAutofit/>
          </a:bodyPr>
          <a:lstStyle/>
          <a:p>
            <a:r>
              <a:rPr lang="en-GB" sz="2400" dirty="0"/>
              <a:t>Long COVID in Sussex: National modelling</a:t>
            </a:r>
          </a:p>
        </p:txBody>
      </p:sp>
      <p:sp>
        <p:nvSpPr>
          <p:cNvPr id="2" name="Rectangle 1">
            <a:extLst>
              <a:ext uri="{FF2B5EF4-FFF2-40B4-BE49-F238E27FC236}">
                <a16:creationId xmlns:a16="http://schemas.microsoft.com/office/drawing/2014/main" id="{8B224650-B5E9-4741-9916-6D0A99796488}"/>
              </a:ext>
            </a:extLst>
          </p:cNvPr>
          <p:cNvSpPr/>
          <p:nvPr/>
        </p:nvSpPr>
        <p:spPr>
          <a:xfrm>
            <a:off x="159878" y="573025"/>
            <a:ext cx="11912786" cy="1906163"/>
          </a:xfrm>
          <a:prstGeom prst="rect">
            <a:avLst/>
          </a:prstGeom>
        </p:spPr>
        <p:txBody>
          <a:bodyPr wrap="square">
            <a:spAutoFit/>
          </a:bodyPr>
          <a:lstStyle/>
          <a:p>
            <a:pPr fontAlgn="ctr">
              <a:lnSpc>
                <a:spcPct val="115000"/>
              </a:lnSpc>
              <a:spcAft>
                <a:spcPts val="1000"/>
              </a:spcAft>
            </a:pPr>
            <a:r>
              <a:rPr lang="en-GB" sz="1600" b="1" dirty="0"/>
              <a:t>Post acute COVID Model: estimated new cases in East Sussex</a:t>
            </a:r>
          </a:p>
          <a:p>
            <a:pPr fontAlgn="ctr">
              <a:lnSpc>
                <a:spcPct val="115000"/>
              </a:lnSpc>
              <a:spcAft>
                <a:spcPts val="1000"/>
              </a:spcAft>
            </a:pPr>
            <a:r>
              <a:rPr lang="en-GB" sz="1200" dirty="0">
                <a:ea typeface="Calibri" panose="020F0502020204030204" pitchFamily="34" charset="0"/>
                <a:cs typeface="Times New Roman" panose="02020603050405020304" pitchFamily="18" charset="0"/>
              </a:rPr>
              <a:t>Post-COVID-19 syndrome is </a:t>
            </a:r>
            <a:r>
              <a:rPr lang="en-GB" sz="1200" dirty="0">
                <a:ea typeface="Calibri" panose="020F0502020204030204" pitchFamily="34" charset="0"/>
                <a:cs typeface="Times New Roman" panose="02020603050405020304" pitchFamily="18" charset="0"/>
                <a:hlinkClick r:id="rId3"/>
              </a:rPr>
              <a:t>defined</a:t>
            </a:r>
            <a:r>
              <a:rPr lang="en-GB" sz="1200" dirty="0">
                <a:ea typeface="Calibri" panose="020F0502020204030204" pitchFamily="34" charset="0"/>
                <a:cs typeface="Times New Roman" panose="02020603050405020304" pitchFamily="18" charset="0"/>
              </a:rPr>
              <a:t> as signs and symptoms that develop during or after an infection consistent with COVID-19 that continue for more than 12 weeks and are not explained by an alternative diagnosis. The UK Health Security Agency (UKHSA) have published a model identifying initial need for services by forecasting new cases of post acute COVID and those which require services. This applies estimated prevalence of ongoing symptoms following COVID-19 published by </a:t>
            </a:r>
            <a:r>
              <a:rPr lang="en-GB" sz="1200" dirty="0">
                <a:ea typeface="Calibri" panose="020F0502020204030204" pitchFamily="34" charset="0"/>
                <a:cs typeface="Times New Roman" panose="02020603050405020304" pitchFamily="18" charset="0"/>
                <a:hlinkClick r:id="rId4"/>
              </a:rPr>
              <a:t>ONS</a:t>
            </a:r>
            <a:r>
              <a:rPr lang="en-GB" sz="1200" dirty="0">
                <a:ea typeface="Calibri" panose="020F0502020204030204" pitchFamily="34" charset="0"/>
                <a:cs typeface="Times New Roman" panose="02020603050405020304" pitchFamily="18" charset="0"/>
              </a:rPr>
              <a:t> to </a:t>
            </a:r>
            <a:r>
              <a:rPr lang="en-GB" sz="1200" dirty="0">
                <a:ea typeface="Calibri" panose="020F0502020204030204" pitchFamily="34" charset="0"/>
                <a:cs typeface="Times New Roman" panose="02020603050405020304" pitchFamily="18" charset="0"/>
                <a:hlinkClick r:id="rId5"/>
              </a:rPr>
              <a:t>Nowcast</a:t>
            </a:r>
            <a:r>
              <a:rPr lang="en-GB" sz="1200" dirty="0">
                <a:ea typeface="Calibri" panose="020F0502020204030204" pitchFamily="34" charset="0"/>
                <a:cs typeface="Times New Roman" panose="02020603050405020304" pitchFamily="18" charset="0"/>
              </a:rPr>
              <a:t> daily infection estimates and lab confirmed COVID-19 cases. The model does include the impact of vaccination, Delta or Omicron variants and repeat episodes of COVID-19.</a:t>
            </a:r>
            <a:r>
              <a:rPr lang="en-GB" sz="1200" dirty="0"/>
              <a:t> </a:t>
            </a:r>
            <a:r>
              <a:rPr lang="en-GB" sz="1200" b="1" i="0" dirty="0">
                <a:solidFill>
                  <a:srgbClr val="FF0000"/>
                </a:solidFill>
                <a:ea typeface="Calibri" panose="020F0502020204030204" pitchFamily="34" charset="0"/>
                <a:cs typeface="Times New Roman" panose="02020603050405020304" pitchFamily="18" charset="0"/>
              </a:rPr>
              <a:t>Due to changes in community testing, UKHSA</a:t>
            </a:r>
            <a:r>
              <a:rPr lang="en-GB" sz="1200" b="1" i="0" baseline="0" dirty="0">
                <a:solidFill>
                  <a:srgbClr val="FF0000"/>
                </a:solidFill>
                <a:ea typeface="Calibri" panose="020F0502020204030204" pitchFamily="34" charset="0"/>
                <a:cs typeface="Times New Roman" panose="02020603050405020304" pitchFamily="18" charset="0"/>
              </a:rPr>
              <a:t> are currently reviewing the model and planning to develop a new model. These charts therefore have not been updated and the data should be used with caution. </a:t>
            </a:r>
            <a:endParaRPr lang="en-GB" sz="1200" b="1" i="0" dirty="0">
              <a:solidFill>
                <a:srgbClr val="FF0000"/>
              </a:solidFill>
              <a:ea typeface="Calibri" panose="020F0502020204030204" pitchFamily="34" charset="0"/>
              <a:cs typeface="Times New Roman" panose="02020603050405020304" pitchFamily="18" charset="0"/>
            </a:endParaRPr>
          </a:p>
          <a:p>
            <a:pPr fontAlgn="ctr">
              <a:lnSpc>
                <a:spcPct val="115000"/>
              </a:lnSpc>
              <a:spcAft>
                <a:spcPts val="1000"/>
              </a:spcAft>
            </a:pPr>
            <a:endParaRPr lang="en-GB" sz="1200" dirty="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8CC3C072-114F-4324-A541-68FC374A0CA9}"/>
              </a:ext>
            </a:extLst>
          </p:cNvPr>
          <p:cNvSpPr>
            <a:spLocks noGrp="1"/>
          </p:cNvSpPr>
          <p:nvPr>
            <p:ph type="ftr" sz="quarter" idx="11"/>
          </p:nvPr>
        </p:nvSpPr>
        <p:spPr/>
        <p:txBody>
          <a:bodyPr/>
          <a:lstStyle/>
          <a:p>
            <a:r>
              <a:rPr lang="en-GB" dirty="0"/>
              <a:t>PHI East Sussex County Council 2022</a:t>
            </a:r>
          </a:p>
        </p:txBody>
      </p:sp>
      <p:sp>
        <p:nvSpPr>
          <p:cNvPr id="6" name="Slide Number Placeholder 5">
            <a:extLst>
              <a:ext uri="{FF2B5EF4-FFF2-40B4-BE49-F238E27FC236}">
                <a16:creationId xmlns:a16="http://schemas.microsoft.com/office/drawing/2014/main" id="{1E375DC4-ADD6-45B4-9584-ED1FE86FEBF8}"/>
              </a:ext>
            </a:extLst>
          </p:cNvPr>
          <p:cNvSpPr>
            <a:spLocks noGrp="1"/>
          </p:cNvSpPr>
          <p:nvPr>
            <p:ph type="sldNum" sz="quarter" idx="12"/>
          </p:nvPr>
        </p:nvSpPr>
        <p:spPr/>
        <p:txBody>
          <a:bodyPr/>
          <a:lstStyle/>
          <a:p>
            <a:fld id="{8909338C-4204-40C7-9A1E-446982E7336D}" type="slidenum">
              <a:rPr lang="en-GB" smtClean="0"/>
              <a:pPr/>
              <a:t>39</a:t>
            </a:fld>
            <a:endParaRPr lang="en-GB" dirty="0"/>
          </a:p>
        </p:txBody>
      </p:sp>
      <p:pic>
        <p:nvPicPr>
          <p:cNvPr id="15" name="Picture 14">
            <a:extLst>
              <a:ext uri="{FF2B5EF4-FFF2-40B4-BE49-F238E27FC236}">
                <a16:creationId xmlns:a16="http://schemas.microsoft.com/office/drawing/2014/main" id="{A3D9CCC8-0D7F-4750-88F4-0E81C37B9872}"/>
              </a:ext>
            </a:extLst>
          </p:cNvPr>
          <p:cNvPicPr>
            <a:picLocks noChangeAspect="1"/>
          </p:cNvPicPr>
          <p:nvPr/>
        </p:nvPicPr>
        <p:blipFill rotWithShape="1">
          <a:blip r:embed="rId6"/>
          <a:srcRect t="3015"/>
          <a:stretch/>
        </p:blipFill>
        <p:spPr>
          <a:xfrm>
            <a:off x="240999" y="2682150"/>
            <a:ext cx="5835472" cy="3252411"/>
          </a:xfrm>
          <a:prstGeom prst="rect">
            <a:avLst/>
          </a:prstGeom>
        </p:spPr>
      </p:pic>
      <p:sp>
        <p:nvSpPr>
          <p:cNvPr id="18" name="TextBox 17">
            <a:extLst>
              <a:ext uri="{FF2B5EF4-FFF2-40B4-BE49-F238E27FC236}">
                <a16:creationId xmlns:a16="http://schemas.microsoft.com/office/drawing/2014/main" id="{C270663D-C75D-4A33-9D5A-4940E3C5A2CB}"/>
              </a:ext>
            </a:extLst>
          </p:cNvPr>
          <p:cNvSpPr txBox="1"/>
          <p:nvPr/>
        </p:nvSpPr>
        <p:spPr>
          <a:xfrm>
            <a:off x="374386" y="2202189"/>
            <a:ext cx="6001704" cy="276999"/>
          </a:xfrm>
          <a:prstGeom prst="rect">
            <a:avLst/>
          </a:prstGeom>
          <a:noFill/>
        </p:spPr>
        <p:txBody>
          <a:bodyPr wrap="square" rtlCol="0">
            <a:spAutoFit/>
          </a:bodyPr>
          <a:lstStyle/>
          <a:p>
            <a:r>
              <a:rPr lang="en-GB" sz="1200" b="1" dirty="0"/>
              <a:t>Projected new post-acute COVID cases (12+ weeks): November 2020 to April 2022</a:t>
            </a:r>
          </a:p>
        </p:txBody>
      </p:sp>
      <p:sp>
        <p:nvSpPr>
          <p:cNvPr id="19" name="TextBox 18">
            <a:extLst>
              <a:ext uri="{FF2B5EF4-FFF2-40B4-BE49-F238E27FC236}">
                <a16:creationId xmlns:a16="http://schemas.microsoft.com/office/drawing/2014/main" id="{835C9A4C-4641-449E-A835-659DD0B0201E}"/>
              </a:ext>
            </a:extLst>
          </p:cNvPr>
          <p:cNvSpPr txBox="1"/>
          <p:nvPr/>
        </p:nvSpPr>
        <p:spPr>
          <a:xfrm>
            <a:off x="473072" y="6063486"/>
            <a:ext cx="5760640" cy="369332"/>
          </a:xfrm>
          <a:prstGeom prst="rect">
            <a:avLst/>
          </a:prstGeom>
          <a:noFill/>
        </p:spPr>
        <p:txBody>
          <a:bodyPr wrap="square">
            <a:spAutoFit/>
          </a:bodyPr>
          <a:lstStyle/>
          <a:p>
            <a:r>
              <a:rPr lang="en-GB" baseline="0" dirty="0">
                <a:solidFill>
                  <a:srgbClr val="203864"/>
                </a:solidFill>
                <a:cs typeface="Arial" panose="020B0604020202020204" pitchFamily="34" charset="0"/>
              </a:rPr>
              <a:t>An e</a:t>
            </a:r>
            <a:r>
              <a:rPr lang="en-GB" dirty="0">
                <a:solidFill>
                  <a:srgbClr val="203864"/>
                </a:solidFill>
                <a:cs typeface="Arial" panose="020B0604020202020204" pitchFamily="34" charset="0"/>
              </a:rPr>
              <a:t>stimated </a:t>
            </a:r>
            <a:r>
              <a:rPr lang="en-GB" baseline="0" dirty="0">
                <a:solidFill>
                  <a:srgbClr val="203864"/>
                </a:solidFill>
                <a:cs typeface="Arial" panose="020B0604020202020204" pitchFamily="34" charset="0"/>
              </a:rPr>
              <a:t>15-20% </a:t>
            </a:r>
            <a:r>
              <a:rPr lang="en-GB" sz="1200" baseline="0" dirty="0">
                <a:cs typeface="Arial" panose="020B0604020202020204" pitchFamily="34" charset="0"/>
              </a:rPr>
              <a:t>of new cases of post-acute COVID require services.</a:t>
            </a:r>
            <a:endParaRPr lang="en-GB" sz="1200" dirty="0">
              <a:cs typeface="Arial" panose="020B0604020202020204" pitchFamily="34" charset="0"/>
            </a:endParaRPr>
          </a:p>
        </p:txBody>
      </p:sp>
      <p:pic>
        <p:nvPicPr>
          <p:cNvPr id="21" name="Picture 20">
            <a:extLst>
              <a:ext uri="{FF2B5EF4-FFF2-40B4-BE49-F238E27FC236}">
                <a16:creationId xmlns:a16="http://schemas.microsoft.com/office/drawing/2014/main" id="{0AF57552-301D-4C1F-B2F9-DBD2FB14ECB8}"/>
              </a:ext>
            </a:extLst>
          </p:cNvPr>
          <p:cNvPicPr>
            <a:picLocks noChangeAspect="1"/>
          </p:cNvPicPr>
          <p:nvPr/>
        </p:nvPicPr>
        <p:blipFill>
          <a:blip r:embed="rId7"/>
          <a:stretch>
            <a:fillRect/>
          </a:stretch>
        </p:blipFill>
        <p:spPr>
          <a:xfrm>
            <a:off x="6316019" y="2462361"/>
            <a:ext cx="5606983" cy="2618499"/>
          </a:xfrm>
          <a:prstGeom prst="rect">
            <a:avLst/>
          </a:prstGeom>
        </p:spPr>
      </p:pic>
      <p:sp>
        <p:nvSpPr>
          <p:cNvPr id="22" name="TextBox 21">
            <a:extLst>
              <a:ext uri="{FF2B5EF4-FFF2-40B4-BE49-F238E27FC236}">
                <a16:creationId xmlns:a16="http://schemas.microsoft.com/office/drawing/2014/main" id="{F9177C62-A047-42F3-A826-5AFC1450071E}"/>
              </a:ext>
            </a:extLst>
          </p:cNvPr>
          <p:cNvSpPr txBox="1"/>
          <p:nvPr/>
        </p:nvSpPr>
        <p:spPr>
          <a:xfrm>
            <a:off x="6096000" y="2179600"/>
            <a:ext cx="6172684" cy="276999"/>
          </a:xfrm>
          <a:prstGeom prst="rect">
            <a:avLst/>
          </a:prstGeom>
          <a:noFill/>
        </p:spPr>
        <p:txBody>
          <a:bodyPr wrap="square" rtlCol="0">
            <a:spAutoFit/>
          </a:bodyPr>
          <a:lstStyle/>
          <a:p>
            <a:r>
              <a:rPr lang="en-GB" sz="1200" b="1" dirty="0"/>
              <a:t>Projected new post-acute COVID cases requiring services by age group: January to April 2022</a:t>
            </a:r>
          </a:p>
        </p:txBody>
      </p:sp>
      <p:pic>
        <p:nvPicPr>
          <p:cNvPr id="23" name="Picture 22">
            <a:extLst>
              <a:ext uri="{FF2B5EF4-FFF2-40B4-BE49-F238E27FC236}">
                <a16:creationId xmlns:a16="http://schemas.microsoft.com/office/drawing/2014/main" id="{2EAF55CC-823B-463F-94D2-E533B75FA032}"/>
              </a:ext>
            </a:extLst>
          </p:cNvPr>
          <p:cNvPicPr>
            <a:picLocks noChangeAspect="1"/>
          </p:cNvPicPr>
          <p:nvPr/>
        </p:nvPicPr>
        <p:blipFill>
          <a:blip r:embed="rId8"/>
          <a:stretch>
            <a:fillRect/>
          </a:stretch>
        </p:blipFill>
        <p:spPr>
          <a:xfrm>
            <a:off x="6411596" y="5027721"/>
            <a:ext cx="5079727" cy="1377879"/>
          </a:xfrm>
          <a:prstGeom prst="rect">
            <a:avLst/>
          </a:prstGeom>
        </p:spPr>
      </p:pic>
    </p:spTree>
    <p:extLst>
      <p:ext uri="{BB962C8B-B14F-4D97-AF65-F5344CB8AC3E}">
        <p14:creationId xmlns:p14="http://schemas.microsoft.com/office/powerpoint/2010/main" val="1730874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3468D-7D37-4243-AAD5-A6B52FEEB0A8}"/>
              </a:ext>
            </a:extLst>
          </p:cNvPr>
          <p:cNvSpPr>
            <a:spLocks noGrp="1"/>
          </p:cNvSpPr>
          <p:nvPr>
            <p:ph type="title"/>
          </p:nvPr>
        </p:nvSpPr>
        <p:spPr/>
        <p:txBody>
          <a:bodyPr>
            <a:normAutofit/>
          </a:bodyPr>
          <a:lstStyle/>
          <a:p>
            <a:pPr algn="l"/>
            <a:r>
              <a:rPr lang="en-GB" dirty="0">
                <a:solidFill>
                  <a:schemeClr val="bg1"/>
                </a:solidFill>
                <a:latin typeface="Trebuchet MS" panose="020B0603020202020204" pitchFamily="34" charset="0"/>
              </a:rPr>
              <a:t>Policy &amp; Event Timeline April 2021 to March 2022</a:t>
            </a:r>
          </a:p>
        </p:txBody>
      </p:sp>
      <p:sp>
        <p:nvSpPr>
          <p:cNvPr id="3" name="Footer Placeholder 2">
            <a:extLst>
              <a:ext uri="{FF2B5EF4-FFF2-40B4-BE49-F238E27FC236}">
                <a16:creationId xmlns:a16="http://schemas.microsoft.com/office/drawing/2014/main" id="{A3B47402-727D-4D6D-B1FB-EA7E5B7F6A74}"/>
              </a:ext>
            </a:extLst>
          </p:cNvPr>
          <p:cNvSpPr>
            <a:spLocks noGrp="1"/>
          </p:cNvSpPr>
          <p:nvPr>
            <p:ph type="ftr" sz="quarter" idx="11"/>
          </p:nvPr>
        </p:nvSpPr>
        <p:spPr/>
        <p:txBody>
          <a:bodyPr/>
          <a:lstStyle/>
          <a:p>
            <a:r>
              <a:rPr lang="en-GB" dirty="0"/>
              <a:t>PHI East Sussex County Council 2022</a:t>
            </a:r>
          </a:p>
        </p:txBody>
      </p:sp>
      <p:sp>
        <p:nvSpPr>
          <p:cNvPr id="4" name="Slide Number Placeholder 3">
            <a:extLst>
              <a:ext uri="{FF2B5EF4-FFF2-40B4-BE49-F238E27FC236}">
                <a16:creationId xmlns:a16="http://schemas.microsoft.com/office/drawing/2014/main" id="{23FCCC0C-C202-487B-B4FF-7CA5071459BA}"/>
              </a:ext>
            </a:extLst>
          </p:cNvPr>
          <p:cNvSpPr>
            <a:spLocks noGrp="1"/>
          </p:cNvSpPr>
          <p:nvPr>
            <p:ph type="sldNum" sz="quarter" idx="12"/>
          </p:nvPr>
        </p:nvSpPr>
        <p:spPr/>
        <p:txBody>
          <a:bodyPr/>
          <a:lstStyle/>
          <a:p>
            <a:fld id="{8909338C-4204-40C7-9A1E-446982E7336D}" type="slidenum">
              <a:rPr lang="en-GB" smtClean="0"/>
              <a:pPr/>
              <a:t>4</a:t>
            </a:fld>
            <a:endParaRPr lang="en-GB" dirty="0"/>
          </a:p>
        </p:txBody>
      </p:sp>
      <p:pic>
        <p:nvPicPr>
          <p:cNvPr id="11" name="Picture 10" descr="Chart&#10;&#10;Description automatically generated">
            <a:extLst>
              <a:ext uri="{FF2B5EF4-FFF2-40B4-BE49-F238E27FC236}">
                <a16:creationId xmlns:a16="http://schemas.microsoft.com/office/drawing/2014/main" id="{D79B321D-2741-4DC0-A271-D65A25E4C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003" y="836712"/>
            <a:ext cx="10086893" cy="5256584"/>
          </a:xfrm>
          <a:prstGeom prst="rect">
            <a:avLst/>
          </a:prstGeom>
        </p:spPr>
      </p:pic>
    </p:spTree>
    <p:extLst>
      <p:ext uri="{BB962C8B-B14F-4D97-AF65-F5344CB8AC3E}">
        <p14:creationId xmlns:p14="http://schemas.microsoft.com/office/powerpoint/2010/main" val="1000072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4366F7-18F2-4508-B1FC-DCF3FF88B188}"/>
              </a:ext>
            </a:extLst>
          </p:cNvPr>
          <p:cNvSpPr>
            <a:spLocks noGrp="1"/>
          </p:cNvSpPr>
          <p:nvPr>
            <p:ph type="title"/>
          </p:nvPr>
        </p:nvSpPr>
        <p:spPr/>
        <p:txBody>
          <a:bodyPr>
            <a:normAutofit/>
          </a:bodyPr>
          <a:lstStyle/>
          <a:p>
            <a:r>
              <a:rPr lang="en-GB" sz="2400" dirty="0"/>
              <a:t>Long COVID in Sussex</a:t>
            </a:r>
          </a:p>
        </p:txBody>
      </p:sp>
      <p:sp>
        <p:nvSpPr>
          <p:cNvPr id="2" name="Rectangle 1">
            <a:extLst>
              <a:ext uri="{FF2B5EF4-FFF2-40B4-BE49-F238E27FC236}">
                <a16:creationId xmlns:a16="http://schemas.microsoft.com/office/drawing/2014/main" id="{8B224650-B5E9-4741-9916-6D0A99796488}"/>
              </a:ext>
            </a:extLst>
          </p:cNvPr>
          <p:cNvSpPr/>
          <p:nvPr/>
        </p:nvSpPr>
        <p:spPr>
          <a:xfrm>
            <a:off x="214438" y="660518"/>
            <a:ext cx="11763124" cy="928459"/>
          </a:xfrm>
          <a:prstGeom prst="rect">
            <a:avLst/>
          </a:prstGeom>
        </p:spPr>
        <p:txBody>
          <a:bodyPr wrap="square">
            <a:spAutoFit/>
          </a:bodyPr>
          <a:lstStyle/>
          <a:p>
            <a:pPr fontAlgn="ctr">
              <a:lnSpc>
                <a:spcPct val="115000"/>
              </a:lnSpc>
              <a:spcAft>
                <a:spcPts val="1000"/>
              </a:spcAft>
            </a:pPr>
            <a:r>
              <a:rPr lang="en-GB" sz="1600" b="1" dirty="0"/>
              <a:t>Post COVID Assessment Service (PCAS): Data 17</a:t>
            </a:r>
            <a:r>
              <a:rPr lang="en-GB" sz="1600" b="1" baseline="30000" dirty="0"/>
              <a:t>th</a:t>
            </a:r>
            <a:r>
              <a:rPr lang="en-GB" sz="1600" b="1" dirty="0"/>
              <a:t> January 2021 to 10</a:t>
            </a:r>
            <a:r>
              <a:rPr lang="en-GB" sz="1600" b="1" baseline="30000" dirty="0"/>
              <a:t>th</a:t>
            </a:r>
            <a:r>
              <a:rPr lang="en-GB" sz="1600" b="1" dirty="0"/>
              <a:t> April 2022</a:t>
            </a:r>
          </a:p>
          <a:p>
            <a:pPr fontAlgn="ctr">
              <a:lnSpc>
                <a:spcPct val="115000"/>
              </a:lnSpc>
              <a:spcAft>
                <a:spcPts val="1000"/>
              </a:spcAft>
            </a:pPr>
            <a:r>
              <a:rPr lang="en-GB" sz="1200" dirty="0">
                <a:ea typeface="Calibri" panose="020F0502020204030204" pitchFamily="34" charset="0"/>
                <a:cs typeface="Times New Roman" panose="02020603050405020304" pitchFamily="18" charset="0"/>
              </a:rPr>
              <a:t>There is no data available relating to Long COVID at a county level, although the Sussex-wide, </a:t>
            </a:r>
            <a:r>
              <a:rPr lang="en-GB" sz="1200" dirty="0">
                <a:ea typeface="Calibri" panose="020F0502020204030204" pitchFamily="34" charset="0"/>
                <a:cs typeface="Times New Roman" panose="02020603050405020304" pitchFamily="18" charset="0"/>
                <a:hlinkClick r:id="rId3"/>
              </a:rPr>
              <a:t>Post Covid Assessment Service </a:t>
            </a:r>
            <a:r>
              <a:rPr lang="en-GB" sz="1200" dirty="0">
                <a:ea typeface="Calibri" panose="020F0502020204030204" pitchFamily="34" charset="0"/>
                <a:cs typeface="Times New Roman" panose="02020603050405020304" pitchFamily="18" charset="0"/>
              </a:rPr>
              <a:t> (PCAS), which is provided by East Sussex Healthcare NHS Trust (</a:t>
            </a:r>
            <a:r>
              <a:rPr lang="en-GB" sz="1200" dirty="0"/>
              <a:t>ESHT) and Sussex Community NHS Foundation Trust (SCFT), </a:t>
            </a:r>
            <a:r>
              <a:rPr lang="en-GB" sz="1200" dirty="0">
                <a:ea typeface="Calibri" panose="020F0502020204030204" pitchFamily="34" charset="0"/>
                <a:cs typeface="Times New Roman" panose="02020603050405020304" pitchFamily="18" charset="0"/>
              </a:rPr>
              <a:t>is receiving an increasing number of referrals</a:t>
            </a:r>
            <a:r>
              <a:rPr lang="en-GB" sz="1200" dirty="0"/>
              <a:t>. The majority of referrals received are via GPs. </a:t>
            </a:r>
            <a:endParaRPr lang="en-GB" sz="1200" dirty="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5013CE3E-8DD5-4DE2-B060-68FCE30DCF5D}"/>
              </a:ext>
            </a:extLst>
          </p:cNvPr>
          <p:cNvSpPr/>
          <p:nvPr/>
        </p:nvSpPr>
        <p:spPr>
          <a:xfrm>
            <a:off x="8091865" y="1838840"/>
            <a:ext cx="3384396" cy="461665"/>
          </a:xfrm>
          <a:prstGeom prst="rect">
            <a:avLst/>
          </a:prstGeom>
        </p:spPr>
        <p:txBody>
          <a:bodyPr wrap="square">
            <a:spAutoFit/>
          </a:bodyPr>
          <a:lstStyle/>
          <a:p>
            <a:r>
              <a:rPr lang="en-GB" sz="1200" b="1" dirty="0"/>
              <a:t>Pathways followed once a patient completes their assessment in PCAS</a:t>
            </a:r>
          </a:p>
        </p:txBody>
      </p:sp>
      <p:sp>
        <p:nvSpPr>
          <p:cNvPr id="5" name="Footer Placeholder 4">
            <a:extLst>
              <a:ext uri="{FF2B5EF4-FFF2-40B4-BE49-F238E27FC236}">
                <a16:creationId xmlns:a16="http://schemas.microsoft.com/office/drawing/2014/main" id="{8CC3C072-114F-4324-A541-68FC374A0CA9}"/>
              </a:ext>
            </a:extLst>
          </p:cNvPr>
          <p:cNvSpPr>
            <a:spLocks noGrp="1"/>
          </p:cNvSpPr>
          <p:nvPr>
            <p:ph type="ftr" sz="quarter" idx="11"/>
          </p:nvPr>
        </p:nvSpPr>
        <p:spPr/>
        <p:txBody>
          <a:bodyPr/>
          <a:lstStyle/>
          <a:p>
            <a:r>
              <a:rPr lang="en-GB" dirty="0"/>
              <a:t>PHI East Sussex County Council 2022</a:t>
            </a:r>
          </a:p>
        </p:txBody>
      </p:sp>
      <p:sp>
        <p:nvSpPr>
          <p:cNvPr id="6" name="Slide Number Placeholder 5">
            <a:extLst>
              <a:ext uri="{FF2B5EF4-FFF2-40B4-BE49-F238E27FC236}">
                <a16:creationId xmlns:a16="http://schemas.microsoft.com/office/drawing/2014/main" id="{1E375DC4-ADD6-45B4-9584-ED1FE86FEBF8}"/>
              </a:ext>
            </a:extLst>
          </p:cNvPr>
          <p:cNvSpPr>
            <a:spLocks noGrp="1"/>
          </p:cNvSpPr>
          <p:nvPr>
            <p:ph type="sldNum" sz="quarter" idx="12"/>
          </p:nvPr>
        </p:nvSpPr>
        <p:spPr/>
        <p:txBody>
          <a:bodyPr/>
          <a:lstStyle/>
          <a:p>
            <a:fld id="{8909338C-4204-40C7-9A1E-446982E7336D}" type="slidenum">
              <a:rPr lang="en-GB" smtClean="0"/>
              <a:pPr/>
              <a:t>40</a:t>
            </a:fld>
            <a:endParaRPr lang="en-GB" dirty="0"/>
          </a:p>
        </p:txBody>
      </p:sp>
      <p:graphicFrame>
        <p:nvGraphicFramePr>
          <p:cNvPr id="15" name="Table 14">
            <a:extLst>
              <a:ext uri="{FF2B5EF4-FFF2-40B4-BE49-F238E27FC236}">
                <a16:creationId xmlns:a16="http://schemas.microsoft.com/office/drawing/2014/main" id="{8E7A2272-17A0-4780-A5A3-FA2FEB0A6445}"/>
              </a:ext>
            </a:extLst>
          </p:cNvPr>
          <p:cNvGraphicFramePr>
            <a:graphicFrameLocks noGrp="1"/>
          </p:cNvGraphicFramePr>
          <p:nvPr>
            <p:extLst>
              <p:ext uri="{D42A27DB-BD31-4B8C-83A1-F6EECF244321}">
                <p14:modId xmlns:p14="http://schemas.microsoft.com/office/powerpoint/2010/main" val="2373637558"/>
              </p:ext>
            </p:extLst>
          </p:nvPr>
        </p:nvGraphicFramePr>
        <p:xfrm>
          <a:off x="8150767" y="2474446"/>
          <a:ext cx="3849889" cy="3367314"/>
        </p:xfrm>
        <a:graphic>
          <a:graphicData uri="http://schemas.openxmlformats.org/drawingml/2006/table">
            <a:tbl>
              <a:tblPr firstRow="1">
                <a:tableStyleId>{5940675A-B579-460E-94D1-54222C63F5DA}</a:tableStyleId>
              </a:tblPr>
              <a:tblGrid>
                <a:gridCol w="2575860">
                  <a:extLst>
                    <a:ext uri="{9D8B030D-6E8A-4147-A177-3AD203B41FA5}">
                      <a16:colId xmlns:a16="http://schemas.microsoft.com/office/drawing/2014/main" val="3446224109"/>
                    </a:ext>
                  </a:extLst>
                </a:gridCol>
                <a:gridCol w="1274029">
                  <a:extLst>
                    <a:ext uri="{9D8B030D-6E8A-4147-A177-3AD203B41FA5}">
                      <a16:colId xmlns:a16="http://schemas.microsoft.com/office/drawing/2014/main" val="1959537613"/>
                    </a:ext>
                  </a:extLst>
                </a:gridCol>
              </a:tblGrid>
              <a:tr h="374146">
                <a:tc>
                  <a:txBody>
                    <a:bodyPr/>
                    <a:lstStyle/>
                    <a:p>
                      <a:pPr algn="l" fontAlgn="b"/>
                      <a:r>
                        <a:rPr lang="en-GB" sz="1200" u="none" strike="noStrike" dirty="0">
                          <a:solidFill>
                            <a:schemeClr val="bg1"/>
                          </a:solidFill>
                          <a:effectLst/>
                          <a:latin typeface="+mn-lt"/>
                        </a:rPr>
                        <a:t>     Pathway</a:t>
                      </a:r>
                      <a:endParaRPr lang="en-GB" sz="1200" b="0" i="0" u="none" strike="noStrike" dirty="0">
                        <a:solidFill>
                          <a:schemeClr val="bg1"/>
                        </a:solidFill>
                        <a:effectLst/>
                        <a:latin typeface="+mn-lt"/>
                      </a:endParaRP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203864"/>
                    </a:solidFill>
                  </a:tcPr>
                </a:tc>
                <a:tc>
                  <a:txBody>
                    <a:bodyPr/>
                    <a:lstStyle/>
                    <a:p>
                      <a:pPr algn="l" fontAlgn="b"/>
                      <a:r>
                        <a:rPr lang="en-GB" sz="1200" b="0" i="0" u="none" strike="noStrike" baseline="0" dirty="0">
                          <a:solidFill>
                            <a:schemeClr val="bg1"/>
                          </a:solidFill>
                          <a:effectLst/>
                          <a:latin typeface="+mn-lt"/>
                        </a:rPr>
                        <a:t> Total</a:t>
                      </a:r>
                      <a:endParaRPr lang="en-GB" sz="1200" b="0" i="0" u="none" strike="noStrike" dirty="0">
                        <a:solidFill>
                          <a:schemeClr val="bg1"/>
                        </a:solidFill>
                        <a:effectLst/>
                        <a:latin typeface="+mn-lt"/>
                      </a:endParaRPr>
                    </a:p>
                  </a:txBody>
                  <a:tcPr marL="10800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203864"/>
                    </a:solidFill>
                  </a:tcPr>
                </a:tc>
                <a:extLst>
                  <a:ext uri="{0D108BD9-81ED-4DB2-BD59-A6C34878D82A}">
                    <a16:rowId xmlns:a16="http://schemas.microsoft.com/office/drawing/2014/main" val="2637370055"/>
                  </a:ext>
                </a:extLst>
              </a:tr>
              <a:tr h="374146">
                <a:tc>
                  <a:txBody>
                    <a:bodyPr/>
                    <a:lstStyle/>
                    <a:p>
                      <a:pPr algn="l" fontAlgn="b"/>
                      <a:r>
                        <a:rPr lang="en-GB" sz="1200" u="none" strike="noStrike" dirty="0">
                          <a:effectLst/>
                          <a:latin typeface="+mn-lt"/>
                        </a:rPr>
                        <a:t>     Rehabilitation</a:t>
                      </a:r>
                      <a:endParaRPr lang="en-GB" sz="1200" b="0" i="0" u="none" strike="noStrike" dirty="0">
                        <a:solidFill>
                          <a:srgbClr val="000000"/>
                        </a:solidFill>
                        <a:effectLst/>
                        <a:latin typeface="+mn-lt"/>
                      </a:endParaRP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1200" u="none" strike="noStrike" dirty="0">
                          <a:effectLst/>
                          <a:latin typeface="+mn-lt"/>
                        </a:rPr>
                        <a:t>953</a:t>
                      </a:r>
                      <a:endParaRPr lang="en-GB" sz="1200" b="0" i="0" u="none" strike="noStrike" dirty="0">
                        <a:solidFill>
                          <a:srgbClr val="000000"/>
                        </a:solidFill>
                        <a:effectLst/>
                        <a:latin typeface="+mn-lt"/>
                      </a:endParaRP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4564013"/>
                  </a:ext>
                </a:extLst>
              </a:tr>
              <a:tr h="374146">
                <a:tc>
                  <a:txBody>
                    <a:bodyPr/>
                    <a:lstStyle/>
                    <a:p>
                      <a:pPr algn="l" fontAlgn="b"/>
                      <a:r>
                        <a:rPr lang="en-GB" sz="1200" u="none" strike="noStrike" dirty="0">
                          <a:effectLst/>
                          <a:latin typeface="+mn-lt"/>
                        </a:rPr>
                        <a:t>     Specialist</a:t>
                      </a:r>
                      <a:endParaRPr lang="en-GB" sz="1200" b="0" i="0" u="none" strike="noStrike" dirty="0">
                        <a:solidFill>
                          <a:srgbClr val="000000"/>
                        </a:solidFill>
                        <a:effectLst/>
                        <a:latin typeface="+mn-lt"/>
                      </a:endParaRP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1200" u="none" strike="noStrike" dirty="0">
                          <a:effectLst/>
                          <a:latin typeface="+mn-lt"/>
                        </a:rPr>
                        <a:t>390</a:t>
                      </a:r>
                      <a:endParaRPr lang="en-GB" sz="1200" b="0" i="0" u="none" strike="noStrike" dirty="0">
                        <a:solidFill>
                          <a:srgbClr val="000000"/>
                        </a:solidFill>
                        <a:effectLst/>
                        <a:latin typeface="+mn-lt"/>
                      </a:endParaRP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2073495"/>
                  </a:ext>
                </a:extLst>
              </a:tr>
              <a:tr h="374146">
                <a:tc>
                  <a:txBody>
                    <a:bodyPr/>
                    <a:lstStyle/>
                    <a:p>
                      <a:pPr algn="l" fontAlgn="b"/>
                      <a:r>
                        <a:rPr lang="en-GB" sz="1200" u="none" strike="noStrike" dirty="0">
                          <a:effectLst/>
                          <a:latin typeface="+mn-lt"/>
                        </a:rPr>
                        <a:t>     Digital Interface</a:t>
                      </a:r>
                      <a:endParaRPr lang="en-GB" sz="1200" b="0" i="0" u="none" strike="noStrike" dirty="0">
                        <a:solidFill>
                          <a:srgbClr val="000000"/>
                        </a:solidFill>
                        <a:effectLst/>
                        <a:latin typeface="+mn-lt"/>
                      </a:endParaRP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1200" u="none" strike="noStrike" dirty="0">
                          <a:effectLst/>
                          <a:latin typeface="+mn-lt"/>
                        </a:rPr>
                        <a:t>275</a:t>
                      </a:r>
                      <a:endParaRPr lang="en-GB" sz="1200" b="0" i="0" u="none" strike="noStrike" dirty="0">
                        <a:solidFill>
                          <a:srgbClr val="000000"/>
                        </a:solidFill>
                        <a:effectLst/>
                        <a:latin typeface="+mn-lt"/>
                      </a:endParaRP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8606033"/>
                  </a:ext>
                </a:extLst>
              </a:tr>
              <a:tr h="374146">
                <a:tc>
                  <a:txBody>
                    <a:bodyPr/>
                    <a:lstStyle/>
                    <a:p>
                      <a:pPr algn="l" fontAlgn="b"/>
                      <a:r>
                        <a:rPr lang="en-GB" sz="1200" u="none" strike="noStrike" dirty="0">
                          <a:effectLst/>
                          <a:latin typeface="+mn-lt"/>
                        </a:rPr>
                        <a:t>     Other Onward Referral</a:t>
                      </a:r>
                      <a:endParaRPr lang="en-GB" sz="1200" b="0" i="0" u="none" strike="noStrike" dirty="0">
                        <a:solidFill>
                          <a:srgbClr val="000000"/>
                        </a:solidFill>
                        <a:effectLst/>
                        <a:latin typeface="+mn-lt"/>
                      </a:endParaRP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1200" u="none" strike="noStrike" dirty="0">
                          <a:effectLst/>
                          <a:latin typeface="+mn-lt"/>
                        </a:rPr>
                        <a:t>103</a:t>
                      </a:r>
                      <a:endParaRPr lang="en-GB" sz="1200" b="0" i="0" u="none" strike="noStrike" dirty="0">
                        <a:solidFill>
                          <a:srgbClr val="000000"/>
                        </a:solidFill>
                        <a:effectLst/>
                        <a:latin typeface="+mn-lt"/>
                      </a:endParaRP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6977252"/>
                  </a:ext>
                </a:extLst>
              </a:tr>
              <a:tr h="374146">
                <a:tc>
                  <a:txBody>
                    <a:bodyPr/>
                    <a:lstStyle/>
                    <a:p>
                      <a:pPr algn="l" fontAlgn="b"/>
                      <a:r>
                        <a:rPr lang="en-GB" sz="1200" u="none" strike="noStrike" dirty="0">
                          <a:effectLst/>
                          <a:latin typeface="+mn-lt"/>
                        </a:rPr>
                        <a:t>     Self- Management</a:t>
                      </a:r>
                      <a:endParaRPr lang="en-GB" sz="1200" b="0" i="0" u="none" strike="noStrike" dirty="0">
                        <a:solidFill>
                          <a:srgbClr val="000000"/>
                        </a:solidFill>
                        <a:effectLst/>
                        <a:latin typeface="+mn-lt"/>
                      </a:endParaRP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1200" u="none" strike="noStrike" dirty="0">
                          <a:effectLst/>
                          <a:latin typeface="+mn-lt"/>
                        </a:rPr>
                        <a:t>81</a:t>
                      </a:r>
                      <a:endParaRPr lang="en-GB" sz="1200" b="0" i="0" u="none" strike="noStrike" dirty="0">
                        <a:solidFill>
                          <a:srgbClr val="000000"/>
                        </a:solidFill>
                        <a:effectLst/>
                        <a:latin typeface="+mn-lt"/>
                      </a:endParaRP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3785976"/>
                  </a:ext>
                </a:extLst>
              </a:tr>
              <a:tr h="374146">
                <a:tc>
                  <a:txBody>
                    <a:bodyPr/>
                    <a:lstStyle/>
                    <a:p>
                      <a:pPr algn="l" fontAlgn="b"/>
                      <a:r>
                        <a:rPr lang="en-GB" sz="1200" u="none" strike="noStrike" dirty="0">
                          <a:effectLst/>
                          <a:latin typeface="+mn-lt"/>
                        </a:rPr>
                        <a:t>     Work</a:t>
                      </a:r>
                      <a:endParaRPr lang="en-GB" sz="1200" b="0" i="0" u="none" strike="noStrike" dirty="0">
                        <a:solidFill>
                          <a:srgbClr val="000000"/>
                        </a:solidFill>
                        <a:effectLst/>
                        <a:latin typeface="+mn-lt"/>
                      </a:endParaRP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mn-lt"/>
                        </a:rPr>
                        <a:t>50</a:t>
                      </a: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9730030"/>
                  </a:ext>
                </a:extLst>
              </a:tr>
              <a:tr h="374146">
                <a:tc>
                  <a:txBody>
                    <a:bodyPr/>
                    <a:lstStyle/>
                    <a:p>
                      <a:pPr algn="l" fontAlgn="b"/>
                      <a:r>
                        <a:rPr lang="en-GB" sz="1200" u="none" strike="noStrike" dirty="0">
                          <a:effectLst/>
                          <a:latin typeface="+mn-lt"/>
                        </a:rPr>
                        <a:t>     Social Care/Community/Voluntary</a:t>
                      </a:r>
                      <a:endParaRPr lang="en-GB" sz="1200" b="0" i="0" u="none" strike="noStrike" dirty="0">
                        <a:solidFill>
                          <a:srgbClr val="000000"/>
                        </a:solidFill>
                        <a:effectLst/>
                        <a:latin typeface="+mn-lt"/>
                      </a:endParaRP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mn-lt"/>
                        </a:rPr>
                        <a:t>41</a:t>
                      </a: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9175138"/>
                  </a:ext>
                </a:extLst>
              </a:tr>
              <a:tr h="374146">
                <a:tc>
                  <a:txBody>
                    <a:bodyPr/>
                    <a:lstStyle/>
                    <a:p>
                      <a:pPr algn="l" fontAlgn="b"/>
                      <a:r>
                        <a:rPr lang="en-GB" sz="1200" u="none" strike="noStrike" dirty="0">
                          <a:effectLst/>
                          <a:latin typeface="+mn-lt"/>
                        </a:rPr>
                        <a:t>     TOTAL</a:t>
                      </a:r>
                      <a:endParaRPr lang="en-GB" sz="1200" b="0" i="0" u="none" strike="noStrike" dirty="0">
                        <a:solidFill>
                          <a:srgbClr val="000000"/>
                        </a:solidFill>
                        <a:effectLst/>
                        <a:latin typeface="+mn-lt"/>
                      </a:endParaRP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1200" u="none" strike="noStrike" dirty="0">
                          <a:effectLst/>
                          <a:latin typeface="+mn-lt"/>
                        </a:rPr>
                        <a:t>1,993</a:t>
                      </a:r>
                      <a:endParaRPr lang="en-GB" sz="1200" b="0" i="0" u="none" strike="noStrike" dirty="0">
                        <a:solidFill>
                          <a:srgbClr val="000000"/>
                        </a:solidFill>
                        <a:effectLst/>
                        <a:latin typeface="+mn-lt"/>
                      </a:endParaRP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4309253"/>
                  </a:ext>
                </a:extLst>
              </a:tr>
            </a:tbl>
          </a:graphicData>
        </a:graphic>
      </p:graphicFrame>
      <p:grpSp>
        <p:nvGrpSpPr>
          <p:cNvPr id="17" name="Group 16">
            <a:extLst>
              <a:ext uri="{FF2B5EF4-FFF2-40B4-BE49-F238E27FC236}">
                <a16:creationId xmlns:a16="http://schemas.microsoft.com/office/drawing/2014/main" id="{4AF40119-301B-4462-8EFD-9585A8624D6E}"/>
              </a:ext>
              <a:ext uri="{C183D7F6-B498-43B3-948B-1728B52AA6E4}">
                <adec:decorative xmlns:adec="http://schemas.microsoft.com/office/drawing/2017/decorative" val="1"/>
              </a:ext>
            </a:extLst>
          </p:cNvPr>
          <p:cNvGrpSpPr/>
          <p:nvPr/>
        </p:nvGrpSpPr>
        <p:grpSpPr>
          <a:xfrm>
            <a:off x="479376" y="2132856"/>
            <a:ext cx="2510273" cy="3539423"/>
            <a:chOff x="594856" y="2242903"/>
            <a:chExt cx="2510273" cy="3539423"/>
          </a:xfrm>
        </p:grpSpPr>
        <p:sp>
          <p:nvSpPr>
            <p:cNvPr id="18" name="Rectangle: Rounded Corners 17">
              <a:extLst>
                <a:ext uri="{FF2B5EF4-FFF2-40B4-BE49-F238E27FC236}">
                  <a16:creationId xmlns:a16="http://schemas.microsoft.com/office/drawing/2014/main" id="{AAEBFF92-2FD6-4E23-9FF1-11CDC45C02A8}"/>
                </a:ext>
              </a:extLst>
            </p:cNvPr>
            <p:cNvSpPr/>
            <p:nvPr/>
          </p:nvSpPr>
          <p:spPr>
            <a:xfrm>
              <a:off x="594856" y="3203843"/>
              <a:ext cx="2510273" cy="1203676"/>
            </a:xfrm>
            <a:prstGeom prst="roundRect">
              <a:avLst/>
            </a:prstGeom>
            <a:solidFill>
              <a:srgbClr val="20386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179388"/>
              <a:r>
                <a:rPr lang="en-GB" dirty="0">
                  <a:solidFill>
                    <a:schemeClr val="bg1"/>
                  </a:solidFill>
                </a:rPr>
                <a:t>554 	referrals to PCAS 				received by ESHT, </a:t>
              </a:r>
            </a:p>
            <a:p>
              <a:pPr defTabSz="1077913">
                <a:tabLst>
                  <a:tab pos="538163" algn="l"/>
                </a:tabLst>
              </a:pPr>
              <a:r>
                <a:rPr lang="en-GB" dirty="0">
                  <a:solidFill>
                    <a:schemeClr val="bg1"/>
                  </a:solidFill>
                </a:rPr>
                <a:t>77%	accepted</a:t>
              </a:r>
            </a:p>
          </p:txBody>
        </p:sp>
        <p:sp>
          <p:nvSpPr>
            <p:cNvPr id="19" name="Rectangle: Rounded Corners 18">
              <a:extLst>
                <a:ext uri="{FF2B5EF4-FFF2-40B4-BE49-F238E27FC236}">
                  <a16:creationId xmlns:a16="http://schemas.microsoft.com/office/drawing/2014/main" id="{14BAD295-EE18-4063-96AA-DEF713D08F66}"/>
                </a:ext>
              </a:extLst>
            </p:cNvPr>
            <p:cNvSpPr/>
            <p:nvPr/>
          </p:nvSpPr>
          <p:spPr>
            <a:xfrm>
              <a:off x="594856" y="4578650"/>
              <a:ext cx="2510273" cy="1203676"/>
            </a:xfrm>
            <a:prstGeom prst="roundRect">
              <a:avLst/>
            </a:prstGeom>
            <a:solidFill>
              <a:srgbClr val="20386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179388"/>
              <a:r>
                <a:rPr lang="en-GB" dirty="0">
                  <a:solidFill>
                    <a:schemeClr val="bg1"/>
                  </a:solidFill>
                </a:rPr>
                <a:t>1,352	referrals to PCAS 				received by SCFT, </a:t>
              </a:r>
            </a:p>
            <a:p>
              <a:pPr defTabSz="1077913">
                <a:tabLst>
                  <a:tab pos="538163" algn="l"/>
                </a:tabLst>
              </a:pPr>
              <a:r>
                <a:rPr lang="en-GB" dirty="0">
                  <a:solidFill>
                    <a:schemeClr val="bg1"/>
                  </a:solidFill>
                </a:rPr>
                <a:t>71%	accepted</a:t>
              </a:r>
            </a:p>
          </p:txBody>
        </p:sp>
        <p:sp>
          <p:nvSpPr>
            <p:cNvPr id="20" name="Rectangle: Rounded Corners 19">
              <a:extLst>
                <a:ext uri="{FF2B5EF4-FFF2-40B4-BE49-F238E27FC236}">
                  <a16:creationId xmlns:a16="http://schemas.microsoft.com/office/drawing/2014/main" id="{602B3ED7-6B90-46A2-B076-937FA788DCB9}"/>
                </a:ext>
              </a:extLst>
            </p:cNvPr>
            <p:cNvSpPr/>
            <p:nvPr/>
          </p:nvSpPr>
          <p:spPr>
            <a:xfrm>
              <a:off x="594856" y="2242903"/>
              <a:ext cx="2510273" cy="532441"/>
            </a:xfrm>
            <a:prstGeom prst="roundRect">
              <a:avLst/>
            </a:prstGeom>
            <a:solidFill>
              <a:schemeClr val="bg1"/>
            </a:solidFill>
            <a:ln>
              <a:solidFill>
                <a:srgbClr val="20386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179388"/>
              <a:r>
                <a:rPr lang="en-GB" dirty="0">
                  <a:solidFill>
                    <a:srgbClr val="203864"/>
                  </a:solidFill>
                </a:rPr>
                <a:t>1,906 referrals to PCAS </a:t>
              </a:r>
            </a:p>
          </p:txBody>
        </p:sp>
        <p:sp>
          <p:nvSpPr>
            <p:cNvPr id="21" name="Right Brace 20">
              <a:extLst>
                <a:ext uri="{FF2B5EF4-FFF2-40B4-BE49-F238E27FC236}">
                  <a16:creationId xmlns:a16="http://schemas.microsoft.com/office/drawing/2014/main" id="{D4D30754-EE9F-4071-93DD-96A4DD91FE80}"/>
                </a:ext>
                <a:ext uri="{C183D7F6-B498-43B3-948B-1728B52AA6E4}">
                  <adec:decorative xmlns:adec="http://schemas.microsoft.com/office/drawing/2017/decorative" val="1"/>
                </a:ext>
              </a:extLst>
            </p:cNvPr>
            <p:cNvSpPr/>
            <p:nvPr/>
          </p:nvSpPr>
          <p:spPr>
            <a:xfrm rot="5400000">
              <a:off x="1792048" y="1719633"/>
              <a:ext cx="115887" cy="2510272"/>
            </a:xfrm>
            <a:prstGeom prst="rightBrace">
              <a:avLst>
                <a:gd name="adj1" fmla="val 81084"/>
                <a:gd name="adj2" fmla="val 5086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pic>
        <p:nvPicPr>
          <p:cNvPr id="4" name="Picture 3">
            <a:extLst>
              <a:ext uri="{FF2B5EF4-FFF2-40B4-BE49-F238E27FC236}">
                <a16:creationId xmlns:a16="http://schemas.microsoft.com/office/drawing/2014/main" id="{F0A2EBF0-5290-4012-B2D0-84D954B9BB90}"/>
              </a:ext>
            </a:extLst>
          </p:cNvPr>
          <p:cNvPicPr>
            <a:picLocks noChangeAspect="1"/>
          </p:cNvPicPr>
          <p:nvPr/>
        </p:nvPicPr>
        <p:blipFill>
          <a:blip r:embed="rId4"/>
          <a:stretch>
            <a:fillRect/>
          </a:stretch>
        </p:blipFill>
        <p:spPr>
          <a:xfrm>
            <a:off x="3313376" y="2166362"/>
            <a:ext cx="4395860" cy="3744905"/>
          </a:xfrm>
          <a:prstGeom prst="rect">
            <a:avLst/>
          </a:prstGeom>
        </p:spPr>
      </p:pic>
    </p:spTree>
    <p:extLst>
      <p:ext uri="{BB962C8B-B14F-4D97-AF65-F5344CB8AC3E}">
        <p14:creationId xmlns:p14="http://schemas.microsoft.com/office/powerpoint/2010/main" val="2849892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EF6681D-6031-4617-8A4B-5D788EF689E4}"/>
              </a:ext>
            </a:extLst>
          </p:cNvPr>
          <p:cNvSpPr>
            <a:spLocks noGrp="1"/>
          </p:cNvSpPr>
          <p:nvPr>
            <p:ph type="title"/>
          </p:nvPr>
        </p:nvSpPr>
        <p:spPr/>
        <p:txBody>
          <a:bodyPr>
            <a:normAutofit/>
          </a:bodyPr>
          <a:lstStyle/>
          <a:p>
            <a:r>
              <a:rPr lang="en-GB" dirty="0"/>
              <a:t>Infection rates</a:t>
            </a:r>
          </a:p>
        </p:txBody>
      </p:sp>
      <p:sp>
        <p:nvSpPr>
          <p:cNvPr id="2" name="Footer Placeholder 1">
            <a:extLst>
              <a:ext uri="{FF2B5EF4-FFF2-40B4-BE49-F238E27FC236}">
                <a16:creationId xmlns:a16="http://schemas.microsoft.com/office/drawing/2014/main" id="{A682104C-4014-4601-84CF-B80FFB401A53}"/>
              </a:ext>
            </a:extLst>
          </p:cNvPr>
          <p:cNvSpPr>
            <a:spLocks noGrp="1"/>
          </p:cNvSpPr>
          <p:nvPr>
            <p:ph type="ftr" sz="quarter" idx="11"/>
          </p:nvPr>
        </p:nvSpPr>
        <p:spPr/>
        <p:txBody>
          <a:bodyPr/>
          <a:lstStyle/>
          <a:p>
            <a:r>
              <a:rPr lang="en-GB" dirty="0"/>
              <a:t>PHI East Sussex County Council 2022</a:t>
            </a:r>
          </a:p>
        </p:txBody>
      </p:sp>
      <p:sp>
        <p:nvSpPr>
          <p:cNvPr id="3" name="Slide Number Placeholder 2">
            <a:extLst>
              <a:ext uri="{FF2B5EF4-FFF2-40B4-BE49-F238E27FC236}">
                <a16:creationId xmlns:a16="http://schemas.microsoft.com/office/drawing/2014/main" id="{639193EC-AE69-406C-872A-EBF72BE1F15F}"/>
              </a:ext>
            </a:extLst>
          </p:cNvPr>
          <p:cNvSpPr>
            <a:spLocks noGrp="1"/>
          </p:cNvSpPr>
          <p:nvPr>
            <p:ph type="sldNum" sz="quarter" idx="12"/>
          </p:nvPr>
        </p:nvSpPr>
        <p:spPr/>
        <p:txBody>
          <a:bodyPr/>
          <a:lstStyle/>
          <a:p>
            <a:fld id="{8909338C-4204-40C7-9A1E-446982E7336D}" type="slidenum">
              <a:rPr lang="en-GB" smtClean="0"/>
              <a:pPr/>
              <a:t>41</a:t>
            </a:fld>
            <a:endParaRPr lang="en-GB" dirty="0"/>
          </a:p>
        </p:txBody>
      </p:sp>
      <p:sp>
        <p:nvSpPr>
          <p:cNvPr id="12" name="TextBox 11">
            <a:extLst>
              <a:ext uri="{FF2B5EF4-FFF2-40B4-BE49-F238E27FC236}">
                <a16:creationId xmlns:a16="http://schemas.microsoft.com/office/drawing/2014/main" id="{75DDF95E-05A1-4D18-A98A-9A25D7AA64BE}"/>
              </a:ext>
            </a:extLst>
          </p:cNvPr>
          <p:cNvSpPr txBox="1"/>
          <p:nvPr/>
        </p:nvSpPr>
        <p:spPr>
          <a:xfrm>
            <a:off x="369493" y="764544"/>
            <a:ext cx="5899283" cy="3179973"/>
          </a:xfrm>
          <a:prstGeom prst="rect">
            <a:avLst/>
          </a:prstGeom>
          <a:noFill/>
        </p:spPr>
        <p:txBody>
          <a:bodyPr wrap="square" rtlCol="0">
            <a:spAutoFit/>
          </a:bodyPr>
          <a:lstStyle/>
          <a:p>
            <a:r>
              <a:rPr lang="en-GB" sz="1400" b="1" dirty="0"/>
              <a:t>‘R’ number</a:t>
            </a:r>
          </a:p>
          <a:p>
            <a:pPr>
              <a:lnSpc>
                <a:spcPct val="150000"/>
              </a:lnSpc>
            </a:pPr>
            <a:r>
              <a:rPr lang="en-GB" sz="1600" dirty="0">
                <a:solidFill>
                  <a:schemeClr val="accent1"/>
                </a:solidFill>
              </a:rPr>
              <a:t>1.1-1.2 </a:t>
            </a:r>
            <a:r>
              <a:rPr lang="en-GB" sz="1400" dirty="0"/>
              <a:t>estimated R number range for the </a:t>
            </a:r>
            <a:r>
              <a:rPr lang="en-GB" sz="1400" dirty="0">
                <a:solidFill>
                  <a:srgbClr val="0070C0"/>
                </a:solidFill>
              </a:rPr>
              <a:t>England</a:t>
            </a:r>
            <a:r>
              <a:rPr lang="en-GB" sz="1400" dirty="0"/>
              <a:t> as at 1</a:t>
            </a:r>
            <a:r>
              <a:rPr lang="en-GB" sz="1400" baseline="30000" dirty="0"/>
              <a:t>st</a:t>
            </a:r>
            <a:r>
              <a:rPr lang="en-GB" sz="1400" dirty="0"/>
              <a:t> April 2022</a:t>
            </a:r>
          </a:p>
          <a:p>
            <a:pPr>
              <a:lnSpc>
                <a:spcPct val="150000"/>
              </a:lnSpc>
              <a:spcAft>
                <a:spcPts val="1200"/>
              </a:spcAft>
            </a:pPr>
            <a:r>
              <a:rPr lang="en-GB" sz="1600" dirty="0">
                <a:solidFill>
                  <a:schemeClr val="accent1"/>
                </a:solidFill>
              </a:rPr>
              <a:t>1.0-1.2 </a:t>
            </a:r>
            <a:r>
              <a:rPr lang="en-GB" sz="1400" dirty="0"/>
              <a:t>estimated R number for the </a:t>
            </a:r>
            <a:r>
              <a:rPr lang="en-GB" sz="1400" dirty="0">
                <a:solidFill>
                  <a:srgbClr val="0070C0"/>
                </a:solidFill>
              </a:rPr>
              <a:t>South East </a:t>
            </a:r>
            <a:r>
              <a:rPr lang="en-GB" sz="1400" dirty="0"/>
              <a:t>as at 1</a:t>
            </a:r>
            <a:r>
              <a:rPr lang="en-GB" sz="1400" baseline="30000" dirty="0"/>
              <a:t>st</a:t>
            </a:r>
            <a:r>
              <a:rPr lang="en-GB" sz="1400" dirty="0"/>
              <a:t> April 2022</a:t>
            </a:r>
            <a:endParaRPr lang="en-GB" sz="1600" dirty="0"/>
          </a:p>
          <a:p>
            <a:pPr marL="171450" indent="-171450">
              <a:lnSpc>
                <a:spcPct val="120000"/>
              </a:lnSpc>
              <a:spcBef>
                <a:spcPts val="0"/>
              </a:spcBef>
              <a:buFont typeface="Arial" panose="020B0604020202020204" pitchFamily="34" charset="0"/>
              <a:buChar char="•"/>
            </a:pPr>
            <a:r>
              <a:rPr lang="en-GB" sz="1200" dirty="0"/>
              <a:t>The reproduction number (R) is the average number of secondary infections produced by 1 infected person</a:t>
            </a:r>
          </a:p>
          <a:p>
            <a:pPr marL="171450" indent="-171450">
              <a:lnSpc>
                <a:spcPct val="120000"/>
              </a:lnSpc>
              <a:spcBef>
                <a:spcPts val="0"/>
              </a:spcBef>
              <a:buFont typeface="Arial" panose="020B0604020202020204" pitchFamily="34" charset="0"/>
              <a:buChar char="•"/>
            </a:pPr>
            <a:r>
              <a:rPr lang="en-GB" sz="1200" dirty="0"/>
              <a:t>Calculating the R number is very complex and involves data from lots of different sources, including data on confirmed cases, hospital admissions, deaths, contact pattern surveys, household testing surveys and many more</a:t>
            </a:r>
          </a:p>
          <a:p>
            <a:pPr marL="171450" indent="-171450">
              <a:lnSpc>
                <a:spcPct val="120000"/>
              </a:lnSpc>
              <a:spcBef>
                <a:spcPts val="0"/>
              </a:spcBef>
              <a:buFont typeface="Arial" panose="020B0604020202020204" pitchFamily="34" charset="0"/>
              <a:buChar char="•"/>
            </a:pPr>
            <a:r>
              <a:rPr lang="en-GB" sz="1200" dirty="0"/>
              <a:t>Various models are developed to ensure experts are not tied to one possible view</a:t>
            </a:r>
          </a:p>
          <a:p>
            <a:pPr marL="171450" indent="-171450">
              <a:lnSpc>
                <a:spcPct val="120000"/>
              </a:lnSpc>
              <a:spcBef>
                <a:spcPts val="0"/>
              </a:spcBef>
              <a:buFont typeface="Arial" panose="020B0604020202020204" pitchFamily="34" charset="0"/>
              <a:buChar char="•"/>
            </a:pPr>
            <a:r>
              <a:rPr lang="en-GB" sz="1200" dirty="0"/>
              <a:t>When these are all put together and interpreted by experts they give regional and national R numbers</a:t>
            </a:r>
          </a:p>
          <a:p>
            <a:pPr marL="171450" indent="-171450">
              <a:lnSpc>
                <a:spcPct val="120000"/>
              </a:lnSpc>
              <a:spcBef>
                <a:spcPts val="0"/>
              </a:spcBef>
              <a:buFont typeface="Arial" panose="020B0604020202020204" pitchFamily="34" charset="0"/>
              <a:buChar char="•"/>
            </a:pPr>
            <a:r>
              <a:rPr lang="en-GB" sz="1200" dirty="0"/>
              <a:t>It is not currently possible to calculate below region level</a:t>
            </a:r>
          </a:p>
        </p:txBody>
      </p:sp>
      <p:sp>
        <p:nvSpPr>
          <p:cNvPr id="14" name="TextBox 13">
            <a:extLst>
              <a:ext uri="{FF2B5EF4-FFF2-40B4-BE49-F238E27FC236}">
                <a16:creationId xmlns:a16="http://schemas.microsoft.com/office/drawing/2014/main" id="{E8D6347E-DDD2-4FE7-BBBD-8CA0C19F2ACB}"/>
              </a:ext>
            </a:extLst>
          </p:cNvPr>
          <p:cNvSpPr txBox="1"/>
          <p:nvPr/>
        </p:nvSpPr>
        <p:spPr>
          <a:xfrm>
            <a:off x="288782" y="3943125"/>
            <a:ext cx="1617022" cy="276999"/>
          </a:xfrm>
          <a:prstGeom prst="rect">
            <a:avLst/>
          </a:prstGeom>
          <a:noFill/>
        </p:spPr>
        <p:txBody>
          <a:bodyPr wrap="square" rtlCol="0">
            <a:spAutoFit/>
          </a:bodyPr>
          <a:lstStyle/>
          <a:p>
            <a:r>
              <a:rPr lang="en-GB" sz="1200" b="1" dirty="0"/>
              <a:t>England trend</a:t>
            </a:r>
          </a:p>
        </p:txBody>
      </p:sp>
      <p:sp>
        <p:nvSpPr>
          <p:cNvPr id="17" name="Rectangle 16">
            <a:extLst>
              <a:ext uri="{FF2B5EF4-FFF2-40B4-BE49-F238E27FC236}">
                <a16:creationId xmlns:a16="http://schemas.microsoft.com/office/drawing/2014/main" id="{01C35408-AFB8-41EB-B07A-15F9428D6FE4}"/>
              </a:ext>
            </a:extLst>
          </p:cNvPr>
          <p:cNvSpPr/>
          <p:nvPr/>
        </p:nvSpPr>
        <p:spPr>
          <a:xfrm>
            <a:off x="352540" y="6131349"/>
            <a:ext cx="5786213" cy="184666"/>
          </a:xfrm>
          <a:prstGeom prst="rect">
            <a:avLst/>
          </a:prstGeom>
        </p:spPr>
        <p:txBody>
          <a:bodyPr wrap="square" lIns="0" tIns="0" rIns="0" bIns="0">
            <a:spAutoFit/>
          </a:bodyPr>
          <a:lstStyle/>
          <a:p>
            <a:r>
              <a:rPr lang="en-GB" sz="1200" dirty="0">
                <a:hlinkClick r:id="rId2"/>
              </a:rPr>
              <a:t>UK Government</a:t>
            </a:r>
            <a:r>
              <a:rPr lang="en-GB" sz="1200" dirty="0"/>
              <a:t>, Data period 1</a:t>
            </a:r>
            <a:r>
              <a:rPr lang="en-GB" sz="1200" baseline="30000" dirty="0"/>
              <a:t>st</a:t>
            </a:r>
            <a:r>
              <a:rPr lang="en-GB" sz="1200" dirty="0"/>
              <a:t> April 2022</a:t>
            </a:r>
          </a:p>
        </p:txBody>
      </p:sp>
      <p:sp>
        <p:nvSpPr>
          <p:cNvPr id="18" name="TextBox 17">
            <a:extLst>
              <a:ext uri="{FF2B5EF4-FFF2-40B4-BE49-F238E27FC236}">
                <a16:creationId xmlns:a16="http://schemas.microsoft.com/office/drawing/2014/main" id="{FB9C4C28-8944-434D-A105-1AAC7E1E3795}"/>
              </a:ext>
            </a:extLst>
          </p:cNvPr>
          <p:cNvSpPr txBox="1"/>
          <p:nvPr/>
        </p:nvSpPr>
        <p:spPr>
          <a:xfrm>
            <a:off x="6547219" y="756199"/>
            <a:ext cx="5119848" cy="2339743"/>
          </a:xfrm>
          <a:prstGeom prst="rect">
            <a:avLst/>
          </a:prstGeom>
          <a:noFill/>
        </p:spPr>
        <p:txBody>
          <a:bodyPr wrap="square" rtlCol="0">
            <a:spAutoFit/>
          </a:bodyPr>
          <a:lstStyle/>
          <a:p>
            <a:pPr>
              <a:spcAft>
                <a:spcPts val="600"/>
              </a:spcAft>
            </a:pPr>
            <a:r>
              <a:rPr lang="en-GB" sz="1400" b="1" dirty="0"/>
              <a:t>Growth rate</a:t>
            </a:r>
          </a:p>
          <a:p>
            <a:r>
              <a:rPr lang="en-GB" sz="1400" dirty="0"/>
              <a:t>England: </a:t>
            </a:r>
            <a:r>
              <a:rPr lang="en-GB" sz="1400" dirty="0">
                <a:solidFill>
                  <a:schemeClr val="accent1"/>
                </a:solidFill>
              </a:rPr>
              <a:t>1% to 4% </a:t>
            </a:r>
            <a:r>
              <a:rPr lang="en-GB" sz="1400" dirty="0"/>
              <a:t>estimated growth rate as at 1</a:t>
            </a:r>
            <a:r>
              <a:rPr lang="en-GB" sz="1400" baseline="30000" dirty="0"/>
              <a:t>st</a:t>
            </a:r>
            <a:r>
              <a:rPr lang="en-GB" sz="1400" dirty="0"/>
              <a:t> April 2022</a:t>
            </a:r>
          </a:p>
          <a:p>
            <a:endParaRPr lang="en-GB" sz="1400" dirty="0">
              <a:solidFill>
                <a:schemeClr val="accent1"/>
              </a:solidFill>
            </a:endParaRPr>
          </a:p>
          <a:p>
            <a:r>
              <a:rPr lang="en-GB" sz="1400" dirty="0"/>
              <a:t>South East: </a:t>
            </a:r>
            <a:r>
              <a:rPr lang="en-GB" sz="1400" dirty="0">
                <a:solidFill>
                  <a:schemeClr val="accent1"/>
                </a:solidFill>
              </a:rPr>
              <a:t>0% to 3% </a:t>
            </a:r>
            <a:r>
              <a:rPr lang="en-GB" sz="1400" dirty="0"/>
              <a:t>estimated growth rate as at 1</a:t>
            </a:r>
            <a:r>
              <a:rPr lang="en-GB" sz="1400" baseline="30000" dirty="0"/>
              <a:t>st</a:t>
            </a:r>
            <a:r>
              <a:rPr lang="en-GB" sz="1400" dirty="0"/>
              <a:t> April 2022</a:t>
            </a:r>
            <a:endParaRPr lang="en-GB" sz="1400" dirty="0">
              <a:solidFill>
                <a:schemeClr val="accent1"/>
              </a:solidFill>
            </a:endParaRPr>
          </a:p>
          <a:p>
            <a:endParaRPr lang="en-GB" sz="1400" dirty="0">
              <a:solidFill>
                <a:schemeClr val="accent1"/>
              </a:solidFill>
            </a:endParaRPr>
          </a:p>
          <a:p>
            <a:pPr marL="228600" indent="-228600">
              <a:lnSpc>
                <a:spcPct val="120000"/>
              </a:lnSpc>
              <a:buFont typeface="Arial" panose="020B0604020202020204" pitchFamily="34" charset="0"/>
              <a:buChar char="•"/>
            </a:pPr>
            <a:r>
              <a:rPr lang="en-GB" sz="1200" dirty="0"/>
              <a:t>The growth rate is an approximation of how quickly the number of infections are changing day by day. </a:t>
            </a:r>
          </a:p>
          <a:p>
            <a:pPr marL="228600" indent="-228600">
              <a:lnSpc>
                <a:spcPct val="120000"/>
              </a:lnSpc>
              <a:buFont typeface="Arial" panose="020B0604020202020204" pitchFamily="34" charset="0"/>
              <a:buChar char="•"/>
            </a:pPr>
            <a:r>
              <a:rPr lang="en-GB" sz="1200" dirty="0"/>
              <a:t>If the growth rate is greater than zero (+ positive), then the disease will grow. If the growth rate is less than zero (- negative) then the disease will shrink.</a:t>
            </a:r>
            <a:endParaRPr lang="en-GB" sz="1200" dirty="0">
              <a:solidFill>
                <a:schemeClr val="accent1"/>
              </a:solidFill>
            </a:endParaRPr>
          </a:p>
        </p:txBody>
      </p:sp>
      <p:sp>
        <p:nvSpPr>
          <p:cNvPr id="21" name="TextBox 20">
            <a:extLst>
              <a:ext uri="{FF2B5EF4-FFF2-40B4-BE49-F238E27FC236}">
                <a16:creationId xmlns:a16="http://schemas.microsoft.com/office/drawing/2014/main" id="{B2621D37-CA68-4DA5-B3A2-15CD4C539FAA}"/>
              </a:ext>
            </a:extLst>
          </p:cNvPr>
          <p:cNvSpPr txBox="1"/>
          <p:nvPr/>
        </p:nvSpPr>
        <p:spPr>
          <a:xfrm>
            <a:off x="6547219" y="3272832"/>
            <a:ext cx="1617022" cy="276999"/>
          </a:xfrm>
          <a:prstGeom prst="rect">
            <a:avLst/>
          </a:prstGeom>
          <a:noFill/>
        </p:spPr>
        <p:txBody>
          <a:bodyPr wrap="square" rtlCol="0">
            <a:spAutoFit/>
          </a:bodyPr>
          <a:lstStyle/>
          <a:p>
            <a:r>
              <a:rPr lang="en-GB" sz="1200" b="1" dirty="0"/>
              <a:t>England trend</a:t>
            </a:r>
          </a:p>
        </p:txBody>
      </p:sp>
      <p:pic>
        <p:nvPicPr>
          <p:cNvPr id="5" name="Picture 4">
            <a:extLst>
              <a:ext uri="{FF2B5EF4-FFF2-40B4-BE49-F238E27FC236}">
                <a16:creationId xmlns:a16="http://schemas.microsoft.com/office/drawing/2014/main" id="{134DD92F-602F-4759-B51A-433BAAD8E427}"/>
              </a:ext>
            </a:extLst>
          </p:cNvPr>
          <p:cNvPicPr>
            <a:picLocks noChangeAspect="1"/>
          </p:cNvPicPr>
          <p:nvPr/>
        </p:nvPicPr>
        <p:blipFill>
          <a:blip r:embed="rId3"/>
          <a:stretch>
            <a:fillRect/>
          </a:stretch>
        </p:blipFill>
        <p:spPr>
          <a:xfrm>
            <a:off x="298900" y="4248552"/>
            <a:ext cx="5849426" cy="1607190"/>
          </a:xfrm>
          <a:prstGeom prst="rect">
            <a:avLst/>
          </a:prstGeom>
        </p:spPr>
      </p:pic>
      <p:pic>
        <p:nvPicPr>
          <p:cNvPr id="7" name="Picture 6">
            <a:extLst>
              <a:ext uri="{FF2B5EF4-FFF2-40B4-BE49-F238E27FC236}">
                <a16:creationId xmlns:a16="http://schemas.microsoft.com/office/drawing/2014/main" id="{838563B0-C5E3-4EFE-B37E-C90DA5D7B977}"/>
              </a:ext>
            </a:extLst>
          </p:cNvPr>
          <p:cNvPicPr>
            <a:picLocks noChangeAspect="1"/>
          </p:cNvPicPr>
          <p:nvPr/>
        </p:nvPicPr>
        <p:blipFill>
          <a:blip r:embed="rId4"/>
          <a:stretch>
            <a:fillRect/>
          </a:stretch>
        </p:blipFill>
        <p:spPr>
          <a:xfrm>
            <a:off x="6349487" y="3616747"/>
            <a:ext cx="5553731" cy="1485976"/>
          </a:xfrm>
          <a:prstGeom prst="rect">
            <a:avLst/>
          </a:prstGeom>
        </p:spPr>
      </p:pic>
    </p:spTree>
    <p:extLst>
      <p:ext uri="{BB962C8B-B14F-4D97-AF65-F5344CB8AC3E}">
        <p14:creationId xmlns:p14="http://schemas.microsoft.com/office/powerpoint/2010/main" val="965728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69D21C-2C5D-4923-8702-8D22AEC80BB6}"/>
              </a:ext>
            </a:extLst>
          </p:cNvPr>
          <p:cNvSpPr>
            <a:spLocks noGrp="1"/>
          </p:cNvSpPr>
          <p:nvPr>
            <p:ph type="title"/>
          </p:nvPr>
        </p:nvSpPr>
        <p:spPr/>
        <p:txBody>
          <a:bodyPr>
            <a:normAutofit fontScale="90000"/>
          </a:bodyPr>
          <a:lstStyle/>
          <a:p>
            <a:r>
              <a:rPr lang="en-GB" sz="2400" b="0" dirty="0"/>
              <a:t>Vaccination: </a:t>
            </a:r>
            <a:r>
              <a:rPr lang="en-GB" dirty="0"/>
              <a:t>uptake for persons aged 12 years and over in East Sussex, as at 31</a:t>
            </a:r>
            <a:r>
              <a:rPr lang="en-GB" baseline="30000" dirty="0"/>
              <a:t>st</a:t>
            </a:r>
            <a:r>
              <a:rPr lang="en-GB" dirty="0"/>
              <a:t> March 2022</a:t>
            </a:r>
            <a:endParaRPr lang="en-GB" sz="2400" dirty="0"/>
          </a:p>
        </p:txBody>
      </p:sp>
      <p:sp>
        <p:nvSpPr>
          <p:cNvPr id="27" name="TextBox 26">
            <a:extLst>
              <a:ext uri="{FF2B5EF4-FFF2-40B4-BE49-F238E27FC236}">
                <a16:creationId xmlns:a16="http://schemas.microsoft.com/office/drawing/2014/main" id="{DA24954A-3E6E-4E4A-AB4F-010442690CD2}"/>
              </a:ext>
            </a:extLst>
          </p:cNvPr>
          <p:cNvSpPr txBox="1"/>
          <p:nvPr/>
        </p:nvSpPr>
        <p:spPr>
          <a:xfrm>
            <a:off x="334620" y="707179"/>
            <a:ext cx="3817164" cy="307777"/>
          </a:xfrm>
          <a:prstGeom prst="rect">
            <a:avLst/>
          </a:prstGeom>
          <a:noFill/>
        </p:spPr>
        <p:txBody>
          <a:bodyPr wrap="square" rtlCol="0">
            <a:spAutoFit/>
          </a:bodyPr>
          <a:lstStyle/>
          <a:p>
            <a:r>
              <a:rPr lang="en-GB" sz="1400" b="1" dirty="0"/>
              <a:t>Trend by vaccination dose for East Sussex</a:t>
            </a:r>
          </a:p>
        </p:txBody>
      </p:sp>
      <p:sp>
        <p:nvSpPr>
          <p:cNvPr id="29" name="TextBox 28">
            <a:extLst>
              <a:ext uri="{FF2B5EF4-FFF2-40B4-BE49-F238E27FC236}">
                <a16:creationId xmlns:a16="http://schemas.microsoft.com/office/drawing/2014/main" id="{88AA860C-D937-40A8-8949-50F0366B37F8}"/>
              </a:ext>
            </a:extLst>
          </p:cNvPr>
          <p:cNvSpPr txBox="1"/>
          <p:nvPr/>
        </p:nvSpPr>
        <p:spPr>
          <a:xfrm>
            <a:off x="296357" y="3640847"/>
            <a:ext cx="4431491" cy="307777"/>
          </a:xfrm>
          <a:prstGeom prst="rect">
            <a:avLst/>
          </a:prstGeom>
          <a:noFill/>
        </p:spPr>
        <p:txBody>
          <a:bodyPr wrap="square" rtlCol="0">
            <a:spAutoFit/>
          </a:bodyPr>
          <a:lstStyle/>
          <a:p>
            <a:r>
              <a:rPr lang="en-GB" sz="1400" b="1" dirty="0"/>
              <a:t>Vaccination status by district and borough in East Sussex</a:t>
            </a:r>
          </a:p>
        </p:txBody>
      </p:sp>
      <p:sp>
        <p:nvSpPr>
          <p:cNvPr id="30" name="TextBox 29">
            <a:extLst>
              <a:ext uri="{FF2B5EF4-FFF2-40B4-BE49-F238E27FC236}">
                <a16:creationId xmlns:a16="http://schemas.microsoft.com/office/drawing/2014/main" id="{9BBEDF62-89D7-4477-9F23-DD9595E9A00A}"/>
              </a:ext>
            </a:extLst>
          </p:cNvPr>
          <p:cNvSpPr txBox="1"/>
          <p:nvPr/>
        </p:nvSpPr>
        <p:spPr>
          <a:xfrm>
            <a:off x="6386844" y="1277316"/>
            <a:ext cx="5616624" cy="307777"/>
          </a:xfrm>
          <a:prstGeom prst="rect">
            <a:avLst/>
          </a:prstGeom>
          <a:noFill/>
        </p:spPr>
        <p:txBody>
          <a:bodyPr wrap="square" rtlCol="0">
            <a:spAutoFit/>
          </a:bodyPr>
          <a:lstStyle/>
          <a:p>
            <a:r>
              <a:rPr lang="en-GB" sz="1400" b="1" dirty="0"/>
              <a:t>The 10 local areas (MSOAs*) with the highest percentage unvaccinated</a:t>
            </a:r>
          </a:p>
        </p:txBody>
      </p:sp>
      <p:sp>
        <p:nvSpPr>
          <p:cNvPr id="35" name="TextBox 34">
            <a:extLst>
              <a:ext uri="{FF2B5EF4-FFF2-40B4-BE49-F238E27FC236}">
                <a16:creationId xmlns:a16="http://schemas.microsoft.com/office/drawing/2014/main" id="{163048B8-AC56-4729-AE23-9342E9E302AC}"/>
              </a:ext>
            </a:extLst>
          </p:cNvPr>
          <p:cNvSpPr txBox="1"/>
          <p:nvPr/>
        </p:nvSpPr>
        <p:spPr>
          <a:xfrm>
            <a:off x="6568808" y="5319074"/>
            <a:ext cx="4971272" cy="523220"/>
          </a:xfrm>
          <a:prstGeom prst="rect">
            <a:avLst/>
          </a:prstGeom>
          <a:noFill/>
        </p:spPr>
        <p:txBody>
          <a:bodyPr wrap="square" rtlCol="0">
            <a:spAutoFit/>
          </a:bodyPr>
          <a:lstStyle/>
          <a:p>
            <a:r>
              <a:rPr lang="en-GB" sz="1400" dirty="0"/>
              <a:t>*Middle Layer Super Output Area, each contains on average 8,000 residents. There are 69 MSOAs in East Sussex</a:t>
            </a:r>
          </a:p>
        </p:txBody>
      </p:sp>
      <p:sp>
        <p:nvSpPr>
          <p:cNvPr id="36" name="TextBox 35">
            <a:extLst>
              <a:ext uri="{FF2B5EF4-FFF2-40B4-BE49-F238E27FC236}">
                <a16:creationId xmlns:a16="http://schemas.microsoft.com/office/drawing/2014/main" id="{8B538D90-C944-4844-8F76-4FA752B70A29}"/>
              </a:ext>
            </a:extLst>
          </p:cNvPr>
          <p:cNvSpPr txBox="1"/>
          <p:nvPr/>
        </p:nvSpPr>
        <p:spPr>
          <a:xfrm>
            <a:off x="9195156" y="581689"/>
            <a:ext cx="3023585" cy="215444"/>
          </a:xfrm>
          <a:prstGeom prst="rect">
            <a:avLst/>
          </a:prstGeom>
          <a:noFill/>
        </p:spPr>
        <p:txBody>
          <a:bodyPr wrap="none" rtlCol="0">
            <a:spAutoFit/>
          </a:bodyPr>
          <a:lstStyle/>
          <a:p>
            <a:r>
              <a:rPr lang="en-GB" sz="800" dirty="0"/>
              <a:t>Source: </a:t>
            </a:r>
            <a:r>
              <a:rPr lang="en-GB" sz="800" dirty="0">
                <a:hlinkClick r:id="rId2"/>
              </a:rPr>
              <a:t>Vaccinations in the UK | Coronavirus in the UK (data.gov.uk)</a:t>
            </a:r>
            <a:endParaRPr lang="en-GB" sz="800" dirty="0"/>
          </a:p>
        </p:txBody>
      </p:sp>
      <p:sp>
        <p:nvSpPr>
          <p:cNvPr id="38" name="Footer Placeholder 1">
            <a:extLst>
              <a:ext uri="{FF2B5EF4-FFF2-40B4-BE49-F238E27FC236}">
                <a16:creationId xmlns:a16="http://schemas.microsoft.com/office/drawing/2014/main" id="{5DC4F399-E859-4D7E-BCA5-19ADE717F897}"/>
              </a:ext>
            </a:extLst>
          </p:cNvPr>
          <p:cNvSpPr>
            <a:spLocks noGrp="1"/>
          </p:cNvSpPr>
          <p:nvPr>
            <p:ph type="ftr" sz="quarter" idx="11"/>
          </p:nvPr>
        </p:nvSpPr>
        <p:spPr>
          <a:xfrm>
            <a:off x="352540" y="6488652"/>
            <a:ext cx="3762260" cy="365125"/>
          </a:xfrm>
        </p:spPr>
        <p:txBody>
          <a:bodyPr/>
          <a:lstStyle/>
          <a:p>
            <a:r>
              <a:rPr lang="en-GB" dirty="0"/>
              <a:t>PHI East Sussex County Council 2022</a:t>
            </a:r>
          </a:p>
        </p:txBody>
      </p:sp>
      <p:pic>
        <p:nvPicPr>
          <p:cNvPr id="14" name="Picture 13">
            <a:extLst>
              <a:ext uri="{FF2B5EF4-FFF2-40B4-BE49-F238E27FC236}">
                <a16:creationId xmlns:a16="http://schemas.microsoft.com/office/drawing/2014/main" id="{00000000-0008-0000-1400-000007000000}"/>
              </a:ext>
            </a:extLst>
          </p:cNvPr>
          <p:cNvPicPr>
            <a:picLocks noChangeAspect="1"/>
          </p:cNvPicPr>
          <p:nvPr/>
        </p:nvPicPr>
        <p:blipFill rotWithShape="1">
          <a:blip r:embed="rId3"/>
          <a:srcRect l="2199" r="1982" b="10457"/>
          <a:stretch/>
        </p:blipFill>
        <p:spPr>
          <a:xfrm>
            <a:off x="296357" y="960172"/>
            <a:ext cx="5223579" cy="2736370"/>
          </a:xfrm>
          <a:prstGeom prst="rect">
            <a:avLst/>
          </a:prstGeom>
        </p:spPr>
      </p:pic>
      <p:pic>
        <p:nvPicPr>
          <p:cNvPr id="2" name="Picture 1">
            <a:extLst>
              <a:ext uri="{FF2B5EF4-FFF2-40B4-BE49-F238E27FC236}">
                <a16:creationId xmlns:a16="http://schemas.microsoft.com/office/drawing/2014/main" id="{361BFDB6-728D-4CC3-AC60-D75791BE782E}"/>
              </a:ext>
            </a:extLst>
          </p:cNvPr>
          <p:cNvPicPr>
            <a:picLocks noChangeAspect="1"/>
          </p:cNvPicPr>
          <p:nvPr/>
        </p:nvPicPr>
        <p:blipFill rotWithShape="1">
          <a:blip r:embed="rId4"/>
          <a:srcRect l="1734" t="1737" r="1146" b="896"/>
          <a:stretch/>
        </p:blipFill>
        <p:spPr>
          <a:xfrm>
            <a:off x="839416" y="3948624"/>
            <a:ext cx="4032448" cy="2625891"/>
          </a:xfrm>
          <a:prstGeom prst="rect">
            <a:avLst/>
          </a:prstGeom>
        </p:spPr>
      </p:pic>
      <p:pic>
        <p:nvPicPr>
          <p:cNvPr id="18" name="Picture 17">
            <a:extLst>
              <a:ext uri="{FF2B5EF4-FFF2-40B4-BE49-F238E27FC236}">
                <a16:creationId xmlns:a16="http://schemas.microsoft.com/office/drawing/2014/main" id="{00000000-0008-0000-1400-000008000000}"/>
              </a:ext>
            </a:extLst>
          </p:cNvPr>
          <p:cNvPicPr>
            <a:picLocks noChangeAspect="1"/>
          </p:cNvPicPr>
          <p:nvPr/>
        </p:nvPicPr>
        <p:blipFill rotWithShape="1">
          <a:blip r:embed="rId5"/>
          <a:srcRect l="5243" t="2825" r="3763" b="1252"/>
          <a:stretch/>
        </p:blipFill>
        <p:spPr>
          <a:xfrm>
            <a:off x="6418996" y="1785977"/>
            <a:ext cx="5235779" cy="3270444"/>
          </a:xfrm>
          <a:prstGeom prst="rect">
            <a:avLst/>
          </a:prstGeom>
        </p:spPr>
      </p:pic>
    </p:spTree>
    <p:extLst>
      <p:ext uri="{BB962C8B-B14F-4D97-AF65-F5344CB8AC3E}">
        <p14:creationId xmlns:p14="http://schemas.microsoft.com/office/powerpoint/2010/main" val="180585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69D21C-2C5D-4923-8702-8D22AEC80BB6}"/>
              </a:ext>
            </a:extLst>
          </p:cNvPr>
          <p:cNvSpPr>
            <a:spLocks noGrp="1"/>
          </p:cNvSpPr>
          <p:nvPr>
            <p:ph type="title"/>
          </p:nvPr>
        </p:nvSpPr>
        <p:spPr/>
        <p:txBody>
          <a:bodyPr>
            <a:normAutofit fontScale="90000"/>
          </a:bodyPr>
          <a:lstStyle/>
          <a:p>
            <a:r>
              <a:rPr lang="en-GB" sz="2400" b="0" dirty="0"/>
              <a:t>Vaccination: </a:t>
            </a:r>
            <a:r>
              <a:rPr lang="en-GB" dirty="0"/>
              <a:t>uptake for persons aged 12 years and over in East Sussex, as at 31</a:t>
            </a:r>
            <a:r>
              <a:rPr lang="en-GB" baseline="30000" dirty="0"/>
              <a:t>st</a:t>
            </a:r>
            <a:r>
              <a:rPr lang="en-GB" dirty="0"/>
              <a:t> March 2022</a:t>
            </a:r>
            <a:endParaRPr lang="en-GB" sz="2400" dirty="0"/>
          </a:p>
        </p:txBody>
      </p:sp>
      <p:sp>
        <p:nvSpPr>
          <p:cNvPr id="28" name="TextBox 27">
            <a:extLst>
              <a:ext uri="{FF2B5EF4-FFF2-40B4-BE49-F238E27FC236}">
                <a16:creationId xmlns:a16="http://schemas.microsoft.com/office/drawing/2014/main" id="{230F4D5F-07A3-40F9-A2CE-35079C989516}"/>
              </a:ext>
            </a:extLst>
          </p:cNvPr>
          <p:cNvSpPr txBox="1"/>
          <p:nvPr/>
        </p:nvSpPr>
        <p:spPr>
          <a:xfrm>
            <a:off x="352540" y="1166405"/>
            <a:ext cx="3960440" cy="307777"/>
          </a:xfrm>
          <a:prstGeom prst="rect">
            <a:avLst/>
          </a:prstGeom>
          <a:noFill/>
        </p:spPr>
        <p:txBody>
          <a:bodyPr wrap="square" rtlCol="0">
            <a:spAutoFit/>
          </a:bodyPr>
          <a:lstStyle/>
          <a:p>
            <a:r>
              <a:rPr lang="en-GB" sz="1400" b="1" dirty="0"/>
              <a:t>Vaccination status by age group in East Sussex</a:t>
            </a:r>
          </a:p>
        </p:txBody>
      </p:sp>
      <p:sp>
        <p:nvSpPr>
          <p:cNvPr id="29" name="TextBox 28">
            <a:extLst>
              <a:ext uri="{FF2B5EF4-FFF2-40B4-BE49-F238E27FC236}">
                <a16:creationId xmlns:a16="http://schemas.microsoft.com/office/drawing/2014/main" id="{88AA860C-D937-40A8-8949-50F0366B37F8}"/>
              </a:ext>
            </a:extLst>
          </p:cNvPr>
          <p:cNvSpPr txBox="1"/>
          <p:nvPr/>
        </p:nvSpPr>
        <p:spPr>
          <a:xfrm>
            <a:off x="6816080" y="898356"/>
            <a:ext cx="4431491" cy="307777"/>
          </a:xfrm>
          <a:prstGeom prst="rect">
            <a:avLst/>
          </a:prstGeom>
          <a:noFill/>
        </p:spPr>
        <p:txBody>
          <a:bodyPr wrap="square" rtlCol="0">
            <a:spAutoFit/>
          </a:bodyPr>
          <a:lstStyle/>
          <a:p>
            <a:r>
              <a:rPr lang="en-GB" sz="1400" b="1" dirty="0"/>
              <a:t>Vaccination status by Ethnic Group in East Sussex</a:t>
            </a:r>
          </a:p>
        </p:txBody>
      </p:sp>
      <p:sp>
        <p:nvSpPr>
          <p:cNvPr id="36" name="TextBox 35">
            <a:extLst>
              <a:ext uri="{FF2B5EF4-FFF2-40B4-BE49-F238E27FC236}">
                <a16:creationId xmlns:a16="http://schemas.microsoft.com/office/drawing/2014/main" id="{8B538D90-C944-4844-8F76-4FA752B70A29}"/>
              </a:ext>
            </a:extLst>
          </p:cNvPr>
          <p:cNvSpPr txBox="1"/>
          <p:nvPr/>
        </p:nvSpPr>
        <p:spPr>
          <a:xfrm>
            <a:off x="9195156" y="581689"/>
            <a:ext cx="3023585" cy="215444"/>
          </a:xfrm>
          <a:prstGeom prst="rect">
            <a:avLst/>
          </a:prstGeom>
          <a:noFill/>
        </p:spPr>
        <p:txBody>
          <a:bodyPr wrap="none" rtlCol="0">
            <a:spAutoFit/>
          </a:bodyPr>
          <a:lstStyle/>
          <a:p>
            <a:r>
              <a:rPr lang="en-GB" sz="800" dirty="0"/>
              <a:t>Source: </a:t>
            </a:r>
            <a:r>
              <a:rPr lang="en-GB" sz="800" dirty="0">
                <a:hlinkClick r:id="rId2"/>
              </a:rPr>
              <a:t>Vaccinations in the UK | Coronavirus in the UK (data.gov.uk)</a:t>
            </a:r>
            <a:endParaRPr lang="en-GB" sz="800" dirty="0"/>
          </a:p>
        </p:txBody>
      </p:sp>
      <p:sp>
        <p:nvSpPr>
          <p:cNvPr id="38" name="Footer Placeholder 1">
            <a:extLst>
              <a:ext uri="{FF2B5EF4-FFF2-40B4-BE49-F238E27FC236}">
                <a16:creationId xmlns:a16="http://schemas.microsoft.com/office/drawing/2014/main" id="{5DC4F399-E859-4D7E-BCA5-19ADE717F897}"/>
              </a:ext>
            </a:extLst>
          </p:cNvPr>
          <p:cNvSpPr>
            <a:spLocks noGrp="1"/>
          </p:cNvSpPr>
          <p:nvPr>
            <p:ph type="ftr" sz="quarter" idx="11"/>
          </p:nvPr>
        </p:nvSpPr>
        <p:spPr>
          <a:xfrm>
            <a:off x="352540" y="6488652"/>
            <a:ext cx="3762260" cy="365125"/>
          </a:xfrm>
        </p:spPr>
        <p:txBody>
          <a:bodyPr/>
          <a:lstStyle/>
          <a:p>
            <a:r>
              <a:rPr lang="en-GB" dirty="0"/>
              <a:t>PHI East Sussex County Council 2022</a:t>
            </a:r>
          </a:p>
        </p:txBody>
      </p:sp>
      <p:pic>
        <p:nvPicPr>
          <p:cNvPr id="16" name="Picture 15">
            <a:extLst>
              <a:ext uri="{FF2B5EF4-FFF2-40B4-BE49-F238E27FC236}">
                <a16:creationId xmlns:a16="http://schemas.microsoft.com/office/drawing/2014/main" id="{00000000-0008-0000-1400-00000A000000}"/>
              </a:ext>
            </a:extLst>
          </p:cNvPr>
          <p:cNvPicPr>
            <a:picLocks noChangeAspect="1"/>
          </p:cNvPicPr>
          <p:nvPr/>
        </p:nvPicPr>
        <p:blipFill rotWithShape="1">
          <a:blip r:embed="rId3"/>
          <a:srcRect l="1311" t="321" r="575" b="876"/>
          <a:stretch/>
        </p:blipFill>
        <p:spPr>
          <a:xfrm>
            <a:off x="132388" y="1546371"/>
            <a:ext cx="5941890" cy="4047408"/>
          </a:xfrm>
          <a:prstGeom prst="rect">
            <a:avLst/>
          </a:prstGeom>
        </p:spPr>
      </p:pic>
      <p:pic>
        <p:nvPicPr>
          <p:cNvPr id="4" name="Picture 3">
            <a:extLst>
              <a:ext uri="{FF2B5EF4-FFF2-40B4-BE49-F238E27FC236}">
                <a16:creationId xmlns:a16="http://schemas.microsoft.com/office/drawing/2014/main" id="{D41EA0CE-8033-42C1-A6A3-9F2B230348AA}"/>
              </a:ext>
            </a:extLst>
          </p:cNvPr>
          <p:cNvPicPr>
            <a:picLocks noChangeAspect="1"/>
          </p:cNvPicPr>
          <p:nvPr/>
        </p:nvPicPr>
        <p:blipFill>
          <a:blip r:embed="rId4"/>
          <a:stretch>
            <a:fillRect/>
          </a:stretch>
        </p:blipFill>
        <p:spPr>
          <a:xfrm>
            <a:off x="6312024" y="1217439"/>
            <a:ext cx="5394315" cy="3729202"/>
          </a:xfrm>
          <a:prstGeom prst="rect">
            <a:avLst/>
          </a:prstGeom>
        </p:spPr>
      </p:pic>
      <p:graphicFrame>
        <p:nvGraphicFramePr>
          <p:cNvPr id="5" name="Table 4">
            <a:extLst>
              <a:ext uri="{FF2B5EF4-FFF2-40B4-BE49-F238E27FC236}">
                <a16:creationId xmlns:a16="http://schemas.microsoft.com/office/drawing/2014/main" id="{5600EDD7-9EEF-42CE-A2FC-DE8126741B79}"/>
              </a:ext>
            </a:extLst>
          </p:cNvPr>
          <p:cNvGraphicFramePr>
            <a:graphicFrameLocks noGrp="1"/>
          </p:cNvGraphicFramePr>
          <p:nvPr>
            <p:extLst>
              <p:ext uri="{D42A27DB-BD31-4B8C-83A1-F6EECF244321}">
                <p14:modId xmlns:p14="http://schemas.microsoft.com/office/powerpoint/2010/main" val="2670872266"/>
              </p:ext>
            </p:extLst>
          </p:nvPr>
        </p:nvGraphicFramePr>
        <p:xfrm>
          <a:off x="7314026" y="5097377"/>
          <a:ext cx="3762259" cy="1499975"/>
        </p:xfrm>
        <a:graphic>
          <a:graphicData uri="http://schemas.openxmlformats.org/drawingml/2006/table">
            <a:tbl>
              <a:tblPr/>
              <a:tblGrid>
                <a:gridCol w="1349781">
                  <a:extLst>
                    <a:ext uri="{9D8B030D-6E8A-4147-A177-3AD203B41FA5}">
                      <a16:colId xmlns:a16="http://schemas.microsoft.com/office/drawing/2014/main" val="4037698327"/>
                    </a:ext>
                  </a:extLst>
                </a:gridCol>
                <a:gridCol w="2412478">
                  <a:extLst>
                    <a:ext uri="{9D8B030D-6E8A-4147-A177-3AD203B41FA5}">
                      <a16:colId xmlns:a16="http://schemas.microsoft.com/office/drawing/2014/main" val="2430214563"/>
                    </a:ext>
                  </a:extLst>
                </a:gridCol>
              </a:tblGrid>
              <a:tr h="326495">
                <a:tc>
                  <a:txBody>
                    <a:bodyPr/>
                    <a:lstStyle/>
                    <a:p>
                      <a:pPr algn="l" fontAlgn="b"/>
                      <a:r>
                        <a:rPr lang="en-GB" sz="1100" b="1" i="0" u="none" strike="noStrike">
                          <a:solidFill>
                            <a:srgbClr val="FFFFFF"/>
                          </a:solidFill>
                          <a:effectLst/>
                          <a:latin typeface="Calibri" panose="020F0502020204030204" pitchFamily="34" charset="0"/>
                        </a:rPr>
                        <a:t>Ethnic Group</a:t>
                      </a:r>
                    </a:p>
                  </a:txBody>
                  <a:tcPr marL="0" marR="0" marT="0" marB="0" anchor="b">
                    <a:lnL>
                      <a:noFill/>
                    </a:lnL>
                    <a:lnR>
                      <a:noFill/>
                    </a:lnR>
                    <a:lnT>
                      <a:noFill/>
                    </a:lnT>
                    <a:lnB>
                      <a:noFill/>
                    </a:lnB>
                    <a:solidFill>
                      <a:srgbClr val="003C69"/>
                    </a:solidFill>
                  </a:tcPr>
                </a:tc>
                <a:tc>
                  <a:txBody>
                    <a:bodyPr/>
                    <a:lstStyle/>
                    <a:p>
                      <a:pPr algn="l" fontAlgn="b"/>
                      <a:r>
                        <a:rPr lang="en-GB" sz="1100" b="1" i="0" u="none" strike="noStrike">
                          <a:solidFill>
                            <a:srgbClr val="FFFFFF"/>
                          </a:solidFill>
                          <a:effectLst/>
                          <a:latin typeface="Calibri" panose="020F0502020204030204" pitchFamily="34" charset="0"/>
                        </a:rPr>
                        <a:t>Number of people unvaccinated</a:t>
                      </a:r>
                    </a:p>
                  </a:txBody>
                  <a:tcPr marL="0" marR="0" marT="0" marB="0" anchor="b">
                    <a:lnL>
                      <a:noFill/>
                    </a:lnL>
                    <a:lnR>
                      <a:noFill/>
                    </a:lnR>
                    <a:lnT>
                      <a:noFill/>
                    </a:lnT>
                    <a:lnB>
                      <a:noFill/>
                    </a:lnB>
                    <a:solidFill>
                      <a:srgbClr val="003C69"/>
                    </a:solidFill>
                  </a:tcPr>
                </a:tc>
                <a:extLst>
                  <a:ext uri="{0D108BD9-81ED-4DB2-BD59-A6C34878D82A}">
                    <a16:rowId xmlns:a16="http://schemas.microsoft.com/office/drawing/2014/main" val="563915532"/>
                  </a:ext>
                </a:extLst>
              </a:tr>
              <a:tr h="163248">
                <a:tc>
                  <a:txBody>
                    <a:bodyPr/>
                    <a:lstStyle/>
                    <a:p>
                      <a:pPr algn="l" fontAlgn="b"/>
                      <a:r>
                        <a:rPr lang="en-GB" sz="1100" b="0" i="0" u="none" strike="noStrike">
                          <a:solidFill>
                            <a:srgbClr val="000000"/>
                          </a:solidFill>
                          <a:effectLst/>
                          <a:latin typeface="Calibri" panose="020F0502020204030204" pitchFamily="34" charset="0"/>
                        </a:rPr>
                        <a:t>Asian or Asian British</a:t>
                      </a:r>
                    </a:p>
                  </a:txBody>
                  <a:tcPr marL="0" marR="0" marT="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                           1,276 </a:t>
                      </a:r>
                    </a:p>
                  </a:txBody>
                  <a:tcPr marL="0" marR="0" marT="0" marB="0" anchor="b">
                    <a:lnL>
                      <a:noFill/>
                    </a:lnL>
                    <a:lnR>
                      <a:noFill/>
                    </a:lnR>
                    <a:lnT>
                      <a:noFill/>
                    </a:lnT>
                    <a:lnB>
                      <a:noFill/>
                    </a:lnB>
                  </a:tcPr>
                </a:tc>
                <a:extLst>
                  <a:ext uri="{0D108BD9-81ED-4DB2-BD59-A6C34878D82A}">
                    <a16:rowId xmlns:a16="http://schemas.microsoft.com/office/drawing/2014/main" val="3914879386"/>
                  </a:ext>
                </a:extLst>
              </a:tr>
              <a:tr h="163248">
                <a:tc>
                  <a:txBody>
                    <a:bodyPr/>
                    <a:lstStyle/>
                    <a:p>
                      <a:pPr algn="l" fontAlgn="b"/>
                      <a:r>
                        <a:rPr lang="en-GB" sz="1100" b="0" i="0" u="none" strike="noStrike">
                          <a:solidFill>
                            <a:srgbClr val="000000"/>
                          </a:solidFill>
                          <a:effectLst/>
                          <a:latin typeface="Calibri" panose="020F0502020204030204" pitchFamily="34" charset="0"/>
                        </a:rPr>
                        <a:t>Arab</a:t>
                      </a:r>
                    </a:p>
                  </a:txBody>
                  <a:tcPr marL="0" marR="0" marT="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                                10 </a:t>
                      </a:r>
                    </a:p>
                  </a:txBody>
                  <a:tcPr marL="0" marR="0" marT="0" marB="0" anchor="b">
                    <a:lnL>
                      <a:noFill/>
                    </a:lnL>
                    <a:lnR>
                      <a:noFill/>
                    </a:lnR>
                    <a:lnT>
                      <a:noFill/>
                    </a:lnT>
                    <a:lnB>
                      <a:noFill/>
                    </a:lnB>
                  </a:tcPr>
                </a:tc>
                <a:extLst>
                  <a:ext uri="{0D108BD9-81ED-4DB2-BD59-A6C34878D82A}">
                    <a16:rowId xmlns:a16="http://schemas.microsoft.com/office/drawing/2014/main" val="3561489672"/>
                  </a:ext>
                </a:extLst>
              </a:tr>
              <a:tr h="163248">
                <a:tc>
                  <a:txBody>
                    <a:bodyPr/>
                    <a:lstStyle/>
                    <a:p>
                      <a:pPr algn="l" fontAlgn="b"/>
                      <a:r>
                        <a:rPr lang="en-GB" sz="1100" b="0" i="0" u="none" strike="noStrike">
                          <a:solidFill>
                            <a:srgbClr val="000000"/>
                          </a:solidFill>
                          <a:effectLst/>
                          <a:latin typeface="Calibri" panose="020F0502020204030204" pitchFamily="34" charset="0"/>
                        </a:rPr>
                        <a:t>Black or Black British</a:t>
                      </a:r>
                    </a:p>
                  </a:txBody>
                  <a:tcPr marL="0" marR="0" marT="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                              866 </a:t>
                      </a:r>
                    </a:p>
                  </a:txBody>
                  <a:tcPr marL="0" marR="0" marT="0" marB="0" anchor="b">
                    <a:lnL>
                      <a:noFill/>
                    </a:lnL>
                    <a:lnR>
                      <a:noFill/>
                    </a:lnR>
                    <a:lnT>
                      <a:noFill/>
                    </a:lnT>
                    <a:lnB>
                      <a:noFill/>
                    </a:lnB>
                  </a:tcPr>
                </a:tc>
                <a:extLst>
                  <a:ext uri="{0D108BD9-81ED-4DB2-BD59-A6C34878D82A}">
                    <a16:rowId xmlns:a16="http://schemas.microsoft.com/office/drawing/2014/main" val="1443415697"/>
                  </a:ext>
                </a:extLst>
              </a:tr>
              <a:tr h="163248">
                <a:tc>
                  <a:txBody>
                    <a:bodyPr/>
                    <a:lstStyle/>
                    <a:p>
                      <a:pPr algn="l" fontAlgn="b"/>
                      <a:r>
                        <a:rPr lang="en-GB" sz="1100" b="0" i="0" u="none" strike="noStrike">
                          <a:solidFill>
                            <a:srgbClr val="000000"/>
                          </a:solidFill>
                          <a:effectLst/>
                          <a:latin typeface="Calibri" panose="020F0502020204030204" pitchFamily="34" charset="0"/>
                        </a:rPr>
                        <a:t>Mixed</a:t>
                      </a:r>
                    </a:p>
                  </a:txBody>
                  <a:tcPr marL="0" marR="0" marT="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                           1,300 </a:t>
                      </a:r>
                    </a:p>
                  </a:txBody>
                  <a:tcPr marL="0" marR="0" marT="0" marB="0" anchor="b">
                    <a:lnL>
                      <a:noFill/>
                    </a:lnL>
                    <a:lnR>
                      <a:noFill/>
                    </a:lnR>
                    <a:lnT>
                      <a:noFill/>
                    </a:lnT>
                    <a:lnB>
                      <a:noFill/>
                    </a:lnB>
                  </a:tcPr>
                </a:tc>
                <a:extLst>
                  <a:ext uri="{0D108BD9-81ED-4DB2-BD59-A6C34878D82A}">
                    <a16:rowId xmlns:a16="http://schemas.microsoft.com/office/drawing/2014/main" val="1286590774"/>
                  </a:ext>
                </a:extLst>
              </a:tr>
              <a:tr h="163248">
                <a:tc>
                  <a:txBody>
                    <a:bodyPr/>
                    <a:lstStyle/>
                    <a:p>
                      <a:pPr algn="l" fontAlgn="b"/>
                      <a:r>
                        <a:rPr lang="en-GB" sz="1100" b="0" i="0" u="none" strike="noStrike">
                          <a:solidFill>
                            <a:srgbClr val="000000"/>
                          </a:solidFill>
                          <a:effectLst/>
                          <a:latin typeface="Calibri" panose="020F0502020204030204" pitchFamily="34" charset="0"/>
                        </a:rPr>
                        <a:t>Other Ethnic Groups</a:t>
                      </a:r>
                    </a:p>
                  </a:txBody>
                  <a:tcPr marL="0" marR="0" marT="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                           1,860 </a:t>
                      </a:r>
                    </a:p>
                  </a:txBody>
                  <a:tcPr marL="0" marR="0" marT="0" marB="0" anchor="b">
                    <a:lnL>
                      <a:noFill/>
                    </a:lnL>
                    <a:lnR>
                      <a:noFill/>
                    </a:lnR>
                    <a:lnT>
                      <a:noFill/>
                    </a:lnT>
                    <a:lnB>
                      <a:noFill/>
                    </a:lnB>
                  </a:tcPr>
                </a:tc>
                <a:extLst>
                  <a:ext uri="{0D108BD9-81ED-4DB2-BD59-A6C34878D82A}">
                    <a16:rowId xmlns:a16="http://schemas.microsoft.com/office/drawing/2014/main" val="3221070788"/>
                  </a:ext>
                </a:extLst>
              </a:tr>
              <a:tr h="163248">
                <a:tc>
                  <a:txBody>
                    <a:bodyPr/>
                    <a:lstStyle/>
                    <a:p>
                      <a:pPr algn="l" fontAlgn="b"/>
                      <a:r>
                        <a:rPr lang="en-GB" sz="1100" b="0" i="0" u="none" strike="noStrike">
                          <a:solidFill>
                            <a:srgbClr val="000000"/>
                          </a:solidFill>
                          <a:effectLst/>
                          <a:latin typeface="Calibri" panose="020F0502020204030204" pitchFamily="34" charset="0"/>
                        </a:rPr>
                        <a:t>White</a:t>
                      </a:r>
                    </a:p>
                  </a:txBody>
                  <a:tcPr marL="0" marR="0" marT="0" marB="0" anchor="b">
                    <a:lnL>
                      <a:noFill/>
                    </a:lnL>
                    <a:lnR>
                      <a:noFill/>
                    </a:lnR>
                    <a:lnT>
                      <a:noFill/>
                    </a:lnT>
                    <a:lnB>
                      <a:noFill/>
                    </a:lnB>
                  </a:tcPr>
                </a:tc>
                <a:tc>
                  <a:txBody>
                    <a:bodyPr/>
                    <a:lstStyle/>
                    <a:p>
                      <a:pPr algn="l" fontAlgn="b"/>
                      <a:r>
                        <a:rPr lang="en-GB" sz="1100" b="0" i="0" u="none" strike="noStrike">
                          <a:solidFill>
                            <a:srgbClr val="000000"/>
                          </a:solidFill>
                          <a:effectLst/>
                          <a:latin typeface="Calibri" panose="020F0502020204030204" pitchFamily="34" charset="0"/>
                        </a:rPr>
                        <a:t>                        47,655 </a:t>
                      </a:r>
                    </a:p>
                  </a:txBody>
                  <a:tcPr marL="0" marR="0" marT="0" marB="0" anchor="b">
                    <a:lnL>
                      <a:noFill/>
                    </a:lnL>
                    <a:lnR>
                      <a:noFill/>
                    </a:lnR>
                    <a:lnT>
                      <a:noFill/>
                    </a:lnT>
                    <a:lnB>
                      <a:noFill/>
                    </a:lnB>
                  </a:tcPr>
                </a:tc>
                <a:extLst>
                  <a:ext uri="{0D108BD9-81ED-4DB2-BD59-A6C34878D82A}">
                    <a16:rowId xmlns:a16="http://schemas.microsoft.com/office/drawing/2014/main" val="1697032571"/>
                  </a:ext>
                </a:extLst>
              </a:tr>
              <a:tr h="163248">
                <a:tc>
                  <a:txBody>
                    <a:bodyPr/>
                    <a:lstStyle/>
                    <a:p>
                      <a:pPr algn="l" fontAlgn="b"/>
                      <a:r>
                        <a:rPr lang="en-GB" sz="1100" b="0" i="0" u="none" strike="noStrike">
                          <a:solidFill>
                            <a:srgbClr val="000000"/>
                          </a:solidFill>
                          <a:effectLst/>
                          <a:latin typeface="Calibri" panose="020F0502020204030204" pitchFamily="34" charset="0"/>
                        </a:rPr>
                        <a:t>Not Stated</a:t>
                      </a:r>
                    </a:p>
                  </a:txBody>
                  <a:tcPr marL="0" marR="0" marT="0" marB="0" anchor="b">
                    <a:lnL>
                      <a:noFill/>
                    </a:lnL>
                    <a:lnR>
                      <a:noFill/>
                    </a:lnR>
                    <a:lnT>
                      <a:noFill/>
                    </a:lnT>
                    <a:lnB>
                      <a:noFill/>
                    </a:lnB>
                  </a:tcPr>
                </a:tc>
                <a:tc>
                  <a:txBody>
                    <a:bodyPr/>
                    <a:lstStyle/>
                    <a:p>
                      <a:pPr algn="l" fontAlgn="b"/>
                      <a:r>
                        <a:rPr lang="en-GB" sz="1100" b="0" i="0" u="none" strike="noStrike" dirty="0">
                          <a:solidFill>
                            <a:srgbClr val="000000"/>
                          </a:solidFill>
                          <a:effectLst/>
                          <a:latin typeface="Calibri" panose="020F0502020204030204" pitchFamily="34" charset="0"/>
                        </a:rPr>
                        <a:t>                        18,393 </a:t>
                      </a:r>
                    </a:p>
                  </a:txBody>
                  <a:tcPr marL="0" marR="0" marT="0" marB="0" anchor="b">
                    <a:lnL>
                      <a:noFill/>
                    </a:lnL>
                    <a:lnR>
                      <a:noFill/>
                    </a:lnR>
                    <a:lnT>
                      <a:noFill/>
                    </a:lnT>
                    <a:lnB>
                      <a:noFill/>
                    </a:lnB>
                  </a:tcPr>
                </a:tc>
                <a:extLst>
                  <a:ext uri="{0D108BD9-81ED-4DB2-BD59-A6C34878D82A}">
                    <a16:rowId xmlns:a16="http://schemas.microsoft.com/office/drawing/2014/main" val="3999789886"/>
                  </a:ext>
                </a:extLst>
              </a:tr>
            </a:tbl>
          </a:graphicData>
        </a:graphic>
      </p:graphicFrame>
    </p:spTree>
    <p:extLst>
      <p:ext uri="{BB962C8B-B14F-4D97-AF65-F5344CB8AC3E}">
        <p14:creationId xmlns:p14="http://schemas.microsoft.com/office/powerpoint/2010/main" val="22158977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DDBE73-688F-411D-83B1-E43A20B7AF4B}"/>
              </a:ext>
            </a:extLst>
          </p:cNvPr>
          <p:cNvSpPr>
            <a:spLocks noGrp="1"/>
          </p:cNvSpPr>
          <p:nvPr>
            <p:ph type="title"/>
          </p:nvPr>
        </p:nvSpPr>
        <p:spPr/>
        <p:txBody>
          <a:bodyPr>
            <a:normAutofit/>
          </a:bodyPr>
          <a:lstStyle/>
          <a:p>
            <a:r>
              <a:rPr lang="en-GB" sz="2400" dirty="0"/>
              <a:t>COVID-19</a:t>
            </a:r>
            <a:r>
              <a:rPr lang="en-GB" sz="3200" dirty="0"/>
              <a:t> </a:t>
            </a:r>
            <a:r>
              <a:rPr lang="en-GB" sz="2400" b="0" dirty="0"/>
              <a:t>Hospitalisations: Sussex</a:t>
            </a:r>
          </a:p>
        </p:txBody>
      </p:sp>
      <p:sp>
        <p:nvSpPr>
          <p:cNvPr id="9" name="Rectangle 8">
            <a:extLst>
              <a:ext uri="{FF2B5EF4-FFF2-40B4-BE49-F238E27FC236}">
                <a16:creationId xmlns:a16="http://schemas.microsoft.com/office/drawing/2014/main" id="{3FAE3EB1-4C8C-4347-9D1E-5DE97AB8B47B}"/>
              </a:ext>
            </a:extLst>
          </p:cNvPr>
          <p:cNvSpPr/>
          <p:nvPr/>
        </p:nvSpPr>
        <p:spPr>
          <a:xfrm>
            <a:off x="289932" y="677457"/>
            <a:ext cx="10853989" cy="276999"/>
          </a:xfrm>
          <a:prstGeom prst="rect">
            <a:avLst/>
          </a:prstGeom>
        </p:spPr>
        <p:txBody>
          <a:bodyPr wrap="square">
            <a:spAutoFit/>
          </a:bodyPr>
          <a:lstStyle/>
          <a:p>
            <a:r>
              <a:rPr lang="en-GB" sz="1200" b="1" dirty="0">
                <a:solidFill>
                  <a:srgbClr val="000000"/>
                </a:solidFill>
              </a:rPr>
              <a:t>Confirmed COVID-19 patients in hospital beds (7 day average): 23</a:t>
            </a:r>
            <a:r>
              <a:rPr lang="en-GB" sz="1200" b="1" baseline="30000" dirty="0">
                <a:solidFill>
                  <a:srgbClr val="000000"/>
                </a:solidFill>
              </a:rPr>
              <a:t>rd</a:t>
            </a:r>
            <a:r>
              <a:rPr lang="en-GB" sz="1200" b="1" dirty="0">
                <a:solidFill>
                  <a:srgbClr val="000000"/>
                </a:solidFill>
              </a:rPr>
              <a:t> March 2020 to 31</a:t>
            </a:r>
            <a:r>
              <a:rPr lang="en-GB" sz="1200" b="1" baseline="30000" dirty="0">
                <a:solidFill>
                  <a:srgbClr val="000000"/>
                </a:solidFill>
              </a:rPr>
              <a:t>st</a:t>
            </a:r>
            <a:r>
              <a:rPr lang="en-GB" sz="1200" b="1" dirty="0">
                <a:solidFill>
                  <a:srgbClr val="000000"/>
                </a:solidFill>
              </a:rPr>
              <a:t> March 2022</a:t>
            </a:r>
            <a:r>
              <a:rPr lang="en-GB" sz="1200" b="1" dirty="0"/>
              <a:t> </a:t>
            </a:r>
          </a:p>
        </p:txBody>
      </p:sp>
      <p:sp>
        <p:nvSpPr>
          <p:cNvPr id="8" name="Rectangle 7">
            <a:extLst>
              <a:ext uri="{FF2B5EF4-FFF2-40B4-BE49-F238E27FC236}">
                <a16:creationId xmlns:a16="http://schemas.microsoft.com/office/drawing/2014/main" id="{B1F848AD-56B4-4AD7-8417-BB901F41EE34}"/>
              </a:ext>
            </a:extLst>
          </p:cNvPr>
          <p:cNvSpPr/>
          <p:nvPr/>
        </p:nvSpPr>
        <p:spPr>
          <a:xfrm>
            <a:off x="334538" y="3404614"/>
            <a:ext cx="10932112" cy="276999"/>
          </a:xfrm>
          <a:prstGeom prst="rect">
            <a:avLst/>
          </a:prstGeom>
        </p:spPr>
        <p:txBody>
          <a:bodyPr wrap="square">
            <a:spAutoFit/>
          </a:bodyPr>
          <a:lstStyle/>
          <a:p>
            <a:r>
              <a:rPr lang="en-GB" sz="1200" b="1" dirty="0">
                <a:solidFill>
                  <a:srgbClr val="000000"/>
                </a:solidFill>
              </a:rPr>
              <a:t>Mechanical ventilation beds that are occupied by COVID-19 patient (7 day average): 2</a:t>
            </a:r>
            <a:r>
              <a:rPr lang="en-GB" sz="1200" b="1" baseline="30000" dirty="0">
                <a:solidFill>
                  <a:srgbClr val="000000"/>
                </a:solidFill>
              </a:rPr>
              <a:t>nd</a:t>
            </a:r>
            <a:r>
              <a:rPr lang="en-GB" sz="1200" b="1" dirty="0">
                <a:solidFill>
                  <a:srgbClr val="000000"/>
                </a:solidFill>
              </a:rPr>
              <a:t> April 2020 to 31</a:t>
            </a:r>
            <a:r>
              <a:rPr lang="en-GB" sz="1200" b="1" baseline="30000" dirty="0">
                <a:solidFill>
                  <a:srgbClr val="000000"/>
                </a:solidFill>
              </a:rPr>
              <a:t>st</a:t>
            </a:r>
            <a:r>
              <a:rPr lang="en-GB" sz="1200" b="1" dirty="0">
                <a:solidFill>
                  <a:srgbClr val="000000"/>
                </a:solidFill>
              </a:rPr>
              <a:t> March 2022</a:t>
            </a:r>
            <a:r>
              <a:rPr lang="en-GB" sz="1200" b="1" dirty="0"/>
              <a:t> </a:t>
            </a:r>
          </a:p>
        </p:txBody>
      </p:sp>
      <p:sp>
        <p:nvSpPr>
          <p:cNvPr id="2" name="Rectangle 1">
            <a:extLst>
              <a:ext uri="{FF2B5EF4-FFF2-40B4-BE49-F238E27FC236}">
                <a16:creationId xmlns:a16="http://schemas.microsoft.com/office/drawing/2014/main" id="{F29A2D87-6F45-4D3F-ADC8-85318CAC4ABE}"/>
              </a:ext>
            </a:extLst>
          </p:cNvPr>
          <p:cNvSpPr/>
          <p:nvPr/>
        </p:nvSpPr>
        <p:spPr>
          <a:xfrm>
            <a:off x="2611324" y="6387935"/>
            <a:ext cx="8850714" cy="429217"/>
          </a:xfrm>
          <a:prstGeom prst="rect">
            <a:avLst/>
          </a:prstGeom>
        </p:spPr>
        <p:txBody>
          <a:bodyPr wrap="square">
            <a:spAutoFit/>
          </a:bodyPr>
          <a:lstStyle/>
          <a:p>
            <a:r>
              <a:rPr lang="en-GB" sz="1100" dirty="0">
                <a:latin typeface="Calibri" panose="020F0502020204030204" pitchFamily="34" charset="0"/>
                <a:ea typeface="Calibri" panose="020F0502020204030204" pitchFamily="34" charset="0"/>
              </a:rPr>
              <a:t>* On the 1 April 2021 Western Sussex Hospitals NHS Foundation Trust (WSHT) and Brighton and Sussex University Hospitals (BSUH) merged to become University Hospitals Sussex NHS Foundation Trust (UHST). These charts shows UHST data for the whole period</a:t>
            </a:r>
            <a:endParaRPr lang="en-GB" sz="1100" dirty="0"/>
          </a:p>
        </p:txBody>
      </p:sp>
      <p:sp>
        <p:nvSpPr>
          <p:cNvPr id="3" name="Footer Placeholder 2">
            <a:extLst>
              <a:ext uri="{FF2B5EF4-FFF2-40B4-BE49-F238E27FC236}">
                <a16:creationId xmlns:a16="http://schemas.microsoft.com/office/drawing/2014/main" id="{8667A186-2412-4314-A228-8BEE22752D96}"/>
              </a:ext>
            </a:extLst>
          </p:cNvPr>
          <p:cNvSpPr>
            <a:spLocks noGrp="1"/>
          </p:cNvSpPr>
          <p:nvPr>
            <p:ph type="ftr" sz="quarter" idx="11"/>
          </p:nvPr>
        </p:nvSpPr>
        <p:spPr/>
        <p:txBody>
          <a:bodyPr/>
          <a:lstStyle/>
          <a:p>
            <a:r>
              <a:rPr lang="en-GB" dirty="0"/>
              <a:t>PHI East Sussex County Council 2022</a:t>
            </a:r>
          </a:p>
        </p:txBody>
      </p:sp>
      <p:sp>
        <p:nvSpPr>
          <p:cNvPr id="5" name="Slide Number Placeholder 4">
            <a:extLst>
              <a:ext uri="{FF2B5EF4-FFF2-40B4-BE49-F238E27FC236}">
                <a16:creationId xmlns:a16="http://schemas.microsoft.com/office/drawing/2014/main" id="{A2011824-5FA8-482F-8A85-7BCB7B175361}"/>
              </a:ext>
            </a:extLst>
          </p:cNvPr>
          <p:cNvSpPr>
            <a:spLocks noGrp="1"/>
          </p:cNvSpPr>
          <p:nvPr>
            <p:ph type="sldNum" sz="quarter" idx="12"/>
          </p:nvPr>
        </p:nvSpPr>
        <p:spPr>
          <a:xfrm>
            <a:off x="11138052" y="6376243"/>
            <a:ext cx="701407" cy="365125"/>
          </a:xfrm>
        </p:spPr>
        <p:txBody>
          <a:bodyPr/>
          <a:lstStyle/>
          <a:p>
            <a:fld id="{8909338C-4204-40C7-9A1E-446982E7336D}" type="slidenum">
              <a:rPr lang="en-GB" smtClean="0"/>
              <a:pPr/>
              <a:t>44</a:t>
            </a:fld>
            <a:endParaRPr lang="en-GB" dirty="0"/>
          </a:p>
        </p:txBody>
      </p:sp>
      <p:pic>
        <p:nvPicPr>
          <p:cNvPr id="11" name="Picture 10">
            <a:extLst>
              <a:ext uri="{FF2B5EF4-FFF2-40B4-BE49-F238E27FC236}">
                <a16:creationId xmlns:a16="http://schemas.microsoft.com/office/drawing/2014/main" id="{00000000-0008-0000-1100-000004000000}"/>
              </a:ext>
            </a:extLst>
          </p:cNvPr>
          <p:cNvPicPr>
            <a:picLocks noChangeAspect="1"/>
          </p:cNvPicPr>
          <p:nvPr/>
        </p:nvPicPr>
        <p:blipFill>
          <a:blip r:embed="rId3"/>
          <a:stretch>
            <a:fillRect/>
          </a:stretch>
        </p:blipFill>
        <p:spPr>
          <a:xfrm>
            <a:off x="733662" y="954456"/>
            <a:ext cx="10532988" cy="2520450"/>
          </a:xfrm>
          <a:prstGeom prst="rect">
            <a:avLst/>
          </a:prstGeom>
        </p:spPr>
      </p:pic>
      <p:pic>
        <p:nvPicPr>
          <p:cNvPr id="13" name="Picture 12">
            <a:extLst>
              <a:ext uri="{FF2B5EF4-FFF2-40B4-BE49-F238E27FC236}">
                <a16:creationId xmlns:a16="http://schemas.microsoft.com/office/drawing/2014/main" id="{00000000-0008-0000-1100-000005000000}"/>
              </a:ext>
            </a:extLst>
          </p:cNvPr>
          <p:cNvPicPr>
            <a:picLocks noChangeAspect="1"/>
          </p:cNvPicPr>
          <p:nvPr/>
        </p:nvPicPr>
        <p:blipFill>
          <a:blip r:embed="rId4"/>
          <a:stretch>
            <a:fillRect/>
          </a:stretch>
        </p:blipFill>
        <p:spPr>
          <a:xfrm>
            <a:off x="729962" y="3649086"/>
            <a:ext cx="10532988" cy="2727157"/>
          </a:xfrm>
          <a:prstGeom prst="rect">
            <a:avLst/>
          </a:prstGeom>
        </p:spPr>
      </p:pic>
    </p:spTree>
    <p:extLst>
      <p:ext uri="{BB962C8B-B14F-4D97-AF65-F5344CB8AC3E}">
        <p14:creationId xmlns:p14="http://schemas.microsoft.com/office/powerpoint/2010/main" val="36870197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DDBE73-688F-411D-83B1-E43A20B7AF4B}"/>
              </a:ext>
            </a:extLst>
          </p:cNvPr>
          <p:cNvSpPr>
            <a:spLocks noGrp="1"/>
          </p:cNvSpPr>
          <p:nvPr>
            <p:ph type="title"/>
          </p:nvPr>
        </p:nvSpPr>
        <p:spPr/>
        <p:txBody>
          <a:bodyPr>
            <a:normAutofit/>
          </a:bodyPr>
          <a:lstStyle/>
          <a:p>
            <a:r>
              <a:rPr lang="en-GB" sz="2400" dirty="0"/>
              <a:t>COVID-19</a:t>
            </a:r>
            <a:r>
              <a:rPr lang="en-GB" sz="3200" dirty="0"/>
              <a:t> </a:t>
            </a:r>
            <a:r>
              <a:rPr lang="en-GB" sz="2400" b="0" dirty="0"/>
              <a:t>Hospitalisations: Emergency admissions due to COVID-19 </a:t>
            </a:r>
            <a:r>
              <a:rPr lang="en-GB" dirty="0"/>
              <a:t>b</a:t>
            </a:r>
            <a:r>
              <a:rPr lang="en-GB" sz="2400" b="0" dirty="0"/>
              <a:t>y pandemic wave</a:t>
            </a:r>
          </a:p>
        </p:txBody>
      </p:sp>
      <p:sp>
        <p:nvSpPr>
          <p:cNvPr id="15" name="Rectangle 14">
            <a:extLst>
              <a:ext uri="{FF2B5EF4-FFF2-40B4-BE49-F238E27FC236}">
                <a16:creationId xmlns:a16="http://schemas.microsoft.com/office/drawing/2014/main" id="{A89AEDB6-96EE-4090-8EE4-5A5BCC3FDF7E}"/>
              </a:ext>
            </a:extLst>
          </p:cNvPr>
          <p:cNvSpPr/>
          <p:nvPr/>
        </p:nvSpPr>
        <p:spPr>
          <a:xfrm>
            <a:off x="5669591" y="648622"/>
            <a:ext cx="5616624" cy="276999"/>
          </a:xfrm>
          <a:prstGeom prst="rect">
            <a:avLst/>
          </a:prstGeom>
        </p:spPr>
        <p:txBody>
          <a:bodyPr wrap="square">
            <a:spAutoFit/>
          </a:bodyPr>
          <a:lstStyle/>
          <a:p>
            <a:pPr algn="ctr"/>
            <a:r>
              <a:rPr lang="en-GB" sz="1200" b="1" dirty="0">
                <a:solidFill>
                  <a:srgbClr val="000000"/>
                </a:solidFill>
              </a:rPr>
              <a:t>Weekly emergency admissions due to Covid-19, March 2020 - February 2022</a:t>
            </a:r>
            <a:r>
              <a:rPr lang="en-GB" sz="1200" b="1" dirty="0"/>
              <a:t> </a:t>
            </a:r>
          </a:p>
        </p:txBody>
      </p:sp>
      <p:sp>
        <p:nvSpPr>
          <p:cNvPr id="3" name="Footer Placeholder 2">
            <a:extLst>
              <a:ext uri="{FF2B5EF4-FFF2-40B4-BE49-F238E27FC236}">
                <a16:creationId xmlns:a16="http://schemas.microsoft.com/office/drawing/2014/main" id="{8667A186-2412-4314-A228-8BEE22752D96}"/>
              </a:ext>
            </a:extLst>
          </p:cNvPr>
          <p:cNvSpPr>
            <a:spLocks noGrp="1"/>
          </p:cNvSpPr>
          <p:nvPr>
            <p:ph type="ftr" sz="quarter" idx="11"/>
          </p:nvPr>
        </p:nvSpPr>
        <p:spPr/>
        <p:txBody>
          <a:bodyPr/>
          <a:lstStyle/>
          <a:p>
            <a:r>
              <a:rPr lang="en-GB" dirty="0"/>
              <a:t>PHI East Sussex County Council 2022</a:t>
            </a:r>
          </a:p>
        </p:txBody>
      </p:sp>
      <p:sp>
        <p:nvSpPr>
          <p:cNvPr id="5" name="Slide Number Placeholder 4">
            <a:extLst>
              <a:ext uri="{FF2B5EF4-FFF2-40B4-BE49-F238E27FC236}">
                <a16:creationId xmlns:a16="http://schemas.microsoft.com/office/drawing/2014/main" id="{A2011824-5FA8-482F-8A85-7BCB7B175361}"/>
              </a:ext>
            </a:extLst>
          </p:cNvPr>
          <p:cNvSpPr>
            <a:spLocks noGrp="1"/>
          </p:cNvSpPr>
          <p:nvPr>
            <p:ph type="sldNum" sz="quarter" idx="12"/>
          </p:nvPr>
        </p:nvSpPr>
        <p:spPr>
          <a:xfrm>
            <a:off x="11138052" y="6376243"/>
            <a:ext cx="701407" cy="365125"/>
          </a:xfrm>
        </p:spPr>
        <p:txBody>
          <a:bodyPr/>
          <a:lstStyle/>
          <a:p>
            <a:fld id="{8909338C-4204-40C7-9A1E-446982E7336D}" type="slidenum">
              <a:rPr lang="en-GB" smtClean="0"/>
              <a:pPr/>
              <a:t>45</a:t>
            </a:fld>
            <a:endParaRPr lang="en-GB" dirty="0"/>
          </a:p>
        </p:txBody>
      </p:sp>
      <p:sp>
        <p:nvSpPr>
          <p:cNvPr id="17" name="Rectangle 16">
            <a:extLst>
              <a:ext uri="{FF2B5EF4-FFF2-40B4-BE49-F238E27FC236}">
                <a16:creationId xmlns:a16="http://schemas.microsoft.com/office/drawing/2014/main" id="{D3020A8D-C21A-4689-8A99-BC38EF529F4A}"/>
              </a:ext>
            </a:extLst>
          </p:cNvPr>
          <p:cNvSpPr/>
          <p:nvPr/>
        </p:nvSpPr>
        <p:spPr>
          <a:xfrm>
            <a:off x="723439" y="968832"/>
            <a:ext cx="4724490" cy="1015663"/>
          </a:xfrm>
          <a:prstGeom prst="rect">
            <a:avLst/>
          </a:prstGeom>
        </p:spPr>
        <p:txBody>
          <a:bodyPr wrap="square">
            <a:spAutoFit/>
          </a:bodyPr>
          <a:lstStyle/>
          <a:p>
            <a:pPr marL="171450" indent="-171450">
              <a:buFont typeface="Arial" panose="020B0604020202020204" pitchFamily="34" charset="0"/>
              <a:buChar char="•"/>
            </a:pPr>
            <a:r>
              <a:rPr lang="en-GB" sz="1200" dirty="0"/>
              <a:t>Between </a:t>
            </a:r>
            <a:r>
              <a:rPr lang="en-GB" sz="1200" b="1" dirty="0">
                <a:solidFill>
                  <a:srgbClr val="203864"/>
                </a:solidFill>
              </a:rPr>
              <a:t>1st March 2020 and 28th February 2022 there were 2,875 admissions to hospital due to COVID-19 </a:t>
            </a:r>
            <a:r>
              <a:rPr lang="en-GB" sz="1200" dirty="0"/>
              <a:t>for East Sussex residents. </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2,745 (95%) of these occurred during waves 1-3 with the </a:t>
            </a:r>
            <a:r>
              <a:rPr lang="en-GB" sz="1200" b="1" dirty="0">
                <a:solidFill>
                  <a:srgbClr val="203864"/>
                </a:solidFill>
              </a:rPr>
              <a:t>highest number in wave 2 </a:t>
            </a:r>
          </a:p>
        </p:txBody>
      </p:sp>
      <p:pic>
        <p:nvPicPr>
          <p:cNvPr id="12" name="Picture 11">
            <a:extLst>
              <a:ext uri="{FF2B5EF4-FFF2-40B4-BE49-F238E27FC236}">
                <a16:creationId xmlns:a16="http://schemas.microsoft.com/office/drawing/2014/main" id="{257D4F85-4F6F-435C-8ADC-B93B7441E27B}"/>
              </a:ext>
            </a:extLst>
          </p:cNvPr>
          <p:cNvPicPr>
            <a:picLocks noChangeAspect="1"/>
          </p:cNvPicPr>
          <p:nvPr/>
        </p:nvPicPr>
        <p:blipFill rotWithShape="1">
          <a:blip r:embed="rId3"/>
          <a:srcRect l="19" t="796" b="2022"/>
          <a:stretch/>
        </p:blipFill>
        <p:spPr>
          <a:xfrm>
            <a:off x="5951984" y="988550"/>
            <a:ext cx="5051839" cy="2317945"/>
          </a:xfrm>
          <a:prstGeom prst="rect">
            <a:avLst/>
          </a:prstGeom>
        </p:spPr>
      </p:pic>
      <p:sp>
        <p:nvSpPr>
          <p:cNvPr id="23" name="TextBox 22">
            <a:extLst>
              <a:ext uri="{FF2B5EF4-FFF2-40B4-BE49-F238E27FC236}">
                <a16:creationId xmlns:a16="http://schemas.microsoft.com/office/drawing/2014/main" id="{CEE6551E-F184-4768-B592-C570241842AE}"/>
              </a:ext>
            </a:extLst>
          </p:cNvPr>
          <p:cNvSpPr txBox="1"/>
          <p:nvPr/>
        </p:nvSpPr>
        <p:spPr>
          <a:xfrm>
            <a:off x="723438" y="3395481"/>
            <a:ext cx="3456384" cy="276999"/>
          </a:xfrm>
          <a:prstGeom prst="rect">
            <a:avLst/>
          </a:prstGeom>
          <a:noFill/>
        </p:spPr>
        <p:txBody>
          <a:bodyPr wrap="square">
            <a:spAutoFit/>
          </a:bodyPr>
          <a:lstStyle/>
          <a:p>
            <a:r>
              <a:rPr lang="en-GB" sz="1200" b="1" dirty="0">
                <a:solidFill>
                  <a:srgbClr val="000000"/>
                </a:solidFill>
              </a:rPr>
              <a:t>Age profile of admissions due to Covid-19 by wave</a:t>
            </a:r>
          </a:p>
        </p:txBody>
      </p:sp>
      <p:pic>
        <p:nvPicPr>
          <p:cNvPr id="21" name="Picture 20">
            <a:extLst>
              <a:ext uri="{FF2B5EF4-FFF2-40B4-BE49-F238E27FC236}">
                <a16:creationId xmlns:a16="http://schemas.microsoft.com/office/drawing/2014/main" id="{15A4A32C-8C56-442A-92A0-3AB402A4FA8A}"/>
              </a:ext>
            </a:extLst>
          </p:cNvPr>
          <p:cNvPicPr>
            <a:picLocks noChangeAspect="1"/>
          </p:cNvPicPr>
          <p:nvPr/>
        </p:nvPicPr>
        <p:blipFill>
          <a:blip r:embed="rId4"/>
          <a:stretch>
            <a:fillRect/>
          </a:stretch>
        </p:blipFill>
        <p:spPr>
          <a:xfrm>
            <a:off x="678157" y="3876026"/>
            <a:ext cx="4248472" cy="2307145"/>
          </a:xfrm>
          <a:prstGeom prst="rect">
            <a:avLst/>
          </a:prstGeom>
        </p:spPr>
      </p:pic>
      <p:sp>
        <p:nvSpPr>
          <p:cNvPr id="27" name="Rectangle 26">
            <a:extLst>
              <a:ext uri="{FF2B5EF4-FFF2-40B4-BE49-F238E27FC236}">
                <a16:creationId xmlns:a16="http://schemas.microsoft.com/office/drawing/2014/main" id="{3E3CB61D-7B3C-41F9-9380-736247419D50}"/>
              </a:ext>
            </a:extLst>
          </p:cNvPr>
          <p:cNvSpPr/>
          <p:nvPr/>
        </p:nvSpPr>
        <p:spPr>
          <a:xfrm>
            <a:off x="5080489" y="3672480"/>
            <a:ext cx="2032008" cy="2677656"/>
          </a:xfrm>
          <a:prstGeom prst="rect">
            <a:avLst/>
          </a:prstGeom>
        </p:spPr>
        <p:txBody>
          <a:bodyPr wrap="square">
            <a:spAutoFit/>
          </a:bodyPr>
          <a:lstStyle/>
          <a:p>
            <a:pPr marL="171450" indent="-171450">
              <a:buFont typeface="Arial" panose="020B0604020202020204" pitchFamily="34" charset="0"/>
              <a:buChar char="•"/>
            </a:pPr>
            <a:r>
              <a:rPr lang="en-GB" sz="1200" b="1" dirty="0">
                <a:solidFill>
                  <a:srgbClr val="203864"/>
                </a:solidFill>
              </a:rPr>
              <a:t>Wave 1 had the oldest age profile </a:t>
            </a:r>
            <a:r>
              <a:rPr lang="en-GB" sz="1200" dirty="0"/>
              <a:t>and </a:t>
            </a:r>
            <a:r>
              <a:rPr lang="en-GB" sz="1200" b="1" dirty="0">
                <a:solidFill>
                  <a:srgbClr val="203864"/>
                </a:solidFill>
              </a:rPr>
              <a:t>wave 3 the youngest</a:t>
            </a:r>
          </a:p>
          <a:p>
            <a:pPr marL="171450" indent="-171450">
              <a:buFont typeface="Arial" panose="020B0604020202020204" pitchFamily="34" charset="0"/>
              <a:buChar char="•"/>
            </a:pPr>
            <a:endParaRPr lang="en-GB" sz="1200" b="1" dirty="0">
              <a:solidFill>
                <a:srgbClr val="203864"/>
              </a:solidFill>
            </a:endParaRPr>
          </a:p>
          <a:p>
            <a:pPr marL="171450" indent="-171450">
              <a:buFont typeface="Arial" panose="020B0604020202020204" pitchFamily="34" charset="0"/>
              <a:buChar char="•"/>
            </a:pPr>
            <a:r>
              <a:rPr lang="en-GB" sz="1200" dirty="0"/>
              <a:t>In </a:t>
            </a:r>
            <a:r>
              <a:rPr lang="en-GB" sz="1200" b="1" dirty="0">
                <a:solidFill>
                  <a:srgbClr val="203864"/>
                </a:solidFill>
              </a:rPr>
              <a:t>Wave 3</a:t>
            </a:r>
            <a:r>
              <a:rPr lang="en-GB" sz="1200" dirty="0"/>
              <a:t> more than 1 in 10 </a:t>
            </a:r>
            <a:r>
              <a:rPr lang="en-GB" sz="1200" b="1" dirty="0">
                <a:solidFill>
                  <a:srgbClr val="203864"/>
                </a:solidFill>
              </a:rPr>
              <a:t>admissions primarily due to Covid were in under 30s </a:t>
            </a:r>
          </a:p>
          <a:p>
            <a:pPr marL="171450" indent="-171450">
              <a:buFont typeface="Arial" panose="020B0604020202020204" pitchFamily="34" charset="0"/>
              <a:buChar char="•"/>
            </a:pPr>
            <a:endParaRPr lang="en-GB" sz="1200" b="1" dirty="0">
              <a:solidFill>
                <a:srgbClr val="203864"/>
              </a:solidFill>
            </a:endParaRPr>
          </a:p>
          <a:p>
            <a:pPr marL="171450" indent="-171450">
              <a:buFont typeface="Arial" panose="020B0604020202020204" pitchFamily="34" charset="0"/>
              <a:buChar char="•"/>
            </a:pPr>
            <a:r>
              <a:rPr lang="en-GB" sz="1200" b="1" dirty="0">
                <a:solidFill>
                  <a:srgbClr val="203864"/>
                </a:solidFill>
              </a:rPr>
              <a:t>Persons admitted in wave 3 generally had fewer co-morbidities </a:t>
            </a:r>
            <a:r>
              <a:rPr lang="en-GB" sz="1200" dirty="0"/>
              <a:t>recorded in their admission compared to the previous waves</a:t>
            </a:r>
          </a:p>
        </p:txBody>
      </p:sp>
      <p:graphicFrame>
        <p:nvGraphicFramePr>
          <p:cNvPr id="30" name="Table 29">
            <a:extLst>
              <a:ext uri="{FF2B5EF4-FFF2-40B4-BE49-F238E27FC236}">
                <a16:creationId xmlns:a16="http://schemas.microsoft.com/office/drawing/2014/main" id="{6FD92767-CD90-40F0-A543-699060B0EE86}"/>
              </a:ext>
            </a:extLst>
          </p:cNvPr>
          <p:cNvGraphicFramePr>
            <a:graphicFrameLocks noGrp="1"/>
          </p:cNvGraphicFramePr>
          <p:nvPr>
            <p:extLst>
              <p:ext uri="{D42A27DB-BD31-4B8C-83A1-F6EECF244321}">
                <p14:modId xmlns:p14="http://schemas.microsoft.com/office/powerpoint/2010/main" val="2765013638"/>
              </p:ext>
            </p:extLst>
          </p:nvPr>
        </p:nvGraphicFramePr>
        <p:xfrm>
          <a:off x="7337379" y="3765535"/>
          <a:ext cx="4270726" cy="2609850"/>
        </p:xfrm>
        <a:graphic>
          <a:graphicData uri="http://schemas.openxmlformats.org/drawingml/2006/table">
            <a:tbl>
              <a:tblPr/>
              <a:tblGrid>
                <a:gridCol w="2280484">
                  <a:extLst>
                    <a:ext uri="{9D8B030D-6E8A-4147-A177-3AD203B41FA5}">
                      <a16:colId xmlns:a16="http://schemas.microsoft.com/office/drawing/2014/main" val="2822267401"/>
                    </a:ext>
                  </a:extLst>
                </a:gridCol>
                <a:gridCol w="663414">
                  <a:extLst>
                    <a:ext uri="{9D8B030D-6E8A-4147-A177-3AD203B41FA5}">
                      <a16:colId xmlns:a16="http://schemas.microsoft.com/office/drawing/2014/main" val="1196855593"/>
                    </a:ext>
                  </a:extLst>
                </a:gridCol>
                <a:gridCol w="663414">
                  <a:extLst>
                    <a:ext uri="{9D8B030D-6E8A-4147-A177-3AD203B41FA5}">
                      <a16:colId xmlns:a16="http://schemas.microsoft.com/office/drawing/2014/main" val="3751950672"/>
                    </a:ext>
                  </a:extLst>
                </a:gridCol>
                <a:gridCol w="663414">
                  <a:extLst>
                    <a:ext uri="{9D8B030D-6E8A-4147-A177-3AD203B41FA5}">
                      <a16:colId xmlns:a16="http://schemas.microsoft.com/office/drawing/2014/main" val="117888322"/>
                    </a:ext>
                  </a:extLst>
                </a:gridCol>
              </a:tblGrid>
              <a:tr h="166511">
                <a:tc>
                  <a:txBody>
                    <a:bodyPr/>
                    <a:lstStyle/>
                    <a:p>
                      <a:pPr algn="ctr" fontAlgn="b"/>
                      <a:r>
                        <a:rPr lang="en-GB" sz="1100" b="1" i="0" u="none" strike="noStrike" dirty="0">
                          <a:solidFill>
                            <a:srgbClr val="FFFFFF"/>
                          </a:solidFill>
                          <a:effectLst/>
                          <a:latin typeface="Trebuchet MS" panose="020B0603020202020204" pitchFamily="34" charset="0"/>
                        </a:rPr>
                        <a:t> </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619BCD"/>
                    </a:solidFill>
                  </a:tcPr>
                </a:tc>
                <a:tc>
                  <a:txBody>
                    <a:bodyPr/>
                    <a:lstStyle/>
                    <a:p>
                      <a:pPr algn="ctr" fontAlgn="b"/>
                      <a:r>
                        <a:rPr lang="en-GB" sz="1100" b="1" i="0" u="none" strike="noStrike">
                          <a:solidFill>
                            <a:srgbClr val="FFFFFF"/>
                          </a:solidFill>
                          <a:effectLst/>
                          <a:latin typeface="Trebuchet MS" panose="020B0603020202020204" pitchFamily="34" charset="0"/>
                        </a:rPr>
                        <a:t>Wave 1</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619BCD"/>
                    </a:solidFill>
                  </a:tcPr>
                </a:tc>
                <a:tc>
                  <a:txBody>
                    <a:bodyPr/>
                    <a:lstStyle/>
                    <a:p>
                      <a:pPr algn="ctr" fontAlgn="b"/>
                      <a:r>
                        <a:rPr lang="en-GB" sz="1100" b="1" i="0" u="none" strike="noStrike">
                          <a:solidFill>
                            <a:srgbClr val="FFFFFF"/>
                          </a:solidFill>
                          <a:effectLst/>
                          <a:latin typeface="Trebuchet MS" panose="020B0603020202020204" pitchFamily="34" charset="0"/>
                        </a:rPr>
                        <a:t>Wave 2</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619BCD"/>
                    </a:solidFill>
                  </a:tcPr>
                </a:tc>
                <a:tc>
                  <a:txBody>
                    <a:bodyPr/>
                    <a:lstStyle/>
                    <a:p>
                      <a:pPr algn="ctr" fontAlgn="b"/>
                      <a:r>
                        <a:rPr lang="en-GB" sz="1100" b="1" i="0" u="none" strike="noStrike">
                          <a:solidFill>
                            <a:srgbClr val="FFFFFF"/>
                          </a:solidFill>
                          <a:effectLst/>
                          <a:latin typeface="Trebuchet MS" panose="020B0603020202020204" pitchFamily="34" charset="0"/>
                        </a:rPr>
                        <a:t>Wave 3 </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619BCD"/>
                    </a:solidFill>
                  </a:tcPr>
                </a:tc>
                <a:extLst>
                  <a:ext uri="{0D108BD9-81ED-4DB2-BD59-A6C34878D82A}">
                    <a16:rowId xmlns:a16="http://schemas.microsoft.com/office/drawing/2014/main" val="3923352219"/>
                  </a:ext>
                </a:extLst>
              </a:tr>
              <a:tr h="166511">
                <a:tc>
                  <a:txBody>
                    <a:bodyPr/>
                    <a:lstStyle/>
                    <a:p>
                      <a:pPr algn="l" fontAlgn="b"/>
                      <a:r>
                        <a:rPr lang="en-GB" sz="1100" b="0" i="0" u="none" strike="noStrike">
                          <a:solidFill>
                            <a:srgbClr val="003C69"/>
                          </a:solidFill>
                          <a:effectLst/>
                          <a:latin typeface="Trebuchet MS" panose="020B0603020202020204" pitchFamily="34" charset="0"/>
                        </a:rPr>
                        <a:t>Number of admissions</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366</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1570</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809</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148842577"/>
                  </a:ext>
                </a:extLst>
              </a:tr>
              <a:tr h="166511">
                <a:tc>
                  <a:txBody>
                    <a:bodyPr/>
                    <a:lstStyle/>
                    <a:p>
                      <a:pPr algn="l" fontAlgn="b"/>
                      <a:r>
                        <a:rPr lang="en-GB" sz="1100" b="0" i="0" u="none" strike="noStrike">
                          <a:solidFill>
                            <a:srgbClr val="003C69"/>
                          </a:solidFill>
                          <a:effectLst/>
                          <a:latin typeface="Trebuchet MS" panose="020B0603020202020204" pitchFamily="34" charset="0"/>
                        </a:rPr>
                        <a:t>% male</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55%</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55%</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55%</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623039711"/>
                  </a:ext>
                </a:extLst>
              </a:tr>
              <a:tr h="166511">
                <a:tc>
                  <a:txBody>
                    <a:bodyPr/>
                    <a:lstStyle/>
                    <a:p>
                      <a:pPr algn="l" fontAlgn="b"/>
                      <a:r>
                        <a:rPr lang="en-GB" sz="1100" b="0" i="0" u="none" strike="noStrike">
                          <a:solidFill>
                            <a:srgbClr val="003C69"/>
                          </a:solidFill>
                          <a:effectLst/>
                          <a:latin typeface="Trebuchet MS" panose="020B0603020202020204" pitchFamily="34" charset="0"/>
                        </a:rPr>
                        <a:t>% Under 30s</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3%</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2%</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12%</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433865952"/>
                  </a:ext>
                </a:extLst>
              </a:tr>
              <a:tr h="166511">
                <a:tc>
                  <a:txBody>
                    <a:bodyPr/>
                    <a:lstStyle/>
                    <a:p>
                      <a:pPr algn="l" fontAlgn="b"/>
                      <a:r>
                        <a:rPr lang="en-GB" sz="1100" b="0" i="0" u="none" strike="noStrike">
                          <a:solidFill>
                            <a:srgbClr val="003C69"/>
                          </a:solidFill>
                          <a:effectLst/>
                          <a:latin typeface="Trebuchet MS" panose="020B0603020202020204" pitchFamily="34" charset="0"/>
                        </a:rPr>
                        <a:t>% 75+</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53%</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42%</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32%</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147757652"/>
                  </a:ext>
                </a:extLst>
              </a:tr>
              <a:tr h="166511">
                <a:tc>
                  <a:txBody>
                    <a:bodyPr/>
                    <a:lstStyle/>
                    <a:p>
                      <a:pPr algn="l" fontAlgn="b"/>
                      <a:r>
                        <a:rPr lang="en-GB" sz="1100" b="0" i="0" u="none" strike="noStrike">
                          <a:solidFill>
                            <a:srgbClr val="003C69"/>
                          </a:solidFill>
                          <a:effectLst/>
                          <a:latin typeface="Trebuchet MS" panose="020B0603020202020204" pitchFamily="34" charset="0"/>
                        </a:rPr>
                        <a:t>% 90+</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11%</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9%</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5%</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179437773"/>
                  </a:ext>
                </a:extLst>
              </a:tr>
              <a:tr h="166511">
                <a:tc gridSpan="4">
                  <a:txBody>
                    <a:bodyPr/>
                    <a:lstStyle/>
                    <a:p>
                      <a:pPr algn="ctr" fontAlgn="b"/>
                      <a:r>
                        <a:rPr lang="en-GB" sz="1100" b="0" i="0" u="none" strike="noStrike" dirty="0">
                          <a:solidFill>
                            <a:srgbClr val="003C69"/>
                          </a:solidFill>
                          <a:effectLst/>
                          <a:latin typeface="Trebuchet MS" panose="020B0603020202020204" pitchFamily="34" charset="0"/>
                        </a:rPr>
                        <a:t>Other mentions on admissions record:</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49601792"/>
                  </a:ext>
                </a:extLst>
              </a:tr>
              <a:tr h="166511">
                <a:tc>
                  <a:txBody>
                    <a:bodyPr/>
                    <a:lstStyle/>
                    <a:p>
                      <a:pPr algn="r" fontAlgn="b"/>
                      <a:r>
                        <a:rPr lang="en-GB" sz="1100" b="0" i="0" u="none" strike="noStrike">
                          <a:solidFill>
                            <a:srgbClr val="003C69"/>
                          </a:solidFill>
                          <a:effectLst/>
                          <a:latin typeface="Trebuchet MS" panose="020B0603020202020204" pitchFamily="34" charset="0"/>
                        </a:rPr>
                        <a:t>any cardiovascular disease</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67%</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63%</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52%</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489777317"/>
                  </a:ext>
                </a:extLst>
              </a:tr>
              <a:tr h="166511">
                <a:tc>
                  <a:txBody>
                    <a:bodyPr/>
                    <a:lstStyle/>
                    <a:p>
                      <a:pPr algn="r" fontAlgn="b"/>
                      <a:r>
                        <a:rPr lang="en-GB" sz="1100" b="0" i="0" u="none" strike="noStrike">
                          <a:solidFill>
                            <a:srgbClr val="003C69"/>
                          </a:solidFill>
                          <a:effectLst/>
                          <a:latin typeface="Trebuchet MS" panose="020B0603020202020204" pitchFamily="34" charset="0"/>
                        </a:rPr>
                        <a:t>Hypertension</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15%</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16%</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12%</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579257987"/>
                  </a:ext>
                </a:extLst>
              </a:tr>
              <a:tr h="166511">
                <a:tc>
                  <a:txBody>
                    <a:bodyPr/>
                    <a:lstStyle/>
                    <a:p>
                      <a:pPr algn="r" fontAlgn="b"/>
                      <a:r>
                        <a:rPr lang="en-GB" sz="1100" b="0" i="0" u="none" strike="noStrike">
                          <a:solidFill>
                            <a:srgbClr val="003C69"/>
                          </a:solidFill>
                          <a:effectLst/>
                          <a:latin typeface="Trebuchet MS" panose="020B0603020202020204" pitchFamily="34" charset="0"/>
                        </a:rPr>
                        <a:t>Nervous system disorder</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18%</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20%</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16%</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594648731"/>
                  </a:ext>
                </a:extLst>
              </a:tr>
              <a:tr h="166511">
                <a:tc>
                  <a:txBody>
                    <a:bodyPr/>
                    <a:lstStyle/>
                    <a:p>
                      <a:pPr algn="r" fontAlgn="b"/>
                      <a:r>
                        <a:rPr lang="en-GB" sz="1100" b="0" i="0" u="none" strike="noStrike">
                          <a:solidFill>
                            <a:srgbClr val="003C69"/>
                          </a:solidFill>
                          <a:effectLst/>
                          <a:latin typeface="Trebuchet MS" panose="020B0603020202020204" pitchFamily="34" charset="0"/>
                        </a:rPr>
                        <a:t>Diabetes</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19%</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22%</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20%</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698693541"/>
                  </a:ext>
                </a:extLst>
              </a:tr>
              <a:tr h="166511">
                <a:tc>
                  <a:txBody>
                    <a:bodyPr/>
                    <a:lstStyle/>
                    <a:p>
                      <a:pPr algn="r" fontAlgn="b"/>
                      <a:r>
                        <a:rPr lang="en-GB" sz="1100" b="0" i="0" u="none" strike="noStrike">
                          <a:solidFill>
                            <a:srgbClr val="003C69"/>
                          </a:solidFill>
                          <a:effectLst/>
                          <a:latin typeface="Trebuchet MS" panose="020B0603020202020204" pitchFamily="34" charset="0"/>
                        </a:rPr>
                        <a:t>Chronnic Kidney Disease</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16%</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16%</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13%</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821965839"/>
                  </a:ext>
                </a:extLst>
              </a:tr>
              <a:tr h="166511">
                <a:tc>
                  <a:txBody>
                    <a:bodyPr/>
                    <a:lstStyle/>
                    <a:p>
                      <a:pPr algn="r" fontAlgn="b"/>
                      <a:r>
                        <a:rPr lang="en-GB" sz="1100" b="0" i="0" u="none" strike="noStrike">
                          <a:solidFill>
                            <a:srgbClr val="003C69"/>
                          </a:solidFill>
                          <a:effectLst/>
                          <a:latin typeface="Trebuchet MS" panose="020B0603020202020204" pitchFamily="34" charset="0"/>
                        </a:rPr>
                        <a:t>Dementia</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13%</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10%</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5%</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702267905"/>
                  </a:ext>
                </a:extLst>
              </a:tr>
              <a:tr h="166511">
                <a:tc>
                  <a:txBody>
                    <a:bodyPr/>
                    <a:lstStyle/>
                    <a:p>
                      <a:pPr algn="r" fontAlgn="b"/>
                      <a:r>
                        <a:rPr lang="en-GB" sz="1100" b="0" i="0" u="none" strike="noStrike">
                          <a:solidFill>
                            <a:srgbClr val="003C69"/>
                          </a:solidFill>
                          <a:effectLst/>
                          <a:latin typeface="Trebuchet MS" panose="020B0603020202020204" pitchFamily="34" charset="0"/>
                        </a:rPr>
                        <a:t>COPD</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17%</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14%</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13%</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167694992"/>
                  </a:ext>
                </a:extLst>
              </a:tr>
              <a:tr h="166511">
                <a:tc>
                  <a:txBody>
                    <a:bodyPr/>
                    <a:lstStyle/>
                    <a:p>
                      <a:pPr algn="r" fontAlgn="b"/>
                      <a:r>
                        <a:rPr lang="en-GB" sz="1100" b="0" i="0" u="none" strike="noStrike">
                          <a:solidFill>
                            <a:srgbClr val="003C69"/>
                          </a:solidFill>
                          <a:effectLst/>
                          <a:latin typeface="Trebuchet MS" panose="020B0603020202020204" pitchFamily="34" charset="0"/>
                        </a:rPr>
                        <a:t>Asthma</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9%</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a:solidFill>
                            <a:srgbClr val="003C69"/>
                          </a:solidFill>
                          <a:effectLst/>
                          <a:latin typeface="Trebuchet MS" panose="020B0603020202020204" pitchFamily="34" charset="0"/>
                        </a:rPr>
                        <a:t>12%</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100" b="0" i="0" u="none" strike="noStrike" dirty="0">
                          <a:solidFill>
                            <a:srgbClr val="003C69"/>
                          </a:solidFill>
                          <a:effectLst/>
                          <a:latin typeface="Trebuchet MS" panose="020B0603020202020204" pitchFamily="34" charset="0"/>
                        </a:rPr>
                        <a:t>12%</a:t>
                      </a:r>
                    </a:p>
                  </a:txBody>
                  <a:tcPr marL="6350" marR="6350" marT="635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4067779146"/>
                  </a:ext>
                </a:extLst>
              </a:tr>
            </a:tbl>
          </a:graphicData>
        </a:graphic>
      </p:graphicFrame>
      <p:sp>
        <p:nvSpPr>
          <p:cNvPr id="31" name="TextBox 30">
            <a:extLst>
              <a:ext uri="{FF2B5EF4-FFF2-40B4-BE49-F238E27FC236}">
                <a16:creationId xmlns:a16="http://schemas.microsoft.com/office/drawing/2014/main" id="{5EA4F5F7-5D6F-425A-BB6C-1DCE6CA85268}"/>
              </a:ext>
            </a:extLst>
          </p:cNvPr>
          <p:cNvSpPr txBox="1"/>
          <p:nvPr/>
        </p:nvSpPr>
        <p:spPr>
          <a:xfrm>
            <a:off x="7310739" y="3432352"/>
            <a:ext cx="3456384" cy="276999"/>
          </a:xfrm>
          <a:prstGeom prst="rect">
            <a:avLst/>
          </a:prstGeom>
          <a:noFill/>
        </p:spPr>
        <p:txBody>
          <a:bodyPr wrap="square">
            <a:spAutoFit/>
          </a:bodyPr>
          <a:lstStyle/>
          <a:p>
            <a:r>
              <a:rPr lang="en-GB" sz="1200" b="1" dirty="0">
                <a:solidFill>
                  <a:srgbClr val="000000"/>
                </a:solidFill>
              </a:rPr>
              <a:t>Profile of admissions due to Covid-19 by wave</a:t>
            </a:r>
          </a:p>
        </p:txBody>
      </p:sp>
      <p:graphicFrame>
        <p:nvGraphicFramePr>
          <p:cNvPr id="34" name="Table 33">
            <a:extLst>
              <a:ext uri="{FF2B5EF4-FFF2-40B4-BE49-F238E27FC236}">
                <a16:creationId xmlns:a16="http://schemas.microsoft.com/office/drawing/2014/main" id="{0C0F6B97-4CD1-437F-87EE-95635FC38510}"/>
              </a:ext>
            </a:extLst>
          </p:cNvPr>
          <p:cNvGraphicFramePr>
            <a:graphicFrameLocks noGrp="1"/>
          </p:cNvGraphicFramePr>
          <p:nvPr>
            <p:extLst>
              <p:ext uri="{D42A27DB-BD31-4B8C-83A1-F6EECF244321}">
                <p14:modId xmlns:p14="http://schemas.microsoft.com/office/powerpoint/2010/main" val="2625350109"/>
              </p:ext>
            </p:extLst>
          </p:nvPr>
        </p:nvGraphicFramePr>
        <p:xfrm>
          <a:off x="894934" y="2200463"/>
          <a:ext cx="4381500" cy="577850"/>
        </p:xfrm>
        <a:graphic>
          <a:graphicData uri="http://schemas.openxmlformats.org/drawingml/2006/table">
            <a:tbl>
              <a:tblPr/>
              <a:tblGrid>
                <a:gridCol w="1460500">
                  <a:extLst>
                    <a:ext uri="{9D8B030D-6E8A-4147-A177-3AD203B41FA5}">
                      <a16:colId xmlns:a16="http://schemas.microsoft.com/office/drawing/2014/main" val="974045464"/>
                    </a:ext>
                  </a:extLst>
                </a:gridCol>
                <a:gridCol w="1460500">
                  <a:extLst>
                    <a:ext uri="{9D8B030D-6E8A-4147-A177-3AD203B41FA5}">
                      <a16:colId xmlns:a16="http://schemas.microsoft.com/office/drawing/2014/main" val="4151606605"/>
                    </a:ext>
                  </a:extLst>
                </a:gridCol>
                <a:gridCol w="1460500">
                  <a:extLst>
                    <a:ext uri="{9D8B030D-6E8A-4147-A177-3AD203B41FA5}">
                      <a16:colId xmlns:a16="http://schemas.microsoft.com/office/drawing/2014/main" val="1066320782"/>
                    </a:ext>
                  </a:extLst>
                </a:gridCol>
              </a:tblGrid>
              <a:tr h="196850">
                <a:tc>
                  <a:txBody>
                    <a:bodyPr/>
                    <a:lstStyle/>
                    <a:p>
                      <a:pPr algn="ctr" fontAlgn="b"/>
                      <a:r>
                        <a:rPr lang="en-GB" sz="1200" b="1" i="0" u="none" strike="noStrike">
                          <a:solidFill>
                            <a:srgbClr val="FFFFFF"/>
                          </a:solidFill>
                          <a:effectLst/>
                          <a:latin typeface="Trebuchet MS" panose="020B0603020202020204" pitchFamily="34" charset="0"/>
                        </a:rPr>
                        <a:t>Wave 1</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619BCD"/>
                    </a:solidFill>
                  </a:tcPr>
                </a:tc>
                <a:tc>
                  <a:txBody>
                    <a:bodyPr/>
                    <a:lstStyle/>
                    <a:p>
                      <a:pPr algn="ctr" fontAlgn="b"/>
                      <a:r>
                        <a:rPr lang="en-GB" sz="1200" b="1" i="0" u="none" strike="noStrike">
                          <a:solidFill>
                            <a:srgbClr val="FFFFFF"/>
                          </a:solidFill>
                          <a:effectLst/>
                          <a:latin typeface="Trebuchet MS" panose="020B0603020202020204" pitchFamily="34" charset="0"/>
                        </a:rPr>
                        <a:t>Wave 2</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619BCD"/>
                    </a:solidFill>
                  </a:tcPr>
                </a:tc>
                <a:tc>
                  <a:txBody>
                    <a:bodyPr/>
                    <a:lstStyle/>
                    <a:p>
                      <a:pPr algn="ctr" fontAlgn="b"/>
                      <a:r>
                        <a:rPr lang="en-GB" sz="1200" b="1" i="0" u="none" strike="noStrike">
                          <a:solidFill>
                            <a:srgbClr val="FFFFFF"/>
                          </a:solidFill>
                          <a:effectLst/>
                          <a:latin typeface="Trebuchet MS" panose="020B0603020202020204" pitchFamily="34" charset="0"/>
                        </a:rPr>
                        <a:t>Wave 3 </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619BCD"/>
                    </a:solidFill>
                  </a:tcPr>
                </a:tc>
                <a:extLst>
                  <a:ext uri="{0D108BD9-81ED-4DB2-BD59-A6C34878D82A}">
                    <a16:rowId xmlns:a16="http://schemas.microsoft.com/office/drawing/2014/main" val="445258961"/>
                  </a:ext>
                </a:extLst>
              </a:tr>
              <a:tr h="196850">
                <a:tc>
                  <a:txBody>
                    <a:bodyPr/>
                    <a:lstStyle/>
                    <a:p>
                      <a:pPr algn="ctr" fontAlgn="b"/>
                      <a:r>
                        <a:rPr lang="en-GB" sz="1200" b="0" i="0" u="none" strike="noStrike">
                          <a:solidFill>
                            <a:srgbClr val="003C69"/>
                          </a:solidFill>
                          <a:effectLst/>
                          <a:latin typeface="Trebuchet MS" panose="020B0603020202020204" pitchFamily="34" charset="0"/>
                        </a:rPr>
                        <a:t>23/03/20-30/05/20</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en-GB" sz="1200" b="0" i="0" u="none" strike="noStrike">
                          <a:solidFill>
                            <a:srgbClr val="003C69"/>
                          </a:solidFill>
                          <a:effectLst/>
                          <a:latin typeface="Trebuchet MS" panose="020B0603020202020204" pitchFamily="34" charset="0"/>
                        </a:rPr>
                        <a:t>07/09/20-24/04/21</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en-GB" sz="1200" b="0" i="0" u="none" strike="noStrike" dirty="0">
                          <a:solidFill>
                            <a:srgbClr val="003C69"/>
                          </a:solidFill>
                          <a:effectLst/>
                          <a:latin typeface="Trebuchet MS" panose="020B0603020202020204" pitchFamily="34" charset="0"/>
                        </a:rPr>
                        <a:t>26/05/21 to date</a:t>
                      </a:r>
                    </a:p>
                  </a:txBody>
                  <a:tcPr marL="0" marR="0" marT="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914144819"/>
                  </a:ext>
                </a:extLst>
              </a:tr>
              <a:tr h="184150">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808080"/>
                      </a:solidFill>
                      <a:prstDash val="solid"/>
                      <a:round/>
                      <a:headEnd type="none" w="med" len="med"/>
                      <a:tailEnd type="none" w="med" len="med"/>
                    </a:lnT>
                    <a:lnB>
                      <a:noFill/>
                    </a:lnB>
                  </a:tcPr>
                </a:tc>
                <a:tc>
                  <a:txBody>
                    <a:bodyPr/>
                    <a:lstStyle/>
                    <a:p>
                      <a:pPr algn="r" fontAlgn="b"/>
                      <a:r>
                        <a:rPr lang="en-GB" sz="1100" b="0" i="0" u="none" strike="noStrike" dirty="0">
                          <a:solidFill>
                            <a:srgbClr val="000000"/>
                          </a:solidFill>
                          <a:effectLst/>
                          <a:latin typeface="Calibri" panose="020F0502020204030204" pitchFamily="34" charset="0"/>
                        </a:rPr>
                        <a:t>Source: ONS</a:t>
                      </a:r>
                    </a:p>
                  </a:txBody>
                  <a:tcPr marL="0" marR="0" marT="0" marB="0" anchor="b">
                    <a:lnL>
                      <a:noFill/>
                    </a:lnL>
                    <a:lnR>
                      <a:noFill/>
                    </a:lnR>
                    <a:lnT w="6350" cap="flat" cmpd="sng" algn="ctr">
                      <a:solidFill>
                        <a:srgbClr val="808080"/>
                      </a:solidFill>
                      <a:prstDash val="solid"/>
                      <a:round/>
                      <a:headEnd type="none" w="med" len="med"/>
                      <a:tailEnd type="none" w="med" len="med"/>
                    </a:lnT>
                    <a:lnB>
                      <a:noFill/>
                    </a:lnB>
                  </a:tcPr>
                </a:tc>
                <a:extLst>
                  <a:ext uri="{0D108BD9-81ED-4DB2-BD59-A6C34878D82A}">
                    <a16:rowId xmlns:a16="http://schemas.microsoft.com/office/drawing/2014/main" val="450504457"/>
                  </a:ext>
                </a:extLst>
              </a:tr>
            </a:tbl>
          </a:graphicData>
        </a:graphic>
      </p:graphicFrame>
    </p:spTree>
    <p:extLst>
      <p:ext uri="{BB962C8B-B14F-4D97-AF65-F5344CB8AC3E}">
        <p14:creationId xmlns:p14="http://schemas.microsoft.com/office/powerpoint/2010/main" val="1155972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DDBE73-688F-411D-83B1-E43A20B7AF4B}"/>
              </a:ext>
            </a:extLst>
          </p:cNvPr>
          <p:cNvSpPr>
            <a:spLocks noGrp="1"/>
          </p:cNvSpPr>
          <p:nvPr>
            <p:ph type="title"/>
          </p:nvPr>
        </p:nvSpPr>
        <p:spPr/>
        <p:txBody>
          <a:bodyPr>
            <a:normAutofit/>
          </a:bodyPr>
          <a:lstStyle/>
          <a:p>
            <a:r>
              <a:rPr lang="en-GB" sz="2400" dirty="0"/>
              <a:t>COVID-19</a:t>
            </a:r>
            <a:r>
              <a:rPr lang="en-GB" sz="3200" dirty="0"/>
              <a:t> </a:t>
            </a:r>
            <a:r>
              <a:rPr lang="en-GB" sz="2400" b="0" dirty="0"/>
              <a:t>Hospitalisations: Emergency admissions due to COVID-19</a:t>
            </a:r>
          </a:p>
        </p:txBody>
      </p:sp>
      <p:sp>
        <p:nvSpPr>
          <p:cNvPr id="15" name="Rectangle 14">
            <a:extLst>
              <a:ext uri="{FF2B5EF4-FFF2-40B4-BE49-F238E27FC236}">
                <a16:creationId xmlns:a16="http://schemas.microsoft.com/office/drawing/2014/main" id="{A89AEDB6-96EE-4090-8EE4-5A5BCC3FDF7E}"/>
              </a:ext>
            </a:extLst>
          </p:cNvPr>
          <p:cNvSpPr/>
          <p:nvPr/>
        </p:nvSpPr>
        <p:spPr>
          <a:xfrm>
            <a:off x="263352" y="685008"/>
            <a:ext cx="5214729" cy="461665"/>
          </a:xfrm>
          <a:prstGeom prst="rect">
            <a:avLst/>
          </a:prstGeom>
        </p:spPr>
        <p:txBody>
          <a:bodyPr wrap="square">
            <a:spAutoFit/>
          </a:bodyPr>
          <a:lstStyle/>
          <a:p>
            <a:r>
              <a:rPr lang="en-GB" sz="1200" b="1" dirty="0">
                <a:solidFill>
                  <a:srgbClr val="000000"/>
                </a:solidFill>
              </a:rPr>
              <a:t>East Sussex admission rate due to Covid-19 by district/borough , March 20 - Feb 22, directly age-standardised rate per 100,000 population</a:t>
            </a:r>
            <a:endParaRPr lang="en-GB" sz="1200" b="1" dirty="0"/>
          </a:p>
        </p:txBody>
      </p:sp>
      <p:sp>
        <p:nvSpPr>
          <p:cNvPr id="22" name="TextBox 21">
            <a:extLst>
              <a:ext uri="{FF2B5EF4-FFF2-40B4-BE49-F238E27FC236}">
                <a16:creationId xmlns:a16="http://schemas.microsoft.com/office/drawing/2014/main" id="{3EECF981-432A-4372-9DD1-A866ABC05C30}"/>
              </a:ext>
            </a:extLst>
          </p:cNvPr>
          <p:cNvSpPr txBox="1"/>
          <p:nvPr/>
        </p:nvSpPr>
        <p:spPr>
          <a:xfrm>
            <a:off x="5735961" y="681717"/>
            <a:ext cx="6285236" cy="461665"/>
          </a:xfrm>
          <a:prstGeom prst="rect">
            <a:avLst/>
          </a:prstGeom>
          <a:noFill/>
        </p:spPr>
        <p:txBody>
          <a:bodyPr wrap="square">
            <a:spAutoFit/>
          </a:bodyPr>
          <a:lstStyle/>
          <a:p>
            <a:r>
              <a:rPr lang="en-GB" sz="1200" b="1" dirty="0">
                <a:solidFill>
                  <a:srgbClr val="000000"/>
                </a:solidFill>
              </a:rPr>
              <a:t>East Sussex admission rate due to Covid-19 by deprivation , March 20 - Feb 22, directly age-standardised rate per 100,000 population</a:t>
            </a:r>
          </a:p>
        </p:txBody>
      </p:sp>
      <p:sp>
        <p:nvSpPr>
          <p:cNvPr id="3" name="Footer Placeholder 2">
            <a:extLst>
              <a:ext uri="{FF2B5EF4-FFF2-40B4-BE49-F238E27FC236}">
                <a16:creationId xmlns:a16="http://schemas.microsoft.com/office/drawing/2014/main" id="{8667A186-2412-4314-A228-8BEE22752D96}"/>
              </a:ext>
            </a:extLst>
          </p:cNvPr>
          <p:cNvSpPr>
            <a:spLocks noGrp="1"/>
          </p:cNvSpPr>
          <p:nvPr>
            <p:ph type="ftr" sz="quarter" idx="11"/>
          </p:nvPr>
        </p:nvSpPr>
        <p:spPr/>
        <p:txBody>
          <a:bodyPr/>
          <a:lstStyle/>
          <a:p>
            <a:r>
              <a:rPr lang="en-GB" dirty="0"/>
              <a:t>PHI East Sussex County Council 2022</a:t>
            </a:r>
          </a:p>
        </p:txBody>
      </p:sp>
      <p:sp>
        <p:nvSpPr>
          <p:cNvPr id="5" name="Slide Number Placeholder 4">
            <a:extLst>
              <a:ext uri="{FF2B5EF4-FFF2-40B4-BE49-F238E27FC236}">
                <a16:creationId xmlns:a16="http://schemas.microsoft.com/office/drawing/2014/main" id="{A2011824-5FA8-482F-8A85-7BCB7B175361}"/>
              </a:ext>
            </a:extLst>
          </p:cNvPr>
          <p:cNvSpPr>
            <a:spLocks noGrp="1"/>
          </p:cNvSpPr>
          <p:nvPr>
            <p:ph type="sldNum" sz="quarter" idx="12"/>
          </p:nvPr>
        </p:nvSpPr>
        <p:spPr>
          <a:xfrm>
            <a:off x="11138052" y="6376243"/>
            <a:ext cx="701407" cy="365125"/>
          </a:xfrm>
        </p:spPr>
        <p:txBody>
          <a:bodyPr/>
          <a:lstStyle/>
          <a:p>
            <a:fld id="{8909338C-4204-40C7-9A1E-446982E7336D}" type="slidenum">
              <a:rPr lang="en-GB" smtClean="0"/>
              <a:pPr/>
              <a:t>46</a:t>
            </a:fld>
            <a:endParaRPr lang="en-GB" dirty="0"/>
          </a:p>
        </p:txBody>
      </p:sp>
      <p:pic>
        <p:nvPicPr>
          <p:cNvPr id="2" name="Picture 1">
            <a:extLst>
              <a:ext uri="{FF2B5EF4-FFF2-40B4-BE49-F238E27FC236}">
                <a16:creationId xmlns:a16="http://schemas.microsoft.com/office/drawing/2014/main" id="{4723BBF6-1778-48B4-90CA-2C68BB6DC5BD}"/>
              </a:ext>
            </a:extLst>
          </p:cNvPr>
          <p:cNvPicPr>
            <a:picLocks noChangeAspect="1"/>
          </p:cNvPicPr>
          <p:nvPr/>
        </p:nvPicPr>
        <p:blipFill>
          <a:blip r:embed="rId3"/>
          <a:stretch>
            <a:fillRect/>
          </a:stretch>
        </p:blipFill>
        <p:spPr>
          <a:xfrm>
            <a:off x="8056257" y="1254306"/>
            <a:ext cx="3964940" cy="2164834"/>
          </a:xfrm>
          <a:prstGeom prst="rect">
            <a:avLst/>
          </a:prstGeom>
        </p:spPr>
      </p:pic>
      <p:pic>
        <p:nvPicPr>
          <p:cNvPr id="6" name="Picture 5">
            <a:extLst>
              <a:ext uri="{FF2B5EF4-FFF2-40B4-BE49-F238E27FC236}">
                <a16:creationId xmlns:a16="http://schemas.microsoft.com/office/drawing/2014/main" id="{6878372E-0973-4799-AAA9-82C13FCD678F}"/>
              </a:ext>
            </a:extLst>
          </p:cNvPr>
          <p:cNvPicPr>
            <a:picLocks noChangeAspect="1"/>
          </p:cNvPicPr>
          <p:nvPr/>
        </p:nvPicPr>
        <p:blipFill>
          <a:blip r:embed="rId4"/>
          <a:stretch>
            <a:fillRect/>
          </a:stretch>
        </p:blipFill>
        <p:spPr>
          <a:xfrm>
            <a:off x="1675068" y="1305073"/>
            <a:ext cx="3862142" cy="1932944"/>
          </a:xfrm>
          <a:prstGeom prst="rect">
            <a:avLst/>
          </a:prstGeom>
        </p:spPr>
      </p:pic>
      <p:sp>
        <p:nvSpPr>
          <p:cNvPr id="16" name="TextBox 15">
            <a:extLst>
              <a:ext uri="{FF2B5EF4-FFF2-40B4-BE49-F238E27FC236}">
                <a16:creationId xmlns:a16="http://schemas.microsoft.com/office/drawing/2014/main" id="{65070A55-479F-47E2-8BAA-C72ED6DF5B6D}"/>
              </a:ext>
            </a:extLst>
          </p:cNvPr>
          <p:cNvSpPr txBox="1"/>
          <p:nvPr/>
        </p:nvSpPr>
        <p:spPr>
          <a:xfrm>
            <a:off x="370165" y="3592424"/>
            <a:ext cx="11469294" cy="276999"/>
          </a:xfrm>
          <a:prstGeom prst="rect">
            <a:avLst/>
          </a:prstGeom>
          <a:noFill/>
        </p:spPr>
        <p:txBody>
          <a:bodyPr wrap="square">
            <a:spAutoFit/>
          </a:bodyPr>
          <a:lstStyle/>
          <a:p>
            <a:pPr algn="ctr"/>
            <a:r>
              <a:rPr lang="en-GB" sz="1200" b="1" dirty="0">
                <a:solidFill>
                  <a:srgbClr val="000000"/>
                </a:solidFill>
              </a:rPr>
              <a:t>Percentage of admissions with a Covid-19 diagnosis where admission is primarily due to Covid-19 (primary diagnosis)</a:t>
            </a:r>
          </a:p>
        </p:txBody>
      </p:sp>
      <p:pic>
        <p:nvPicPr>
          <p:cNvPr id="8" name="Picture 7">
            <a:extLst>
              <a:ext uri="{FF2B5EF4-FFF2-40B4-BE49-F238E27FC236}">
                <a16:creationId xmlns:a16="http://schemas.microsoft.com/office/drawing/2014/main" id="{599CC287-2627-4CD2-A565-B0EF66A15FF5}"/>
              </a:ext>
            </a:extLst>
          </p:cNvPr>
          <p:cNvPicPr>
            <a:picLocks noChangeAspect="1"/>
          </p:cNvPicPr>
          <p:nvPr/>
        </p:nvPicPr>
        <p:blipFill>
          <a:blip r:embed="rId5"/>
          <a:stretch>
            <a:fillRect/>
          </a:stretch>
        </p:blipFill>
        <p:spPr>
          <a:xfrm>
            <a:off x="3582721" y="3879828"/>
            <a:ext cx="7886075" cy="2598419"/>
          </a:xfrm>
          <a:prstGeom prst="rect">
            <a:avLst/>
          </a:prstGeom>
        </p:spPr>
      </p:pic>
      <p:sp>
        <p:nvSpPr>
          <p:cNvPr id="21" name="Rectangle 20">
            <a:extLst>
              <a:ext uri="{FF2B5EF4-FFF2-40B4-BE49-F238E27FC236}">
                <a16:creationId xmlns:a16="http://schemas.microsoft.com/office/drawing/2014/main" id="{4126B0C3-52C9-4A4B-B5C2-9890D9A173C3}"/>
              </a:ext>
            </a:extLst>
          </p:cNvPr>
          <p:cNvSpPr/>
          <p:nvPr/>
        </p:nvSpPr>
        <p:spPr>
          <a:xfrm>
            <a:off x="205457" y="1486715"/>
            <a:ext cx="1370236" cy="1569660"/>
          </a:xfrm>
          <a:prstGeom prst="rect">
            <a:avLst/>
          </a:prstGeom>
        </p:spPr>
        <p:txBody>
          <a:bodyPr wrap="square">
            <a:spAutoFit/>
          </a:bodyPr>
          <a:lstStyle/>
          <a:p>
            <a:pPr>
              <a:spcBef>
                <a:spcPts val="200"/>
              </a:spcBef>
              <a:spcAft>
                <a:spcPts val="200"/>
              </a:spcAft>
            </a:pPr>
            <a:r>
              <a:rPr lang="en-GB" sz="1200" b="1" dirty="0">
                <a:solidFill>
                  <a:srgbClr val="203864"/>
                </a:solidFill>
              </a:rPr>
              <a:t>Hastings and Eastbourne have significantly higher rates of admissions due to Covid-19</a:t>
            </a:r>
            <a:r>
              <a:rPr lang="en-GB" sz="1200" b="1" dirty="0">
                <a:solidFill>
                  <a:schemeClr val="accent1"/>
                </a:solidFill>
              </a:rPr>
              <a:t> </a:t>
            </a:r>
            <a:r>
              <a:rPr lang="en-GB" sz="1200" dirty="0"/>
              <a:t>than Lewes, Rother and Wealden </a:t>
            </a:r>
          </a:p>
        </p:txBody>
      </p:sp>
      <p:sp>
        <p:nvSpPr>
          <p:cNvPr id="23" name="Rectangle 22">
            <a:extLst>
              <a:ext uri="{FF2B5EF4-FFF2-40B4-BE49-F238E27FC236}">
                <a16:creationId xmlns:a16="http://schemas.microsoft.com/office/drawing/2014/main" id="{FFDA9C50-16C1-470E-8778-A63F51C79441}"/>
              </a:ext>
            </a:extLst>
          </p:cNvPr>
          <p:cNvSpPr/>
          <p:nvPr/>
        </p:nvSpPr>
        <p:spPr>
          <a:xfrm>
            <a:off x="597172" y="4405472"/>
            <a:ext cx="2614886" cy="1620957"/>
          </a:xfrm>
          <a:prstGeom prst="rect">
            <a:avLst/>
          </a:prstGeom>
        </p:spPr>
        <p:txBody>
          <a:bodyPr wrap="square">
            <a:spAutoFit/>
          </a:bodyPr>
          <a:lstStyle/>
          <a:p>
            <a:pPr>
              <a:spcBef>
                <a:spcPts val="200"/>
              </a:spcBef>
              <a:spcAft>
                <a:spcPts val="200"/>
              </a:spcAft>
            </a:pPr>
            <a:r>
              <a:rPr lang="en-GB" sz="1200" b="1" dirty="0">
                <a:solidFill>
                  <a:srgbClr val="203864"/>
                </a:solidFill>
              </a:rPr>
              <a:t>Spring 2021 had the highest percentage of admissions for people with covid-19 who were in hospital for other reasons. </a:t>
            </a:r>
            <a:r>
              <a:rPr lang="en-GB" sz="1200" b="0" dirty="0"/>
              <a:t>In the beginning of 2022 around half of persons admitted to hospital with covid-19 were there for other reasons</a:t>
            </a:r>
          </a:p>
          <a:p>
            <a:pPr>
              <a:spcBef>
                <a:spcPts val="200"/>
              </a:spcBef>
              <a:spcAft>
                <a:spcPts val="200"/>
              </a:spcAft>
            </a:pPr>
            <a:r>
              <a:rPr lang="en-GB" sz="1200" dirty="0"/>
              <a:t> </a:t>
            </a:r>
          </a:p>
        </p:txBody>
      </p:sp>
      <p:sp>
        <p:nvSpPr>
          <p:cNvPr id="25" name="Rectangle 24">
            <a:extLst>
              <a:ext uri="{FF2B5EF4-FFF2-40B4-BE49-F238E27FC236}">
                <a16:creationId xmlns:a16="http://schemas.microsoft.com/office/drawing/2014/main" id="{71F0A347-3BBB-4BDF-96AD-80D457A008E0}"/>
              </a:ext>
            </a:extLst>
          </p:cNvPr>
          <p:cNvSpPr/>
          <p:nvPr/>
        </p:nvSpPr>
        <p:spPr>
          <a:xfrm>
            <a:off x="5735961" y="1279009"/>
            <a:ext cx="2304255" cy="1938992"/>
          </a:xfrm>
          <a:prstGeom prst="rect">
            <a:avLst/>
          </a:prstGeom>
        </p:spPr>
        <p:txBody>
          <a:bodyPr wrap="square">
            <a:spAutoFit/>
          </a:bodyPr>
          <a:lstStyle/>
          <a:p>
            <a:r>
              <a:rPr lang="en-GB" sz="1200" dirty="0"/>
              <a:t>There is a </a:t>
            </a:r>
            <a:r>
              <a:rPr lang="en-GB" sz="1200" b="1" dirty="0">
                <a:solidFill>
                  <a:srgbClr val="203864"/>
                </a:solidFill>
              </a:rPr>
              <a:t>clear association of higher admission rates due to Covid-19 with increasing levels of deprivation</a:t>
            </a:r>
            <a:r>
              <a:rPr lang="en-GB" sz="1200" b="1" dirty="0"/>
              <a:t>. </a:t>
            </a:r>
            <a:r>
              <a:rPr lang="en-GB" sz="1200" dirty="0"/>
              <a:t>The admission rate for East Sussex residents who live in the 20% most deprived areas in England have more than double the admission rate for those who live in the least 20% deprived areas nationally. </a:t>
            </a:r>
          </a:p>
        </p:txBody>
      </p:sp>
    </p:spTree>
    <p:extLst>
      <p:ext uri="{BB962C8B-B14F-4D97-AF65-F5344CB8AC3E}">
        <p14:creationId xmlns:p14="http://schemas.microsoft.com/office/powerpoint/2010/main" val="1384336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8C4C2F-4551-4A69-9C0E-82E05F4C4535}"/>
              </a:ext>
            </a:extLst>
          </p:cNvPr>
          <p:cNvSpPr>
            <a:spLocks noGrp="1"/>
          </p:cNvSpPr>
          <p:nvPr>
            <p:ph type="title"/>
          </p:nvPr>
        </p:nvSpPr>
        <p:spPr/>
        <p:txBody>
          <a:bodyPr>
            <a:normAutofit/>
          </a:bodyPr>
          <a:lstStyle/>
          <a:p>
            <a:r>
              <a:rPr lang="en-GB" sz="2400" b="0" dirty="0"/>
              <a:t>Deaths: Ethnicity – National Modelling Wave 1 of the pandemic</a:t>
            </a:r>
          </a:p>
        </p:txBody>
      </p:sp>
      <p:sp>
        <p:nvSpPr>
          <p:cNvPr id="2" name="Rectangle 1">
            <a:extLst>
              <a:ext uri="{FF2B5EF4-FFF2-40B4-BE49-F238E27FC236}">
                <a16:creationId xmlns:a16="http://schemas.microsoft.com/office/drawing/2014/main" id="{39851263-E4E2-49F1-94DE-AD9C266B93E0}"/>
              </a:ext>
            </a:extLst>
          </p:cNvPr>
          <p:cNvSpPr/>
          <p:nvPr/>
        </p:nvSpPr>
        <p:spPr>
          <a:xfrm>
            <a:off x="309512" y="771051"/>
            <a:ext cx="11529947" cy="646331"/>
          </a:xfrm>
          <a:prstGeom prst="rect">
            <a:avLst/>
          </a:prstGeom>
        </p:spPr>
        <p:txBody>
          <a:bodyPr wrap="square">
            <a:spAutoFit/>
          </a:bodyPr>
          <a:lstStyle/>
          <a:p>
            <a:r>
              <a:rPr lang="en-GB" sz="1200" dirty="0">
                <a:solidFill>
                  <a:schemeClr val="tx1">
                    <a:lumMod val="95000"/>
                    <a:lumOff val="5000"/>
                  </a:schemeClr>
                </a:solidFill>
              </a:rPr>
              <a:t>In May 2021 the ONS updated and extended previous analysis of ethnic contrasts in COVID-19-related deaths by using linked data from the 2011 Census, death registrations, and primary care and hospital records to compare mortality in the first and second waves of the pandemic. This analysis assessed the extent that increased risk in some ethnic groups is explained by differences in the prevalence of certain pre-existing health conditions known to increase the risk of dying from COVID-19 between 24</a:t>
            </a:r>
            <a:r>
              <a:rPr lang="en-GB" sz="1200" baseline="30000" dirty="0">
                <a:solidFill>
                  <a:schemeClr val="tx1">
                    <a:lumMod val="95000"/>
                    <a:lumOff val="5000"/>
                  </a:schemeClr>
                </a:solidFill>
              </a:rPr>
              <a:t>th</a:t>
            </a:r>
            <a:r>
              <a:rPr lang="en-GB" sz="1200" dirty="0">
                <a:solidFill>
                  <a:schemeClr val="tx1">
                    <a:lumMod val="95000"/>
                    <a:lumOff val="5000"/>
                  </a:schemeClr>
                </a:solidFill>
              </a:rPr>
              <a:t> January 2020 and 31 March 2021. </a:t>
            </a:r>
          </a:p>
        </p:txBody>
      </p:sp>
      <p:sp>
        <p:nvSpPr>
          <p:cNvPr id="3" name="Rectangle 2">
            <a:extLst>
              <a:ext uri="{FF2B5EF4-FFF2-40B4-BE49-F238E27FC236}">
                <a16:creationId xmlns:a16="http://schemas.microsoft.com/office/drawing/2014/main" id="{FA9D2E98-917C-4971-B5F5-3A0BDE763FB1}"/>
              </a:ext>
            </a:extLst>
          </p:cNvPr>
          <p:cNvSpPr/>
          <p:nvPr/>
        </p:nvSpPr>
        <p:spPr>
          <a:xfrm>
            <a:off x="331027" y="1578639"/>
            <a:ext cx="11529946" cy="276999"/>
          </a:xfrm>
          <a:prstGeom prst="rect">
            <a:avLst/>
          </a:prstGeom>
        </p:spPr>
        <p:txBody>
          <a:bodyPr wrap="square">
            <a:spAutoFit/>
          </a:bodyPr>
          <a:lstStyle/>
          <a:p>
            <a:r>
              <a:rPr lang="en-GB" sz="1200" b="1" dirty="0"/>
              <a:t>In Wave 1 of the pandemic (24</a:t>
            </a:r>
            <a:r>
              <a:rPr lang="en-GB" sz="1200" b="1" baseline="30000" dirty="0"/>
              <a:t>th</a:t>
            </a:r>
            <a:r>
              <a:rPr lang="en-GB" sz="1200" b="1" dirty="0"/>
              <a:t> January 2020 to 11</a:t>
            </a:r>
            <a:r>
              <a:rPr lang="en-GB" sz="1200" b="1" baseline="30000" dirty="0"/>
              <a:t>th</a:t>
            </a:r>
            <a:r>
              <a:rPr lang="en-GB" sz="1200" b="1" dirty="0"/>
              <a:t> September 2020), compared to those of White British ethnicity:</a:t>
            </a:r>
          </a:p>
        </p:txBody>
      </p:sp>
      <p:pic>
        <p:nvPicPr>
          <p:cNvPr id="10" name="Picture 9" descr="In Wave 1 of the pandemic (24th January 2020 to 11th September 2020), compared to those of White British ethnicity:&#10;">
            <a:extLst>
              <a:ext uri="{FF2B5EF4-FFF2-40B4-BE49-F238E27FC236}">
                <a16:creationId xmlns:a16="http://schemas.microsoft.com/office/drawing/2014/main" id="{EA163CDB-8C80-4C86-AD28-805B41AAEF12}"/>
              </a:ext>
            </a:extLst>
          </p:cNvPr>
          <p:cNvPicPr>
            <a:picLocks noChangeAspect="1"/>
          </p:cNvPicPr>
          <p:nvPr/>
        </p:nvPicPr>
        <p:blipFill>
          <a:blip r:embed="rId3"/>
          <a:stretch>
            <a:fillRect/>
          </a:stretch>
        </p:blipFill>
        <p:spPr>
          <a:xfrm>
            <a:off x="382300" y="2054649"/>
            <a:ext cx="4893026" cy="3674566"/>
          </a:xfrm>
          <a:prstGeom prst="rect">
            <a:avLst/>
          </a:prstGeom>
        </p:spPr>
      </p:pic>
      <p:sp>
        <p:nvSpPr>
          <p:cNvPr id="11" name="Text Box 7">
            <a:extLst>
              <a:ext uri="{FF2B5EF4-FFF2-40B4-BE49-F238E27FC236}">
                <a16:creationId xmlns:a16="http://schemas.microsoft.com/office/drawing/2014/main" id="{22383B8A-6776-4636-8D78-940C5049A72A}"/>
              </a:ext>
            </a:extLst>
          </p:cNvPr>
          <p:cNvSpPr txBox="1">
            <a:spLocks noChangeArrowheads="1"/>
          </p:cNvSpPr>
          <p:nvPr/>
        </p:nvSpPr>
        <p:spPr bwMode="auto">
          <a:xfrm>
            <a:off x="410178" y="6165304"/>
            <a:ext cx="4432304" cy="161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EDEDE"/>
                  </a:outerShdw>
                </a:effectLst>
              </a14:hiddenEffects>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50" b="0" i="0" u="none" strike="noStrike" cap="none" normalizeH="0" baseline="0" dirty="0">
                <a:ln>
                  <a:noFill/>
                </a:ln>
                <a:solidFill>
                  <a:srgbClr val="000000"/>
                </a:solidFill>
                <a:effectLst/>
                <a:cs typeface="Arial" panose="020B0604020202020204" pitchFamily="34" charset="0"/>
              </a:rPr>
              <a:t>Source: </a:t>
            </a:r>
            <a:r>
              <a:rPr kumimoji="0" lang="en-GB" altLang="en-US" sz="1050" b="0" i="0" u="none" strike="noStrike" cap="none" normalizeH="0" baseline="0" dirty="0">
                <a:ln>
                  <a:noFill/>
                </a:ln>
                <a:solidFill>
                  <a:srgbClr val="000000"/>
                </a:solidFill>
                <a:effectLst/>
                <a:cs typeface="Arial" panose="020B0604020202020204" pitchFamily="34" charset="0"/>
                <a:hlinkClick r:id="rId4"/>
              </a:rPr>
              <a:t>ONS</a:t>
            </a:r>
            <a:r>
              <a:rPr kumimoji="0" lang="en-GB" altLang="en-US" sz="1050" b="0" i="0" u="none" strike="noStrike" cap="none" normalizeH="0" baseline="0" dirty="0">
                <a:ln>
                  <a:noFill/>
                </a:ln>
                <a:solidFill>
                  <a:srgbClr val="000000"/>
                </a:solidFill>
                <a:effectLst/>
                <a:cs typeface="Arial" panose="020B0604020202020204" pitchFamily="34" charset="0"/>
              </a:rPr>
              <a:t>: data 24</a:t>
            </a:r>
            <a:r>
              <a:rPr kumimoji="0" lang="en-GB" altLang="en-US" sz="1050" b="0" i="0" u="none" strike="noStrike" cap="none" normalizeH="0" baseline="30000" dirty="0">
                <a:ln>
                  <a:noFill/>
                </a:ln>
                <a:solidFill>
                  <a:srgbClr val="000000"/>
                </a:solidFill>
                <a:effectLst/>
                <a:cs typeface="Arial" panose="020B0604020202020204" pitchFamily="34" charset="0"/>
              </a:rPr>
              <a:t>th</a:t>
            </a:r>
            <a:r>
              <a:rPr kumimoji="0" lang="en-GB" altLang="en-US" sz="1050" b="0" i="0" u="none" strike="noStrike" cap="none" normalizeH="0" baseline="0" dirty="0">
                <a:ln>
                  <a:noFill/>
                </a:ln>
                <a:solidFill>
                  <a:srgbClr val="000000"/>
                </a:solidFill>
                <a:effectLst/>
                <a:cs typeface="Arial" panose="020B0604020202020204" pitchFamily="34" charset="0"/>
              </a:rPr>
              <a:t> January 2020 to 31</a:t>
            </a:r>
            <a:r>
              <a:rPr kumimoji="0" lang="en-GB" altLang="en-US" sz="1050" b="0" i="0" u="none" strike="noStrike" cap="none" normalizeH="0" baseline="30000" dirty="0">
                <a:ln>
                  <a:noFill/>
                </a:ln>
                <a:solidFill>
                  <a:srgbClr val="000000"/>
                </a:solidFill>
                <a:effectLst/>
                <a:cs typeface="Arial" panose="020B0604020202020204" pitchFamily="34" charset="0"/>
              </a:rPr>
              <a:t>st</a:t>
            </a:r>
            <a:r>
              <a:rPr kumimoji="0" lang="en-GB" altLang="en-US" sz="1050" b="0" i="0" u="none" strike="noStrike" cap="none" normalizeH="0" baseline="0" dirty="0">
                <a:ln>
                  <a:noFill/>
                </a:ln>
                <a:solidFill>
                  <a:srgbClr val="000000"/>
                </a:solidFill>
                <a:effectLst/>
                <a:cs typeface="Arial" panose="020B0604020202020204" pitchFamily="34" charset="0"/>
              </a:rPr>
              <a:t> March 2021, reported 26</a:t>
            </a:r>
            <a:r>
              <a:rPr kumimoji="0" lang="en-GB" altLang="en-US" sz="1050" b="0" i="0" u="none" strike="noStrike" cap="none" normalizeH="0" baseline="30000" dirty="0">
                <a:ln>
                  <a:noFill/>
                </a:ln>
                <a:solidFill>
                  <a:srgbClr val="000000"/>
                </a:solidFill>
                <a:effectLst/>
                <a:cs typeface="Arial" panose="020B0604020202020204" pitchFamily="34" charset="0"/>
              </a:rPr>
              <a:t>th</a:t>
            </a:r>
            <a:r>
              <a:rPr kumimoji="0" lang="en-GB" altLang="en-US" sz="1050" b="0" i="0" u="none" strike="noStrike" cap="none" normalizeH="0" baseline="0" dirty="0">
                <a:ln>
                  <a:noFill/>
                </a:ln>
                <a:solidFill>
                  <a:srgbClr val="000000"/>
                </a:solidFill>
                <a:effectLst/>
                <a:cs typeface="Arial" panose="020B0604020202020204" pitchFamily="34" charset="0"/>
              </a:rPr>
              <a:t> May 2021</a:t>
            </a:r>
          </a:p>
        </p:txBody>
      </p:sp>
      <p:sp>
        <p:nvSpPr>
          <p:cNvPr id="4" name="Rectangle 3">
            <a:extLst>
              <a:ext uri="{FF2B5EF4-FFF2-40B4-BE49-F238E27FC236}">
                <a16:creationId xmlns:a16="http://schemas.microsoft.com/office/drawing/2014/main" id="{864FDD81-DFEB-4FFD-AA9E-FAEC510EA810}"/>
              </a:ext>
            </a:extLst>
          </p:cNvPr>
          <p:cNvSpPr/>
          <p:nvPr/>
        </p:nvSpPr>
        <p:spPr>
          <a:xfrm>
            <a:off x="5496507" y="2132856"/>
            <a:ext cx="6364466" cy="3652282"/>
          </a:xfrm>
          <a:prstGeom prst="rect">
            <a:avLst/>
          </a:prstGeom>
        </p:spPr>
        <p:txBody>
          <a:bodyPr wrap="square">
            <a:spAutoFit/>
          </a:bodyPr>
          <a:lstStyle/>
          <a:p>
            <a:pPr>
              <a:spcBef>
                <a:spcPts val="200"/>
              </a:spcBef>
              <a:spcAft>
                <a:spcPts val="200"/>
              </a:spcAft>
            </a:pPr>
            <a:r>
              <a:rPr lang="en-GB" sz="1200" b="1" dirty="0"/>
              <a:t>After adjusting for age (green bar), </a:t>
            </a:r>
          </a:p>
          <a:p>
            <a:pPr marL="285750" indent="-285750">
              <a:spcBef>
                <a:spcPts val="200"/>
              </a:spcBef>
              <a:spcAft>
                <a:spcPts val="200"/>
              </a:spcAft>
              <a:buFont typeface="Arial" panose="020B0604020202020204" pitchFamily="34" charset="0"/>
              <a:buChar char="•"/>
            </a:pPr>
            <a:r>
              <a:rPr lang="en-GB" sz="1200" dirty="0"/>
              <a:t>males from all ethnic minority groups, and females from all ethnic minority groups other than Chinese and White Other were at </a:t>
            </a:r>
            <a:r>
              <a:rPr lang="en-GB" sz="1200" b="1" dirty="0">
                <a:solidFill>
                  <a:schemeClr val="accent1"/>
                </a:solidFill>
              </a:rPr>
              <a:t>greater risk of death involving COVID-19-193.7x</a:t>
            </a:r>
            <a:r>
              <a:rPr lang="en-GB" sz="1200" dirty="0"/>
              <a:t> higher rate of COVID-19-related death in males of Black African ethnicity and </a:t>
            </a:r>
            <a:r>
              <a:rPr lang="en-GB" sz="1200" b="1" dirty="0">
                <a:solidFill>
                  <a:schemeClr val="accent1"/>
                </a:solidFill>
              </a:rPr>
              <a:t>2.6x</a:t>
            </a:r>
            <a:r>
              <a:rPr lang="en-GB" sz="1200" dirty="0"/>
              <a:t> higher rate in females </a:t>
            </a:r>
          </a:p>
          <a:p>
            <a:pPr marL="285750" indent="-285750">
              <a:spcBef>
                <a:spcPts val="200"/>
              </a:spcBef>
              <a:spcAft>
                <a:spcPts val="200"/>
              </a:spcAft>
              <a:buFont typeface="Arial" panose="020B0604020202020204" pitchFamily="34" charset="0"/>
              <a:buChar char="•"/>
            </a:pPr>
            <a:r>
              <a:rPr lang="en-GB" sz="1200" b="1" dirty="0">
                <a:solidFill>
                  <a:schemeClr val="accent1"/>
                </a:solidFill>
              </a:rPr>
              <a:t>3.0x</a:t>
            </a:r>
            <a:r>
              <a:rPr lang="en-GB" sz="1200" dirty="0"/>
              <a:t> higher rate of COVID-19-related death in males of Bangladeshi ethnicity and </a:t>
            </a:r>
            <a:r>
              <a:rPr lang="en-GB" sz="1200" b="1" dirty="0">
                <a:solidFill>
                  <a:schemeClr val="accent1"/>
                </a:solidFill>
              </a:rPr>
              <a:t>1.9x </a:t>
            </a:r>
            <a:r>
              <a:rPr lang="en-GB" sz="1200" dirty="0"/>
              <a:t>higher rate in females </a:t>
            </a:r>
          </a:p>
          <a:p>
            <a:pPr marL="285750" indent="-285750">
              <a:spcBef>
                <a:spcPts val="200"/>
              </a:spcBef>
              <a:spcAft>
                <a:spcPts val="200"/>
              </a:spcAft>
              <a:buFont typeface="Arial" panose="020B0604020202020204" pitchFamily="34" charset="0"/>
              <a:buChar char="•"/>
            </a:pPr>
            <a:r>
              <a:rPr lang="en-GB" sz="1200" b="1" dirty="0">
                <a:solidFill>
                  <a:schemeClr val="accent1"/>
                </a:solidFill>
              </a:rPr>
              <a:t>2.7x</a:t>
            </a:r>
            <a:r>
              <a:rPr lang="en-GB" sz="1200" dirty="0"/>
              <a:t> higher rate of COVID-19-related death in males of Black Caribbean ethnicity and </a:t>
            </a:r>
            <a:r>
              <a:rPr lang="en-GB" sz="1200" b="1" dirty="0">
                <a:solidFill>
                  <a:schemeClr val="accent1"/>
                </a:solidFill>
              </a:rPr>
              <a:t>1.8x</a:t>
            </a:r>
            <a:r>
              <a:rPr lang="en-GB" sz="1200" dirty="0"/>
              <a:t> higher rate in females </a:t>
            </a:r>
          </a:p>
          <a:p>
            <a:pPr marL="285750" indent="-285750">
              <a:spcBef>
                <a:spcPts val="200"/>
              </a:spcBef>
              <a:spcAft>
                <a:spcPts val="200"/>
              </a:spcAft>
              <a:buFont typeface="Arial" panose="020B0604020202020204" pitchFamily="34" charset="0"/>
              <a:buChar char="•"/>
            </a:pPr>
            <a:r>
              <a:rPr lang="en-GB" sz="1200" b="1" dirty="0">
                <a:solidFill>
                  <a:schemeClr val="accent1"/>
                </a:solidFill>
              </a:rPr>
              <a:t>2.2x</a:t>
            </a:r>
            <a:r>
              <a:rPr lang="en-GB" sz="1200" dirty="0"/>
              <a:t> higher rate of COVID-19-related death in males of Pakistani ethnicity and </a:t>
            </a:r>
            <a:r>
              <a:rPr lang="en-GB" sz="1200" b="1" dirty="0">
                <a:solidFill>
                  <a:schemeClr val="accent1"/>
                </a:solidFill>
              </a:rPr>
              <a:t>2.0x</a:t>
            </a:r>
            <a:r>
              <a:rPr lang="en-GB" sz="1200" dirty="0"/>
              <a:t> higher rate in females </a:t>
            </a:r>
          </a:p>
          <a:p>
            <a:pPr>
              <a:spcBef>
                <a:spcPts val="1200"/>
              </a:spcBef>
            </a:pPr>
            <a:r>
              <a:rPr lang="en-GB" sz="1200" b="1" dirty="0"/>
              <a:t>After additionally adjusting for measures of disadvantage, occupation, living arrangements, and certain pre-existing conditions (blue bar), </a:t>
            </a:r>
          </a:p>
          <a:p>
            <a:pPr marL="285750" indent="-285750">
              <a:spcBef>
                <a:spcPts val="200"/>
              </a:spcBef>
              <a:spcAft>
                <a:spcPts val="200"/>
              </a:spcAft>
              <a:buFont typeface="Arial" panose="020B0604020202020204" pitchFamily="34" charset="0"/>
              <a:buChar char="•"/>
            </a:pPr>
            <a:r>
              <a:rPr lang="en-GB" sz="1200" b="1" dirty="0">
                <a:solidFill>
                  <a:schemeClr val="accent1"/>
                </a:solidFill>
              </a:rPr>
              <a:t>substantially reduced </a:t>
            </a:r>
            <a:r>
              <a:rPr lang="en-GB" sz="1200" dirty="0"/>
              <a:t>excess COVID-19 mortality risk for most ethnic groups</a:t>
            </a:r>
          </a:p>
          <a:p>
            <a:pPr marL="285750" indent="-285750">
              <a:spcBef>
                <a:spcPts val="200"/>
              </a:spcBef>
              <a:spcAft>
                <a:spcPts val="200"/>
              </a:spcAft>
              <a:buFont typeface="Arial" panose="020B0604020202020204" pitchFamily="34" charset="0"/>
              <a:buChar char="•"/>
            </a:pPr>
            <a:r>
              <a:rPr lang="en-GB" sz="1200" dirty="0"/>
              <a:t>Rates of COVID-19 mortality remained highest amongst the </a:t>
            </a:r>
            <a:r>
              <a:rPr lang="en-GB" sz="1200" b="1" dirty="0">
                <a:solidFill>
                  <a:schemeClr val="accent1"/>
                </a:solidFill>
              </a:rPr>
              <a:t>Black African </a:t>
            </a:r>
            <a:r>
              <a:rPr lang="en-GB" sz="1200" dirty="0"/>
              <a:t>group</a:t>
            </a:r>
          </a:p>
          <a:p>
            <a:pPr marL="285750" indent="-285750">
              <a:spcBef>
                <a:spcPts val="200"/>
              </a:spcBef>
              <a:spcAft>
                <a:spcPts val="200"/>
              </a:spcAft>
              <a:buFont typeface="Arial" panose="020B0604020202020204" pitchFamily="34" charset="0"/>
              <a:buChar char="•"/>
            </a:pPr>
            <a:r>
              <a:rPr lang="en-GB" sz="1200" dirty="0"/>
              <a:t>Some groups (White Other, Mixed and Chinese for males; Bangladeshi, Black Caribbean, Mixed and Pakistani for females) were no longer at greater risk of COVID-19 mortality</a:t>
            </a:r>
          </a:p>
        </p:txBody>
      </p:sp>
      <p:sp>
        <p:nvSpPr>
          <p:cNvPr id="5" name="Footer Placeholder 4">
            <a:extLst>
              <a:ext uri="{FF2B5EF4-FFF2-40B4-BE49-F238E27FC236}">
                <a16:creationId xmlns:a16="http://schemas.microsoft.com/office/drawing/2014/main" id="{E997A21C-3FC4-4BEA-9CB4-6676EC1407A8}"/>
              </a:ext>
            </a:extLst>
          </p:cNvPr>
          <p:cNvSpPr>
            <a:spLocks noGrp="1"/>
          </p:cNvSpPr>
          <p:nvPr>
            <p:ph type="ftr" sz="quarter" idx="11"/>
          </p:nvPr>
        </p:nvSpPr>
        <p:spPr/>
        <p:txBody>
          <a:bodyPr/>
          <a:lstStyle/>
          <a:p>
            <a:r>
              <a:rPr lang="en-GB" dirty="0"/>
              <a:t>PHI East Sussex County Council 2022</a:t>
            </a:r>
          </a:p>
        </p:txBody>
      </p:sp>
      <p:sp>
        <p:nvSpPr>
          <p:cNvPr id="7" name="Slide Number Placeholder 6">
            <a:extLst>
              <a:ext uri="{FF2B5EF4-FFF2-40B4-BE49-F238E27FC236}">
                <a16:creationId xmlns:a16="http://schemas.microsoft.com/office/drawing/2014/main" id="{8EACEDEE-A4B9-4085-9C74-3D43864C4E0D}"/>
              </a:ext>
            </a:extLst>
          </p:cNvPr>
          <p:cNvSpPr>
            <a:spLocks noGrp="1"/>
          </p:cNvSpPr>
          <p:nvPr>
            <p:ph type="sldNum" sz="quarter" idx="12"/>
          </p:nvPr>
        </p:nvSpPr>
        <p:spPr/>
        <p:txBody>
          <a:bodyPr/>
          <a:lstStyle/>
          <a:p>
            <a:fld id="{8909338C-4204-40C7-9A1E-446982E7336D}" type="slidenum">
              <a:rPr lang="en-GB" smtClean="0"/>
              <a:pPr/>
              <a:t>47</a:t>
            </a:fld>
            <a:endParaRPr lang="en-GB" dirty="0"/>
          </a:p>
        </p:txBody>
      </p:sp>
    </p:spTree>
    <p:extLst>
      <p:ext uri="{BB962C8B-B14F-4D97-AF65-F5344CB8AC3E}">
        <p14:creationId xmlns:p14="http://schemas.microsoft.com/office/powerpoint/2010/main" val="2343989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CA1C-B42D-4D72-BCC2-FB54CBBFE7BC}"/>
              </a:ext>
            </a:extLst>
          </p:cNvPr>
          <p:cNvSpPr>
            <a:spLocks noGrp="1"/>
          </p:cNvSpPr>
          <p:nvPr>
            <p:ph type="title"/>
          </p:nvPr>
        </p:nvSpPr>
        <p:spPr/>
        <p:txBody>
          <a:bodyPr>
            <a:normAutofit/>
          </a:bodyPr>
          <a:lstStyle/>
          <a:p>
            <a:r>
              <a:rPr lang="en-GB" dirty="0"/>
              <a:t>Deaths: E</a:t>
            </a:r>
            <a:r>
              <a:rPr lang="en-GB" sz="2400" b="0" dirty="0"/>
              <a:t>thnicity - national modelling Wave 2 of the pandemic</a:t>
            </a:r>
            <a:endParaRPr lang="en-GB" sz="1400" b="0" dirty="0"/>
          </a:p>
        </p:txBody>
      </p:sp>
      <p:sp>
        <p:nvSpPr>
          <p:cNvPr id="8" name="Rectangle 7">
            <a:extLst>
              <a:ext uri="{FF2B5EF4-FFF2-40B4-BE49-F238E27FC236}">
                <a16:creationId xmlns:a16="http://schemas.microsoft.com/office/drawing/2014/main" id="{3B70C2E4-32EC-45F8-B032-C680C6B0CA50}"/>
              </a:ext>
            </a:extLst>
          </p:cNvPr>
          <p:cNvSpPr/>
          <p:nvPr/>
        </p:nvSpPr>
        <p:spPr>
          <a:xfrm>
            <a:off x="341342" y="820625"/>
            <a:ext cx="11529946" cy="276999"/>
          </a:xfrm>
          <a:prstGeom prst="rect">
            <a:avLst/>
          </a:prstGeom>
        </p:spPr>
        <p:txBody>
          <a:bodyPr wrap="square">
            <a:spAutoFit/>
          </a:bodyPr>
          <a:lstStyle/>
          <a:p>
            <a:r>
              <a:rPr lang="en-GB" sz="1200" b="1" dirty="0"/>
              <a:t>In Wave 2 of the pandemic (12th September 2020 to 24</a:t>
            </a:r>
            <a:r>
              <a:rPr lang="en-GB" sz="1200" b="1" baseline="30000" dirty="0"/>
              <a:t>th</a:t>
            </a:r>
            <a:r>
              <a:rPr lang="en-GB" sz="1200" b="1" dirty="0"/>
              <a:t> April 2021), compared to those of white British ethnicity</a:t>
            </a:r>
          </a:p>
        </p:txBody>
      </p:sp>
      <p:sp>
        <p:nvSpPr>
          <p:cNvPr id="13" name="Rectangle 12">
            <a:extLst>
              <a:ext uri="{FF2B5EF4-FFF2-40B4-BE49-F238E27FC236}">
                <a16:creationId xmlns:a16="http://schemas.microsoft.com/office/drawing/2014/main" id="{06FB75AB-A889-4232-B2DD-01F5A2396430}"/>
              </a:ext>
            </a:extLst>
          </p:cNvPr>
          <p:cNvSpPr/>
          <p:nvPr/>
        </p:nvSpPr>
        <p:spPr>
          <a:xfrm>
            <a:off x="337134" y="1305341"/>
            <a:ext cx="6443086" cy="4247317"/>
          </a:xfrm>
          <a:prstGeom prst="rect">
            <a:avLst/>
          </a:prstGeom>
        </p:spPr>
        <p:txBody>
          <a:bodyPr wrap="square">
            <a:spAutoFit/>
          </a:bodyPr>
          <a:lstStyle/>
          <a:p>
            <a:pPr>
              <a:spcBef>
                <a:spcPts val="200"/>
              </a:spcBef>
              <a:spcAft>
                <a:spcPts val="200"/>
              </a:spcAft>
            </a:pPr>
            <a:r>
              <a:rPr lang="en-GB" sz="1200" b="1" dirty="0"/>
              <a:t>After adjusting for age (green bar), </a:t>
            </a:r>
          </a:p>
          <a:p>
            <a:pPr marL="285750" indent="-285750">
              <a:spcBef>
                <a:spcPts val="200"/>
              </a:spcBef>
              <a:spcAft>
                <a:spcPts val="200"/>
              </a:spcAft>
              <a:buFont typeface="Arial" panose="020B0604020202020204" pitchFamily="34" charset="0"/>
              <a:buChar char="•"/>
            </a:pPr>
            <a:r>
              <a:rPr lang="en-GB" sz="1200" b="1" dirty="0">
                <a:solidFill>
                  <a:schemeClr val="accent1"/>
                </a:solidFill>
              </a:rPr>
              <a:t>Increasing difference </a:t>
            </a:r>
            <a:r>
              <a:rPr lang="en-GB" sz="1200" dirty="0"/>
              <a:t>in COVID-19 mortality for people of Bangladeshi and Pakistani ethnic backgrounds compared to the White British group</a:t>
            </a:r>
          </a:p>
          <a:p>
            <a:pPr marL="285750" indent="-285750">
              <a:spcBef>
                <a:spcPts val="200"/>
              </a:spcBef>
              <a:spcAft>
                <a:spcPts val="200"/>
              </a:spcAft>
              <a:buFont typeface="Arial" panose="020B0604020202020204" pitchFamily="34" charset="0"/>
              <a:buChar char="•"/>
            </a:pPr>
            <a:r>
              <a:rPr lang="en-GB" sz="1200" b="1" dirty="0">
                <a:solidFill>
                  <a:schemeClr val="accent1"/>
                </a:solidFill>
              </a:rPr>
              <a:t>5.0x</a:t>
            </a:r>
            <a:r>
              <a:rPr lang="en-GB" sz="1200" dirty="0"/>
              <a:t> higher rate of COVID-19-related death in males of Bangladeshi ethnicity and </a:t>
            </a:r>
            <a:r>
              <a:rPr lang="en-GB" sz="1200" b="1" dirty="0">
                <a:solidFill>
                  <a:schemeClr val="accent1"/>
                </a:solidFill>
              </a:rPr>
              <a:t>4.1x </a:t>
            </a:r>
            <a:r>
              <a:rPr lang="en-GB" sz="1200" dirty="0"/>
              <a:t>higher rate in females</a:t>
            </a:r>
          </a:p>
          <a:p>
            <a:pPr marL="285750" indent="-285750">
              <a:spcBef>
                <a:spcPts val="200"/>
              </a:spcBef>
              <a:spcAft>
                <a:spcPts val="200"/>
              </a:spcAft>
              <a:buFont typeface="Arial" panose="020B0604020202020204" pitchFamily="34" charset="0"/>
              <a:buChar char="•"/>
            </a:pPr>
            <a:r>
              <a:rPr lang="en-GB" sz="1200" b="1" dirty="0">
                <a:solidFill>
                  <a:schemeClr val="accent1"/>
                </a:solidFill>
              </a:rPr>
              <a:t>3.4x</a:t>
            </a:r>
            <a:r>
              <a:rPr lang="en-GB" sz="1200" dirty="0"/>
              <a:t> higher rate of COVID-19-related death in males of Pakistani ethnicity and </a:t>
            </a:r>
            <a:r>
              <a:rPr lang="en-GB" sz="1200" b="1" dirty="0">
                <a:solidFill>
                  <a:schemeClr val="accent1"/>
                </a:solidFill>
              </a:rPr>
              <a:t>2.8x </a:t>
            </a:r>
            <a:r>
              <a:rPr lang="en-GB" sz="1200" dirty="0"/>
              <a:t>higher rate in females</a:t>
            </a:r>
          </a:p>
          <a:p>
            <a:pPr marL="285750" indent="-285750">
              <a:spcBef>
                <a:spcPts val="200"/>
              </a:spcBef>
              <a:spcAft>
                <a:spcPts val="200"/>
              </a:spcAft>
              <a:buFont typeface="Arial" panose="020B0604020202020204" pitchFamily="34" charset="0"/>
              <a:buChar char="•"/>
            </a:pPr>
            <a:r>
              <a:rPr lang="en-GB" sz="1200" dirty="0"/>
              <a:t>Although people from Black African and Black Caribbean ethnic groups remained at higher risk of COVID-19 mortality than White British people during the second wave, the </a:t>
            </a:r>
            <a:r>
              <a:rPr lang="en-GB" sz="1200" b="1" dirty="0">
                <a:solidFill>
                  <a:schemeClr val="accent1"/>
                </a:solidFill>
              </a:rPr>
              <a:t>magnitude of excess risk was reduced </a:t>
            </a:r>
            <a:r>
              <a:rPr lang="en-GB" sz="1200" dirty="0"/>
              <a:t>compared with the first wave.</a:t>
            </a:r>
          </a:p>
          <a:p>
            <a:pPr>
              <a:spcBef>
                <a:spcPts val="200"/>
              </a:spcBef>
              <a:spcAft>
                <a:spcPts val="200"/>
              </a:spcAft>
            </a:pPr>
            <a:endParaRPr lang="en-GB" sz="1200" dirty="0"/>
          </a:p>
          <a:p>
            <a:pPr>
              <a:spcBef>
                <a:spcPts val="200"/>
              </a:spcBef>
              <a:spcAft>
                <a:spcPts val="200"/>
              </a:spcAft>
            </a:pPr>
            <a:r>
              <a:rPr lang="en-GB" sz="1200" b="1" dirty="0"/>
              <a:t>After additionally adjusting for measures of disadvantage, occupation, living arrangements, and certain pre-existing conditions (blue bar), </a:t>
            </a:r>
          </a:p>
          <a:p>
            <a:pPr marL="285750" indent="-285750">
              <a:spcBef>
                <a:spcPts val="200"/>
              </a:spcBef>
              <a:spcAft>
                <a:spcPts val="200"/>
              </a:spcAft>
              <a:buFont typeface="Arial" panose="020B0604020202020204" pitchFamily="34" charset="0"/>
              <a:buChar char="•"/>
            </a:pPr>
            <a:r>
              <a:rPr lang="en-GB" sz="1200" b="1" dirty="0">
                <a:solidFill>
                  <a:schemeClr val="accent1"/>
                </a:solidFill>
              </a:rPr>
              <a:t>Most Black and South Asian groups remained at higher risk </a:t>
            </a:r>
            <a:r>
              <a:rPr lang="en-GB" sz="1200" dirty="0"/>
              <a:t>than White British people in the second wave even after adjustments</a:t>
            </a:r>
          </a:p>
          <a:p>
            <a:pPr marL="285750" indent="-285750">
              <a:spcBef>
                <a:spcPts val="200"/>
              </a:spcBef>
              <a:spcAft>
                <a:spcPts val="200"/>
              </a:spcAft>
              <a:buFont typeface="Arial" panose="020B0604020202020204" pitchFamily="34" charset="0"/>
              <a:buChar char="•"/>
            </a:pPr>
            <a:r>
              <a:rPr lang="en-GB" sz="1200" dirty="0"/>
              <a:t>People from </a:t>
            </a:r>
            <a:r>
              <a:rPr lang="en-GB" sz="1200" b="1" dirty="0">
                <a:solidFill>
                  <a:schemeClr val="accent1"/>
                </a:solidFill>
              </a:rPr>
              <a:t>the Bangladeshi and Pakistani ethnic groups had a  higher excess risk of death in the second wave </a:t>
            </a:r>
            <a:r>
              <a:rPr lang="en-GB" sz="1200" dirty="0"/>
              <a:t>than in the first wave.</a:t>
            </a:r>
          </a:p>
          <a:p>
            <a:pPr marL="285750" indent="-285750">
              <a:spcBef>
                <a:spcPts val="200"/>
              </a:spcBef>
              <a:spcAft>
                <a:spcPts val="200"/>
              </a:spcAft>
              <a:buFont typeface="Arial" panose="020B0604020202020204" pitchFamily="34" charset="0"/>
              <a:buChar char="•"/>
            </a:pPr>
            <a:r>
              <a:rPr lang="en-GB" sz="1200" dirty="0"/>
              <a:t>Differences in </a:t>
            </a:r>
            <a:r>
              <a:rPr lang="en-GB" sz="1200" b="1" dirty="0">
                <a:solidFill>
                  <a:schemeClr val="accent1"/>
                </a:solidFill>
              </a:rPr>
              <a:t>location, measures of disadvantage, occupation, living arrangements, and certain pre-existing health conditions </a:t>
            </a:r>
            <a:r>
              <a:rPr lang="en-GB" sz="1200" dirty="0"/>
              <a:t>explain a large proportion (but not all) of the excess COVID-19 mortality risk observed in some ethnic groups. </a:t>
            </a:r>
          </a:p>
        </p:txBody>
      </p:sp>
      <p:pic>
        <p:nvPicPr>
          <p:cNvPr id="3" name="Picture 2" descr="In wave 2 of the pandemic (12th September 2020 onwards), compared to those of white british ethnicity:">
            <a:extLst>
              <a:ext uri="{FF2B5EF4-FFF2-40B4-BE49-F238E27FC236}">
                <a16:creationId xmlns:a16="http://schemas.microsoft.com/office/drawing/2014/main" id="{FE5A3020-EA42-46CB-AE64-7F27F6793C74}"/>
              </a:ext>
            </a:extLst>
          </p:cNvPr>
          <p:cNvPicPr>
            <a:picLocks noChangeAspect="1"/>
          </p:cNvPicPr>
          <p:nvPr/>
        </p:nvPicPr>
        <p:blipFill>
          <a:blip r:embed="rId2"/>
          <a:stretch>
            <a:fillRect/>
          </a:stretch>
        </p:blipFill>
        <p:spPr>
          <a:xfrm>
            <a:off x="6769538" y="1564754"/>
            <a:ext cx="5184748" cy="3891127"/>
          </a:xfrm>
          <a:prstGeom prst="rect">
            <a:avLst/>
          </a:prstGeom>
        </p:spPr>
      </p:pic>
      <p:sp>
        <p:nvSpPr>
          <p:cNvPr id="14" name="Text Box 7">
            <a:extLst>
              <a:ext uri="{FF2B5EF4-FFF2-40B4-BE49-F238E27FC236}">
                <a16:creationId xmlns:a16="http://schemas.microsoft.com/office/drawing/2014/main" id="{73371029-DD35-421E-A270-0F573E27FE20}"/>
              </a:ext>
            </a:extLst>
          </p:cNvPr>
          <p:cNvSpPr txBox="1">
            <a:spLocks noChangeArrowheads="1"/>
          </p:cNvSpPr>
          <p:nvPr/>
        </p:nvSpPr>
        <p:spPr bwMode="auto">
          <a:xfrm>
            <a:off x="361468" y="6165304"/>
            <a:ext cx="6741022" cy="169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EDEDE"/>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rgbClr val="000000"/>
                </a:solidFill>
                <a:effectLst/>
                <a:latin typeface="Arial" panose="020B0604020202020204" pitchFamily="34" charset="0"/>
              </a:rPr>
              <a:t>Source: </a:t>
            </a:r>
            <a:r>
              <a:rPr kumimoji="0" lang="en-GB" altLang="en-US" sz="1100" b="0" i="0" u="none" strike="noStrike" cap="none" normalizeH="0" baseline="0" dirty="0">
                <a:ln>
                  <a:noFill/>
                </a:ln>
                <a:solidFill>
                  <a:srgbClr val="000000"/>
                </a:solidFill>
                <a:effectLst/>
                <a:latin typeface="Arial" panose="020B0604020202020204" pitchFamily="34" charset="0"/>
                <a:hlinkClick r:id="rId3"/>
              </a:rPr>
              <a:t>ONS</a:t>
            </a:r>
            <a:r>
              <a:rPr kumimoji="0" lang="en-GB" altLang="en-US" sz="1100" b="0" i="0" u="none" strike="noStrike" cap="none" normalizeH="0" baseline="0" dirty="0">
                <a:ln>
                  <a:noFill/>
                </a:ln>
                <a:solidFill>
                  <a:srgbClr val="000000"/>
                </a:solidFill>
                <a:effectLst/>
                <a:latin typeface="Arial" panose="020B0604020202020204" pitchFamily="34" charset="0"/>
              </a:rPr>
              <a:t>: data 24</a:t>
            </a:r>
            <a:r>
              <a:rPr kumimoji="0" lang="en-GB" altLang="en-US" sz="1100" b="0" i="0" u="none" strike="noStrike" cap="none" normalizeH="0" baseline="30000" dirty="0">
                <a:ln>
                  <a:noFill/>
                </a:ln>
                <a:solidFill>
                  <a:srgbClr val="000000"/>
                </a:solidFill>
                <a:effectLst/>
                <a:latin typeface="Arial" panose="020B0604020202020204" pitchFamily="34" charset="0"/>
              </a:rPr>
              <a:t>th</a:t>
            </a:r>
            <a:r>
              <a:rPr kumimoji="0" lang="en-GB" altLang="en-US" sz="1100" b="0" i="0" u="none" strike="noStrike" cap="none" normalizeH="0" baseline="0" dirty="0">
                <a:ln>
                  <a:noFill/>
                </a:ln>
                <a:solidFill>
                  <a:srgbClr val="000000"/>
                </a:solidFill>
                <a:effectLst/>
                <a:latin typeface="Arial" panose="020B0604020202020204" pitchFamily="34" charset="0"/>
              </a:rPr>
              <a:t> January 2020 to 31</a:t>
            </a:r>
            <a:r>
              <a:rPr kumimoji="0" lang="en-GB" altLang="en-US" sz="1100" b="0" i="0" u="none" strike="noStrike" cap="none" normalizeH="0" baseline="30000" dirty="0">
                <a:ln>
                  <a:noFill/>
                </a:ln>
                <a:solidFill>
                  <a:srgbClr val="000000"/>
                </a:solidFill>
                <a:effectLst/>
                <a:latin typeface="Arial" panose="020B0604020202020204" pitchFamily="34" charset="0"/>
              </a:rPr>
              <a:t>st</a:t>
            </a:r>
            <a:r>
              <a:rPr kumimoji="0" lang="en-GB" altLang="en-US" sz="1100" b="0" i="0" u="none" strike="noStrike" cap="none" normalizeH="0" baseline="0" dirty="0">
                <a:ln>
                  <a:noFill/>
                </a:ln>
                <a:solidFill>
                  <a:srgbClr val="000000"/>
                </a:solidFill>
                <a:effectLst/>
                <a:latin typeface="Arial" panose="020B0604020202020204" pitchFamily="34" charset="0"/>
              </a:rPr>
              <a:t> March 2021, reported 26</a:t>
            </a:r>
            <a:r>
              <a:rPr kumimoji="0" lang="en-GB" altLang="en-US" sz="1100" b="0" i="0" u="none" strike="noStrike" cap="none" normalizeH="0" baseline="30000" dirty="0">
                <a:ln>
                  <a:noFill/>
                </a:ln>
                <a:solidFill>
                  <a:srgbClr val="000000"/>
                </a:solidFill>
                <a:effectLst/>
                <a:latin typeface="Arial" panose="020B0604020202020204" pitchFamily="34" charset="0"/>
              </a:rPr>
              <a:t>th</a:t>
            </a:r>
            <a:r>
              <a:rPr kumimoji="0" lang="en-GB" altLang="en-US" sz="1100" b="0" i="0" u="none" strike="noStrike" cap="none" normalizeH="0" baseline="0" dirty="0">
                <a:ln>
                  <a:noFill/>
                </a:ln>
                <a:solidFill>
                  <a:srgbClr val="000000"/>
                </a:solidFill>
                <a:effectLst/>
                <a:latin typeface="Arial" panose="020B0604020202020204" pitchFamily="34" charset="0"/>
              </a:rPr>
              <a:t> May 2021</a:t>
            </a:r>
          </a:p>
        </p:txBody>
      </p:sp>
      <p:sp>
        <p:nvSpPr>
          <p:cNvPr id="4" name="Footer Placeholder 3">
            <a:extLst>
              <a:ext uri="{FF2B5EF4-FFF2-40B4-BE49-F238E27FC236}">
                <a16:creationId xmlns:a16="http://schemas.microsoft.com/office/drawing/2014/main" id="{B6FA4DD6-C719-4140-B1D8-A453F09AD805}"/>
              </a:ext>
            </a:extLst>
          </p:cNvPr>
          <p:cNvSpPr>
            <a:spLocks noGrp="1"/>
          </p:cNvSpPr>
          <p:nvPr>
            <p:ph type="ftr" sz="quarter" idx="11"/>
          </p:nvPr>
        </p:nvSpPr>
        <p:spPr/>
        <p:txBody>
          <a:bodyPr/>
          <a:lstStyle/>
          <a:p>
            <a:r>
              <a:rPr lang="en-GB" dirty="0"/>
              <a:t>PHI East Sussex County Council 2022</a:t>
            </a:r>
          </a:p>
        </p:txBody>
      </p:sp>
      <p:sp>
        <p:nvSpPr>
          <p:cNvPr id="5" name="Slide Number Placeholder 4">
            <a:extLst>
              <a:ext uri="{FF2B5EF4-FFF2-40B4-BE49-F238E27FC236}">
                <a16:creationId xmlns:a16="http://schemas.microsoft.com/office/drawing/2014/main" id="{F38AC3B6-601E-476F-B458-415DE996FC18}"/>
              </a:ext>
            </a:extLst>
          </p:cNvPr>
          <p:cNvSpPr>
            <a:spLocks noGrp="1"/>
          </p:cNvSpPr>
          <p:nvPr>
            <p:ph type="sldNum" sz="quarter" idx="12"/>
          </p:nvPr>
        </p:nvSpPr>
        <p:spPr/>
        <p:txBody>
          <a:bodyPr/>
          <a:lstStyle/>
          <a:p>
            <a:fld id="{8909338C-4204-40C7-9A1E-446982E7336D}" type="slidenum">
              <a:rPr lang="en-GB" smtClean="0"/>
              <a:pPr/>
              <a:t>48</a:t>
            </a:fld>
            <a:endParaRPr lang="en-GB" dirty="0"/>
          </a:p>
        </p:txBody>
      </p:sp>
    </p:spTree>
    <p:extLst>
      <p:ext uri="{BB962C8B-B14F-4D97-AF65-F5344CB8AC3E}">
        <p14:creationId xmlns:p14="http://schemas.microsoft.com/office/powerpoint/2010/main" val="2039238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CA1C-B42D-4D72-BCC2-FB54CBBFE7BC}"/>
              </a:ext>
            </a:extLst>
          </p:cNvPr>
          <p:cNvSpPr>
            <a:spLocks noGrp="1"/>
          </p:cNvSpPr>
          <p:nvPr>
            <p:ph type="title"/>
          </p:nvPr>
        </p:nvSpPr>
        <p:spPr/>
        <p:txBody>
          <a:bodyPr>
            <a:normAutofit/>
          </a:bodyPr>
          <a:lstStyle/>
          <a:p>
            <a:r>
              <a:rPr lang="en-GB" dirty="0"/>
              <a:t>Deaths: E</a:t>
            </a:r>
            <a:r>
              <a:rPr lang="en-GB" sz="2400" b="0" dirty="0"/>
              <a:t>thnicity - national modelling Wave 3 of the pandemic</a:t>
            </a:r>
            <a:endParaRPr lang="en-GB" sz="1400" b="0" dirty="0"/>
          </a:p>
        </p:txBody>
      </p:sp>
      <p:sp>
        <p:nvSpPr>
          <p:cNvPr id="8" name="Rectangle 7">
            <a:extLst>
              <a:ext uri="{FF2B5EF4-FFF2-40B4-BE49-F238E27FC236}">
                <a16:creationId xmlns:a16="http://schemas.microsoft.com/office/drawing/2014/main" id="{3B70C2E4-32EC-45F8-B032-C680C6B0CA50}"/>
              </a:ext>
            </a:extLst>
          </p:cNvPr>
          <p:cNvSpPr/>
          <p:nvPr/>
        </p:nvSpPr>
        <p:spPr>
          <a:xfrm>
            <a:off x="216641" y="656011"/>
            <a:ext cx="11529946" cy="276999"/>
          </a:xfrm>
          <a:prstGeom prst="rect">
            <a:avLst/>
          </a:prstGeom>
        </p:spPr>
        <p:txBody>
          <a:bodyPr wrap="square">
            <a:spAutoFit/>
          </a:bodyPr>
          <a:lstStyle/>
          <a:p>
            <a:r>
              <a:rPr lang="en-GB" sz="1200" b="1" dirty="0"/>
              <a:t>In Wave 3 of the pandemic (data showing 13</a:t>
            </a:r>
            <a:r>
              <a:rPr lang="en-GB" sz="1200" b="1" baseline="30000" dirty="0"/>
              <a:t>th</a:t>
            </a:r>
            <a:r>
              <a:rPr lang="en-GB" sz="1200" b="1" dirty="0"/>
              <a:t> June to 1</a:t>
            </a:r>
            <a:r>
              <a:rPr lang="en-GB" sz="1200" b="1" baseline="30000" dirty="0"/>
              <a:t>st</a:t>
            </a:r>
            <a:r>
              <a:rPr lang="en-GB" sz="1200" b="1" dirty="0"/>
              <a:t> December 2021), compared to those of white British ethnicity</a:t>
            </a:r>
          </a:p>
        </p:txBody>
      </p:sp>
      <p:sp>
        <p:nvSpPr>
          <p:cNvPr id="13" name="Rectangle 12">
            <a:extLst>
              <a:ext uri="{FF2B5EF4-FFF2-40B4-BE49-F238E27FC236}">
                <a16:creationId xmlns:a16="http://schemas.microsoft.com/office/drawing/2014/main" id="{06FB75AB-A889-4232-B2DD-01F5A2396430}"/>
              </a:ext>
            </a:extLst>
          </p:cNvPr>
          <p:cNvSpPr/>
          <p:nvPr/>
        </p:nvSpPr>
        <p:spPr>
          <a:xfrm>
            <a:off x="218435" y="928155"/>
            <a:ext cx="7030676" cy="5560497"/>
          </a:xfrm>
          <a:prstGeom prst="rect">
            <a:avLst/>
          </a:prstGeom>
        </p:spPr>
        <p:txBody>
          <a:bodyPr wrap="square">
            <a:spAutoFit/>
          </a:bodyPr>
          <a:lstStyle/>
          <a:p>
            <a:pPr>
              <a:spcBef>
                <a:spcPts val="200"/>
              </a:spcBef>
              <a:spcAft>
                <a:spcPts val="200"/>
              </a:spcAft>
            </a:pPr>
            <a:r>
              <a:rPr lang="en-GB" sz="1200" b="1" dirty="0"/>
              <a:t>After adjusting for age (light blue bar), </a:t>
            </a:r>
          </a:p>
          <a:p>
            <a:pPr marL="285750" indent="-285750">
              <a:spcBef>
                <a:spcPts val="200"/>
              </a:spcBef>
              <a:spcAft>
                <a:spcPts val="200"/>
              </a:spcAft>
              <a:buFont typeface="Arial" panose="020B0604020202020204" pitchFamily="34" charset="0"/>
              <a:buChar char="•"/>
            </a:pPr>
            <a:r>
              <a:rPr lang="en-GB" sz="1200" dirty="0"/>
              <a:t>There was </a:t>
            </a:r>
            <a:r>
              <a:rPr lang="en-GB" sz="1200" b="1" dirty="0">
                <a:solidFill>
                  <a:schemeClr val="accent1"/>
                </a:solidFill>
              </a:rPr>
              <a:t>higher risk of COVID-19 death  for all ethnic minority groups except the Chinese group, men from the Mixed ethnic group and women from the White other ethnic group </a:t>
            </a:r>
            <a:r>
              <a:rPr lang="en-GB" sz="1200" dirty="0"/>
              <a:t>compared with the White British ethnic group</a:t>
            </a:r>
            <a:r>
              <a:rPr lang="en-GB" sz="1200" b="1" dirty="0">
                <a:solidFill>
                  <a:schemeClr val="accent1"/>
                </a:solidFill>
              </a:rPr>
              <a:t>. </a:t>
            </a:r>
          </a:p>
          <a:p>
            <a:pPr marL="285750" indent="-285750">
              <a:spcBef>
                <a:spcPts val="200"/>
              </a:spcBef>
              <a:spcAft>
                <a:spcPts val="200"/>
              </a:spcAft>
              <a:buFont typeface="Arial" panose="020B0604020202020204" pitchFamily="34" charset="0"/>
              <a:buChar char="•"/>
            </a:pPr>
            <a:r>
              <a:rPr lang="en-GB" sz="1200" b="1" dirty="0">
                <a:solidFill>
                  <a:schemeClr val="accent1"/>
                </a:solidFill>
              </a:rPr>
              <a:t>4.4x</a:t>
            </a:r>
            <a:r>
              <a:rPr lang="en-GB" sz="1200" dirty="0"/>
              <a:t> higher rate of COVID-19-related death in males of Bangladeshi ethnicity and </a:t>
            </a:r>
            <a:r>
              <a:rPr lang="en-GB" sz="1200" b="1" dirty="0">
                <a:solidFill>
                  <a:schemeClr val="accent1"/>
                </a:solidFill>
              </a:rPr>
              <a:t>5.2x </a:t>
            </a:r>
            <a:r>
              <a:rPr lang="en-GB" sz="1200" dirty="0"/>
              <a:t>higher rate in females</a:t>
            </a:r>
          </a:p>
          <a:p>
            <a:pPr marL="285750" indent="-285750">
              <a:spcBef>
                <a:spcPts val="200"/>
              </a:spcBef>
              <a:spcAft>
                <a:spcPts val="200"/>
              </a:spcAft>
              <a:buFont typeface="Arial" panose="020B0604020202020204" pitchFamily="34" charset="0"/>
              <a:buChar char="•"/>
            </a:pPr>
            <a:r>
              <a:rPr lang="en-GB" sz="1200" b="1" dirty="0">
                <a:solidFill>
                  <a:schemeClr val="accent1"/>
                </a:solidFill>
              </a:rPr>
              <a:t>3.5x</a:t>
            </a:r>
            <a:r>
              <a:rPr lang="en-GB" sz="1200" dirty="0"/>
              <a:t> higher rate of COVID-19-related death in males of Pakistani ethnicity and </a:t>
            </a:r>
            <a:r>
              <a:rPr lang="en-GB" sz="1200" b="1" dirty="0">
                <a:solidFill>
                  <a:schemeClr val="accent1"/>
                </a:solidFill>
              </a:rPr>
              <a:t>4.3x </a:t>
            </a:r>
            <a:r>
              <a:rPr lang="en-GB" sz="1200" dirty="0"/>
              <a:t>higher rate in females</a:t>
            </a:r>
          </a:p>
          <a:p>
            <a:pPr marL="285750" indent="-285750">
              <a:spcBef>
                <a:spcPts val="200"/>
              </a:spcBef>
              <a:spcAft>
                <a:spcPts val="200"/>
              </a:spcAft>
              <a:buFont typeface="Arial" panose="020B0604020202020204" pitchFamily="34" charset="0"/>
              <a:buChar char="•"/>
            </a:pPr>
            <a:r>
              <a:rPr lang="en-GB" sz="1200" dirty="0"/>
              <a:t>There was </a:t>
            </a:r>
            <a:r>
              <a:rPr lang="en-GB" sz="1200" b="1" dirty="0">
                <a:solidFill>
                  <a:schemeClr val="accent1"/>
                </a:solidFill>
              </a:rPr>
              <a:t>higher risk of COVID-19 death in people from Black Caribbean and Black African ethnic groups </a:t>
            </a:r>
            <a:r>
              <a:rPr lang="en-GB" sz="1200" dirty="0"/>
              <a:t>than White British people</a:t>
            </a:r>
          </a:p>
          <a:p>
            <a:pPr marL="285750" indent="-285750">
              <a:spcBef>
                <a:spcPts val="200"/>
              </a:spcBef>
              <a:spcAft>
                <a:spcPts val="200"/>
              </a:spcAft>
              <a:buFont typeface="Arial" panose="020B0604020202020204" pitchFamily="34" charset="0"/>
              <a:buChar char="•"/>
            </a:pPr>
            <a:endParaRPr lang="en-GB" sz="1200" dirty="0"/>
          </a:p>
          <a:p>
            <a:pPr>
              <a:spcBef>
                <a:spcPts val="200"/>
              </a:spcBef>
              <a:spcAft>
                <a:spcPts val="200"/>
              </a:spcAft>
            </a:pPr>
            <a:r>
              <a:rPr lang="en-GB" sz="1200" b="1" dirty="0"/>
              <a:t>After additionally adjusting for measures of disadvantage, occupation, living arrangements, and certain pre-existing conditions (mid blue bar), </a:t>
            </a:r>
          </a:p>
          <a:p>
            <a:pPr marL="285750" indent="-285750">
              <a:spcBef>
                <a:spcPts val="200"/>
              </a:spcBef>
              <a:spcAft>
                <a:spcPts val="200"/>
              </a:spcAft>
              <a:buFont typeface="Arial" panose="020B0604020202020204" pitchFamily="34" charset="0"/>
              <a:buChar char="•"/>
            </a:pPr>
            <a:r>
              <a:rPr lang="en-GB" sz="1200" b="1" dirty="0">
                <a:solidFill>
                  <a:schemeClr val="accent1"/>
                </a:solidFill>
              </a:rPr>
              <a:t>most ethnic groups had a similar risk </a:t>
            </a:r>
            <a:r>
              <a:rPr lang="en-GB" sz="1200" dirty="0"/>
              <a:t>to people of White British ethnicity, however, similarly to the latter part of Wave 2, </a:t>
            </a:r>
            <a:r>
              <a:rPr lang="en-GB" sz="1200" b="1" dirty="0">
                <a:solidFill>
                  <a:schemeClr val="accent1"/>
                </a:solidFill>
              </a:rPr>
              <a:t>Bangladeshi and Pakistani groups are at higher risk of mortality even after adjustment.</a:t>
            </a:r>
          </a:p>
          <a:p>
            <a:pPr marL="285750" indent="-285750">
              <a:spcBef>
                <a:spcPts val="200"/>
              </a:spcBef>
              <a:spcAft>
                <a:spcPts val="200"/>
              </a:spcAft>
              <a:buFont typeface="Arial" panose="020B0604020202020204" pitchFamily="34" charset="0"/>
              <a:buChar char="•"/>
            </a:pPr>
            <a:r>
              <a:rPr lang="en-GB" sz="1200" b="1" dirty="0">
                <a:solidFill>
                  <a:schemeClr val="accent1"/>
                </a:solidFill>
              </a:rPr>
              <a:t>2.2x</a:t>
            </a:r>
            <a:r>
              <a:rPr lang="en-GB" sz="1200" dirty="0"/>
              <a:t> higher rate of COVID-19-related death in males of Bangladeshi ethnicity and </a:t>
            </a:r>
            <a:r>
              <a:rPr lang="en-GB" sz="1200" b="1" dirty="0">
                <a:solidFill>
                  <a:schemeClr val="accent1"/>
                </a:solidFill>
              </a:rPr>
              <a:t>2.1x </a:t>
            </a:r>
            <a:r>
              <a:rPr lang="en-GB" sz="1200" dirty="0"/>
              <a:t>higher rate in females compared to people of White British ethnicity</a:t>
            </a:r>
          </a:p>
          <a:p>
            <a:pPr marL="285750" indent="-285750">
              <a:spcBef>
                <a:spcPts val="200"/>
              </a:spcBef>
              <a:spcAft>
                <a:spcPts val="200"/>
              </a:spcAft>
              <a:buFont typeface="Arial" panose="020B0604020202020204" pitchFamily="34" charset="0"/>
              <a:buChar char="•"/>
            </a:pPr>
            <a:r>
              <a:rPr lang="en-GB" sz="1200" b="1" dirty="0">
                <a:solidFill>
                  <a:schemeClr val="accent1"/>
                </a:solidFill>
              </a:rPr>
              <a:t>1.2x</a:t>
            </a:r>
            <a:r>
              <a:rPr lang="en-GB" sz="1200" dirty="0"/>
              <a:t> higher rate of COVID-19-related death in males of Pakistani ethnicity compared to people of White British ethnicity</a:t>
            </a:r>
          </a:p>
          <a:p>
            <a:pPr marL="285750" indent="-285750">
              <a:spcBef>
                <a:spcPts val="200"/>
              </a:spcBef>
              <a:spcAft>
                <a:spcPts val="200"/>
              </a:spcAft>
              <a:buFont typeface="Arial" panose="020B0604020202020204" pitchFamily="34" charset="0"/>
              <a:buChar char="•"/>
            </a:pPr>
            <a:r>
              <a:rPr lang="en-GB" sz="1200" dirty="0"/>
              <a:t>People from </a:t>
            </a:r>
            <a:r>
              <a:rPr lang="en-GB" sz="1200" b="1" dirty="0">
                <a:solidFill>
                  <a:schemeClr val="accent1"/>
                </a:solidFill>
              </a:rPr>
              <a:t>Black Caribbean and Black African ethnic groups remained at higher risk </a:t>
            </a:r>
            <a:r>
              <a:rPr lang="en-GB" sz="1200" dirty="0"/>
              <a:t>of COVID-19 mortality than White British people</a:t>
            </a:r>
          </a:p>
          <a:p>
            <a:pPr marL="285750" indent="-285750">
              <a:spcBef>
                <a:spcPts val="200"/>
              </a:spcBef>
              <a:spcAft>
                <a:spcPts val="200"/>
              </a:spcAft>
              <a:buFont typeface="Arial" panose="020B0604020202020204" pitchFamily="34" charset="0"/>
              <a:buChar char="•"/>
            </a:pPr>
            <a:endParaRPr lang="en-GB" sz="1200" dirty="0"/>
          </a:p>
          <a:p>
            <a:pPr>
              <a:spcBef>
                <a:spcPts val="200"/>
              </a:spcBef>
              <a:spcAft>
                <a:spcPts val="200"/>
              </a:spcAft>
            </a:pPr>
            <a:r>
              <a:rPr lang="en-GB" sz="1200" b="1" dirty="0"/>
              <a:t>After fully adjusting, including vaccination status (darkest blue bar),</a:t>
            </a:r>
            <a:endParaRPr lang="en-GB" sz="1200" dirty="0"/>
          </a:p>
          <a:p>
            <a:pPr marL="285750" indent="-285750">
              <a:spcBef>
                <a:spcPts val="200"/>
              </a:spcBef>
              <a:spcAft>
                <a:spcPts val="200"/>
              </a:spcAft>
              <a:buFont typeface="Arial" panose="020B0604020202020204" pitchFamily="34" charset="0"/>
              <a:buChar char="•"/>
            </a:pPr>
            <a:r>
              <a:rPr lang="en-GB" sz="1200" dirty="0"/>
              <a:t>there was </a:t>
            </a:r>
            <a:r>
              <a:rPr lang="en-GB" sz="1200" b="1" dirty="0">
                <a:solidFill>
                  <a:schemeClr val="accent1"/>
                </a:solidFill>
              </a:rPr>
              <a:t>no evidence of greater risk of death involving COVID-19 </a:t>
            </a:r>
            <a:r>
              <a:rPr lang="en-GB" sz="1200" dirty="0"/>
              <a:t>compared with the White British ethnic group, suggesting that differences in vaccination coverage between the Black Caribbean and Black African ethnic groups and the White British ethnic group explain a large part of the excess risk.</a:t>
            </a:r>
          </a:p>
        </p:txBody>
      </p:sp>
      <p:sp>
        <p:nvSpPr>
          <p:cNvPr id="14" name="Text Box 7">
            <a:extLst>
              <a:ext uri="{FF2B5EF4-FFF2-40B4-BE49-F238E27FC236}">
                <a16:creationId xmlns:a16="http://schemas.microsoft.com/office/drawing/2014/main" id="{73371029-DD35-421E-A270-0F573E27FE20}"/>
              </a:ext>
            </a:extLst>
          </p:cNvPr>
          <p:cNvSpPr txBox="1">
            <a:spLocks noChangeArrowheads="1"/>
          </p:cNvSpPr>
          <p:nvPr/>
        </p:nvSpPr>
        <p:spPr bwMode="auto">
          <a:xfrm>
            <a:off x="5735960" y="6488652"/>
            <a:ext cx="6741022" cy="169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EDEDE"/>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rgbClr val="000000"/>
                </a:solidFill>
                <a:effectLst/>
                <a:latin typeface="Arial" panose="020B0604020202020204" pitchFamily="34" charset="0"/>
              </a:rPr>
              <a:t>Source: </a:t>
            </a:r>
            <a:r>
              <a:rPr kumimoji="0" lang="en-GB" altLang="en-US" sz="1100" b="0" i="0" u="none" strike="noStrike" cap="none" normalizeH="0" baseline="0" dirty="0">
                <a:ln>
                  <a:noFill/>
                </a:ln>
                <a:solidFill>
                  <a:srgbClr val="000000"/>
                </a:solidFill>
                <a:effectLst/>
                <a:latin typeface="Arial" panose="020B0604020202020204" pitchFamily="34" charset="0"/>
                <a:hlinkClick r:id="rId2"/>
              </a:rPr>
              <a:t>ONS</a:t>
            </a:r>
            <a:r>
              <a:rPr kumimoji="0" lang="en-GB" altLang="en-US" sz="1100" b="0" i="0" u="none" strike="noStrike" cap="none" normalizeH="0" baseline="0" dirty="0">
                <a:ln>
                  <a:noFill/>
                </a:ln>
                <a:solidFill>
                  <a:srgbClr val="000000"/>
                </a:solidFill>
                <a:effectLst/>
                <a:latin typeface="Arial" panose="020B0604020202020204" pitchFamily="34" charset="0"/>
              </a:rPr>
              <a:t>: data 24</a:t>
            </a:r>
            <a:r>
              <a:rPr kumimoji="0" lang="en-GB" altLang="en-US" sz="1100" b="0" i="0" u="none" strike="noStrike" cap="none" normalizeH="0" baseline="30000" dirty="0">
                <a:ln>
                  <a:noFill/>
                </a:ln>
                <a:solidFill>
                  <a:srgbClr val="000000"/>
                </a:solidFill>
                <a:effectLst/>
                <a:latin typeface="Arial" panose="020B0604020202020204" pitchFamily="34" charset="0"/>
              </a:rPr>
              <a:t>th</a:t>
            </a:r>
            <a:r>
              <a:rPr kumimoji="0" lang="en-GB" altLang="en-US" sz="1100" b="0" i="0" u="none" strike="noStrike" cap="none" normalizeH="0" baseline="0" dirty="0">
                <a:ln>
                  <a:noFill/>
                </a:ln>
                <a:solidFill>
                  <a:srgbClr val="000000"/>
                </a:solidFill>
                <a:effectLst/>
                <a:latin typeface="Arial" panose="020B0604020202020204" pitchFamily="34" charset="0"/>
              </a:rPr>
              <a:t> December 2020 to 1</a:t>
            </a:r>
            <a:r>
              <a:rPr kumimoji="0" lang="en-GB" altLang="en-US" sz="1100" b="0" i="0" u="none" strike="noStrike" cap="none" normalizeH="0" baseline="30000" dirty="0">
                <a:ln>
                  <a:noFill/>
                </a:ln>
                <a:solidFill>
                  <a:srgbClr val="000000"/>
                </a:solidFill>
                <a:effectLst/>
                <a:latin typeface="Arial" panose="020B0604020202020204" pitchFamily="34" charset="0"/>
              </a:rPr>
              <a:t>st</a:t>
            </a:r>
            <a:r>
              <a:rPr kumimoji="0" lang="en-GB" altLang="en-US" sz="1100" b="0" i="0" u="none" strike="noStrike" cap="none" normalizeH="0" baseline="0" dirty="0">
                <a:ln>
                  <a:noFill/>
                </a:ln>
                <a:solidFill>
                  <a:srgbClr val="000000"/>
                </a:solidFill>
                <a:effectLst/>
                <a:latin typeface="Arial" panose="020B0604020202020204" pitchFamily="34" charset="0"/>
              </a:rPr>
              <a:t> December 2021, reported 26</a:t>
            </a:r>
            <a:r>
              <a:rPr kumimoji="0" lang="en-GB" altLang="en-US" sz="1100" b="0" i="0" u="none" strike="noStrike" cap="none" normalizeH="0" baseline="30000" dirty="0">
                <a:ln>
                  <a:noFill/>
                </a:ln>
                <a:solidFill>
                  <a:srgbClr val="000000"/>
                </a:solidFill>
                <a:effectLst/>
                <a:latin typeface="Arial" panose="020B0604020202020204" pitchFamily="34" charset="0"/>
              </a:rPr>
              <a:t>th</a:t>
            </a:r>
            <a:r>
              <a:rPr kumimoji="0" lang="en-GB" altLang="en-US" sz="1100" b="0" i="0" u="none" strike="noStrike" cap="none" normalizeH="0" baseline="0" dirty="0">
                <a:ln>
                  <a:noFill/>
                </a:ln>
                <a:solidFill>
                  <a:srgbClr val="000000"/>
                </a:solidFill>
                <a:effectLst/>
                <a:latin typeface="Arial" panose="020B0604020202020204" pitchFamily="34" charset="0"/>
              </a:rPr>
              <a:t> January 2022</a:t>
            </a:r>
          </a:p>
        </p:txBody>
      </p:sp>
      <p:sp>
        <p:nvSpPr>
          <p:cNvPr id="4" name="Footer Placeholder 3">
            <a:extLst>
              <a:ext uri="{FF2B5EF4-FFF2-40B4-BE49-F238E27FC236}">
                <a16:creationId xmlns:a16="http://schemas.microsoft.com/office/drawing/2014/main" id="{B6FA4DD6-C719-4140-B1D8-A453F09AD805}"/>
              </a:ext>
            </a:extLst>
          </p:cNvPr>
          <p:cNvSpPr>
            <a:spLocks noGrp="1"/>
          </p:cNvSpPr>
          <p:nvPr>
            <p:ph type="ftr" sz="quarter" idx="11"/>
          </p:nvPr>
        </p:nvSpPr>
        <p:spPr/>
        <p:txBody>
          <a:bodyPr/>
          <a:lstStyle/>
          <a:p>
            <a:r>
              <a:rPr lang="en-GB" dirty="0"/>
              <a:t>PHI East Sussex County Council 2022</a:t>
            </a:r>
          </a:p>
        </p:txBody>
      </p:sp>
      <p:sp>
        <p:nvSpPr>
          <p:cNvPr id="5" name="Slide Number Placeholder 4">
            <a:extLst>
              <a:ext uri="{FF2B5EF4-FFF2-40B4-BE49-F238E27FC236}">
                <a16:creationId xmlns:a16="http://schemas.microsoft.com/office/drawing/2014/main" id="{F38AC3B6-601E-476F-B458-415DE996FC18}"/>
              </a:ext>
            </a:extLst>
          </p:cNvPr>
          <p:cNvSpPr>
            <a:spLocks noGrp="1"/>
          </p:cNvSpPr>
          <p:nvPr>
            <p:ph type="sldNum" sz="quarter" idx="12"/>
          </p:nvPr>
        </p:nvSpPr>
        <p:spPr/>
        <p:txBody>
          <a:bodyPr/>
          <a:lstStyle/>
          <a:p>
            <a:fld id="{8909338C-4204-40C7-9A1E-446982E7336D}" type="slidenum">
              <a:rPr lang="en-GB" smtClean="0"/>
              <a:pPr/>
              <a:t>49</a:t>
            </a:fld>
            <a:endParaRPr lang="en-GB" dirty="0"/>
          </a:p>
        </p:txBody>
      </p:sp>
      <p:pic>
        <p:nvPicPr>
          <p:cNvPr id="7" name="Picture 6">
            <a:extLst>
              <a:ext uri="{FF2B5EF4-FFF2-40B4-BE49-F238E27FC236}">
                <a16:creationId xmlns:a16="http://schemas.microsoft.com/office/drawing/2014/main" id="{40F2A2A2-6268-4CCD-8437-E696B2D4DC20}"/>
              </a:ext>
            </a:extLst>
          </p:cNvPr>
          <p:cNvPicPr>
            <a:picLocks noChangeAspect="1"/>
          </p:cNvPicPr>
          <p:nvPr/>
        </p:nvPicPr>
        <p:blipFill>
          <a:blip r:embed="rId3"/>
          <a:stretch>
            <a:fillRect/>
          </a:stretch>
        </p:blipFill>
        <p:spPr>
          <a:xfrm>
            <a:off x="7249111" y="1580165"/>
            <a:ext cx="4800434" cy="4102598"/>
          </a:xfrm>
          <a:prstGeom prst="rect">
            <a:avLst/>
          </a:prstGeom>
        </p:spPr>
      </p:pic>
    </p:spTree>
    <p:extLst>
      <p:ext uri="{BB962C8B-B14F-4D97-AF65-F5344CB8AC3E}">
        <p14:creationId xmlns:p14="http://schemas.microsoft.com/office/powerpoint/2010/main" val="2101469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64666-F1AD-428D-A0D7-48FD07ED3A22}"/>
              </a:ext>
            </a:extLst>
          </p:cNvPr>
          <p:cNvSpPr>
            <a:spLocks noGrp="1"/>
          </p:cNvSpPr>
          <p:nvPr>
            <p:ph type="title"/>
          </p:nvPr>
        </p:nvSpPr>
        <p:spPr/>
        <p:txBody>
          <a:bodyPr>
            <a:noAutofit/>
          </a:bodyPr>
          <a:lstStyle/>
          <a:p>
            <a:r>
              <a:rPr lang="en-GB" dirty="0">
                <a:solidFill>
                  <a:schemeClr val="bg1"/>
                </a:solidFill>
                <a:latin typeface="Trebuchet MS" panose="020B0603020202020204" pitchFamily="34" charset="0"/>
              </a:rPr>
              <a:t>COV</a:t>
            </a:r>
            <a:r>
              <a:rPr lang="en-GB" sz="2400" dirty="0">
                <a:solidFill>
                  <a:schemeClr val="bg1"/>
                </a:solidFill>
                <a:latin typeface="Trebuchet MS" panose="020B0603020202020204" pitchFamily="34" charset="0"/>
              </a:rPr>
              <a:t>ID-19</a:t>
            </a:r>
          </a:p>
        </p:txBody>
      </p:sp>
      <p:sp>
        <p:nvSpPr>
          <p:cNvPr id="13" name="Rectangle 12">
            <a:extLst>
              <a:ext uri="{FF2B5EF4-FFF2-40B4-BE49-F238E27FC236}">
                <a16:creationId xmlns:a16="http://schemas.microsoft.com/office/drawing/2014/main" id="{70A779DA-3230-46CF-801C-5B76442BACE7}"/>
              </a:ext>
            </a:extLst>
          </p:cNvPr>
          <p:cNvSpPr/>
          <p:nvPr/>
        </p:nvSpPr>
        <p:spPr>
          <a:xfrm>
            <a:off x="294582" y="928155"/>
            <a:ext cx="4328568" cy="5560497"/>
          </a:xfrm>
          <a:prstGeom prst="rect">
            <a:avLst/>
          </a:prstGeom>
        </p:spPr>
        <p:txBody>
          <a:bodyPr wrap="square">
            <a:spAutoFit/>
          </a:bodyPr>
          <a:lstStyle/>
          <a:p>
            <a:pPr>
              <a:spcBef>
                <a:spcPts val="400"/>
              </a:spcBef>
              <a:spcAft>
                <a:spcPts val="400"/>
              </a:spcAft>
            </a:pPr>
            <a:r>
              <a:rPr lang="en-GB" sz="1600" b="1" dirty="0"/>
              <a:t>The main symptoms of COVID-19 are:</a:t>
            </a:r>
            <a:endParaRPr lang="en-GB" b="1" dirty="0">
              <a:solidFill>
                <a:schemeClr val="accent2">
                  <a:lumMod val="75000"/>
                </a:schemeClr>
              </a:solidFill>
            </a:endParaRPr>
          </a:p>
          <a:p>
            <a:pPr marL="715963" lvl="1">
              <a:spcBef>
                <a:spcPts val="400"/>
              </a:spcBef>
              <a:spcAft>
                <a:spcPts val="400"/>
              </a:spcAft>
            </a:pPr>
            <a:r>
              <a:rPr lang="en-GB" b="1" dirty="0">
                <a:solidFill>
                  <a:schemeClr val="accent2">
                    <a:lumMod val="75000"/>
                  </a:schemeClr>
                </a:solidFill>
              </a:rPr>
              <a:t>a high temperature</a:t>
            </a:r>
            <a:endParaRPr lang="en-GB" sz="1400" dirty="0">
              <a:solidFill>
                <a:schemeClr val="accent2">
                  <a:lumMod val="75000"/>
                </a:schemeClr>
              </a:solidFill>
            </a:endParaRPr>
          </a:p>
          <a:p>
            <a:pPr marL="715963" lvl="1">
              <a:spcBef>
                <a:spcPts val="400"/>
              </a:spcBef>
              <a:spcAft>
                <a:spcPts val="400"/>
              </a:spcAft>
            </a:pPr>
            <a:r>
              <a:rPr lang="en-GB" b="1" dirty="0">
                <a:solidFill>
                  <a:schemeClr val="accent2">
                    <a:lumMod val="75000"/>
                  </a:schemeClr>
                </a:solidFill>
              </a:rPr>
              <a:t>a new, continuous cough </a:t>
            </a:r>
          </a:p>
          <a:p>
            <a:pPr marL="715963" lvl="1">
              <a:spcBef>
                <a:spcPts val="400"/>
              </a:spcBef>
              <a:spcAft>
                <a:spcPts val="400"/>
              </a:spcAft>
            </a:pPr>
            <a:r>
              <a:rPr lang="en-GB" b="1" dirty="0">
                <a:solidFill>
                  <a:schemeClr val="accent2">
                    <a:lumMod val="75000"/>
                  </a:schemeClr>
                </a:solidFill>
              </a:rPr>
              <a:t>Shortness of breath</a:t>
            </a:r>
          </a:p>
          <a:p>
            <a:pPr marL="715963" lvl="1">
              <a:spcBef>
                <a:spcPts val="400"/>
              </a:spcBef>
              <a:spcAft>
                <a:spcPts val="400"/>
              </a:spcAft>
            </a:pPr>
            <a:r>
              <a:rPr lang="en-GB" b="1" dirty="0">
                <a:solidFill>
                  <a:schemeClr val="accent2">
                    <a:lumMod val="75000"/>
                  </a:schemeClr>
                </a:solidFill>
              </a:rPr>
              <a:t>Fatigue</a:t>
            </a:r>
          </a:p>
          <a:p>
            <a:pPr marL="715963" lvl="1">
              <a:spcBef>
                <a:spcPts val="400"/>
              </a:spcBef>
              <a:spcAft>
                <a:spcPts val="400"/>
              </a:spcAft>
            </a:pPr>
            <a:r>
              <a:rPr lang="en-GB" b="1" dirty="0">
                <a:solidFill>
                  <a:schemeClr val="accent2">
                    <a:lumMod val="75000"/>
                  </a:schemeClr>
                </a:solidFill>
              </a:rPr>
              <a:t>Loss of appetite</a:t>
            </a:r>
          </a:p>
          <a:p>
            <a:pPr marL="715963" lvl="1">
              <a:spcBef>
                <a:spcPts val="400"/>
              </a:spcBef>
              <a:spcAft>
                <a:spcPts val="400"/>
              </a:spcAft>
            </a:pPr>
            <a:r>
              <a:rPr lang="en-GB" b="1" dirty="0">
                <a:solidFill>
                  <a:schemeClr val="accent2">
                    <a:lumMod val="75000"/>
                  </a:schemeClr>
                </a:solidFill>
              </a:rPr>
              <a:t>Loss of smell</a:t>
            </a:r>
          </a:p>
          <a:p>
            <a:pPr marL="715963" lvl="1">
              <a:spcBef>
                <a:spcPts val="400"/>
              </a:spcBef>
              <a:spcAft>
                <a:spcPts val="400"/>
              </a:spcAft>
            </a:pPr>
            <a:r>
              <a:rPr lang="en-GB" b="1" dirty="0">
                <a:solidFill>
                  <a:schemeClr val="accent2">
                    <a:lumMod val="75000"/>
                  </a:schemeClr>
                </a:solidFill>
              </a:rPr>
              <a:t>Loss of taste</a:t>
            </a:r>
          </a:p>
          <a:p>
            <a:pPr marL="715963" lvl="1">
              <a:spcBef>
                <a:spcPts val="400"/>
              </a:spcBef>
              <a:spcAft>
                <a:spcPts val="400"/>
              </a:spcAft>
            </a:pPr>
            <a:r>
              <a:rPr lang="en-GB" b="1" dirty="0">
                <a:solidFill>
                  <a:schemeClr val="accent2">
                    <a:lumMod val="75000"/>
                  </a:schemeClr>
                </a:solidFill>
              </a:rPr>
              <a:t>Headache</a:t>
            </a:r>
          </a:p>
          <a:p>
            <a:pPr marL="715963" lvl="1">
              <a:spcBef>
                <a:spcPts val="400"/>
              </a:spcBef>
              <a:spcAft>
                <a:spcPts val="400"/>
              </a:spcAft>
            </a:pPr>
            <a:r>
              <a:rPr lang="en-GB" b="1" dirty="0">
                <a:solidFill>
                  <a:schemeClr val="accent2">
                    <a:lumMod val="75000"/>
                  </a:schemeClr>
                </a:solidFill>
              </a:rPr>
              <a:t>Sore throat</a:t>
            </a:r>
          </a:p>
          <a:p>
            <a:pPr marL="715963" lvl="1">
              <a:spcBef>
                <a:spcPts val="400"/>
              </a:spcBef>
              <a:spcAft>
                <a:spcPts val="400"/>
              </a:spcAft>
            </a:pPr>
            <a:r>
              <a:rPr lang="en-GB" b="1" dirty="0">
                <a:solidFill>
                  <a:schemeClr val="accent2">
                    <a:lumMod val="75000"/>
                  </a:schemeClr>
                </a:solidFill>
              </a:rPr>
              <a:t>Blocked/runny nose</a:t>
            </a:r>
          </a:p>
          <a:p>
            <a:pPr marL="715963" lvl="1">
              <a:spcBef>
                <a:spcPts val="400"/>
              </a:spcBef>
              <a:spcAft>
                <a:spcPts val="400"/>
              </a:spcAft>
            </a:pPr>
            <a:r>
              <a:rPr lang="en-GB" b="1" dirty="0">
                <a:solidFill>
                  <a:schemeClr val="accent2">
                    <a:lumMod val="75000"/>
                  </a:schemeClr>
                </a:solidFill>
              </a:rPr>
              <a:t>Loss of appetite</a:t>
            </a:r>
          </a:p>
          <a:p>
            <a:pPr marL="715963" lvl="1">
              <a:spcBef>
                <a:spcPts val="400"/>
              </a:spcBef>
              <a:spcAft>
                <a:spcPts val="400"/>
              </a:spcAft>
            </a:pPr>
            <a:r>
              <a:rPr lang="en-GB" b="1" dirty="0">
                <a:solidFill>
                  <a:schemeClr val="accent2">
                    <a:lumMod val="75000"/>
                  </a:schemeClr>
                </a:solidFill>
              </a:rPr>
              <a:t>Diarrhoea</a:t>
            </a:r>
          </a:p>
          <a:p>
            <a:pPr marL="715963" lvl="1">
              <a:spcBef>
                <a:spcPts val="400"/>
              </a:spcBef>
              <a:spcAft>
                <a:spcPts val="400"/>
              </a:spcAft>
            </a:pPr>
            <a:r>
              <a:rPr lang="en-GB" b="1" dirty="0">
                <a:solidFill>
                  <a:schemeClr val="accent2">
                    <a:lumMod val="75000"/>
                  </a:schemeClr>
                </a:solidFill>
              </a:rPr>
              <a:t>Feeling/being sick</a:t>
            </a:r>
          </a:p>
          <a:p>
            <a:pPr indent="-97200">
              <a:spcBef>
                <a:spcPts val="400"/>
              </a:spcBef>
              <a:spcAft>
                <a:spcPts val="400"/>
              </a:spcAft>
            </a:pPr>
            <a:r>
              <a:rPr lang="en-GB" sz="1200" dirty="0"/>
              <a:t>People with COVID-19 may have one or more of these symptoms.</a:t>
            </a:r>
          </a:p>
        </p:txBody>
      </p:sp>
      <p:sp>
        <p:nvSpPr>
          <p:cNvPr id="10" name="Rectangle 9">
            <a:extLst>
              <a:ext uri="{FF2B5EF4-FFF2-40B4-BE49-F238E27FC236}">
                <a16:creationId xmlns:a16="http://schemas.microsoft.com/office/drawing/2014/main" id="{D4C28C09-A76D-474C-B8EB-1502AA64EDE1}"/>
              </a:ext>
            </a:extLst>
          </p:cNvPr>
          <p:cNvSpPr/>
          <p:nvPr/>
        </p:nvSpPr>
        <p:spPr>
          <a:xfrm>
            <a:off x="4439816" y="1159148"/>
            <a:ext cx="7435517" cy="4539704"/>
          </a:xfrm>
          <a:prstGeom prst="rect">
            <a:avLst/>
          </a:prstGeom>
        </p:spPr>
        <p:txBody>
          <a:bodyPr wrap="square">
            <a:spAutoFit/>
          </a:bodyPr>
          <a:lstStyle/>
          <a:p>
            <a:pPr>
              <a:spcAft>
                <a:spcPts val="600"/>
              </a:spcAft>
            </a:pPr>
            <a:r>
              <a:rPr lang="en-GB" sz="1600" b="1" dirty="0"/>
              <a:t>Clinical Presentation of COVID-19:</a:t>
            </a:r>
          </a:p>
          <a:p>
            <a:pPr>
              <a:spcAft>
                <a:spcPts val="600"/>
              </a:spcAft>
            </a:pPr>
            <a:r>
              <a:rPr lang="en-GB" sz="1400" dirty="0"/>
              <a:t>In general, adults with SARS-CoV-2 (COVID-19) infection can be grouped into the following severity of illness categories. However, the criteria may overlap and a patient’s clinical status may change over time:</a:t>
            </a:r>
          </a:p>
          <a:p>
            <a:pPr marL="285750" indent="-285750">
              <a:spcAft>
                <a:spcPts val="600"/>
              </a:spcAft>
              <a:buFont typeface="Arial" panose="020B0604020202020204" pitchFamily="34" charset="0"/>
              <a:buChar char="•"/>
            </a:pPr>
            <a:r>
              <a:rPr lang="en-GB" sz="1400" b="1" dirty="0">
                <a:solidFill>
                  <a:schemeClr val="accent2">
                    <a:lumMod val="75000"/>
                  </a:schemeClr>
                </a:solidFill>
              </a:rPr>
              <a:t>Asymptomatic (approx. 30% </a:t>
            </a:r>
            <a:r>
              <a:rPr lang="en-GB" sz="1400" b="1" u="sng" dirty="0">
                <a:solidFill>
                  <a:schemeClr val="accent2">
                    <a:lumMod val="75000"/>
                  </a:schemeClr>
                </a:solidFill>
              </a:rPr>
              <a:t>all</a:t>
            </a:r>
            <a:r>
              <a:rPr lang="en-GB" sz="1400" b="1" dirty="0">
                <a:solidFill>
                  <a:schemeClr val="accent2">
                    <a:lumMod val="75000"/>
                  </a:schemeClr>
                </a:solidFill>
              </a:rPr>
              <a:t> cases)</a:t>
            </a:r>
            <a:r>
              <a:rPr lang="en-GB" sz="1400" dirty="0"/>
              <a:t> individuals testing positive for COVID-19 but who have no consistent symptoms </a:t>
            </a:r>
          </a:p>
          <a:p>
            <a:pPr>
              <a:spcAft>
                <a:spcPts val="600"/>
              </a:spcAft>
            </a:pPr>
            <a:r>
              <a:rPr lang="en-GB" sz="1400" dirty="0"/>
              <a:t>Of those who develop symptoms:</a:t>
            </a:r>
          </a:p>
          <a:p>
            <a:pPr marL="285750" indent="-285750">
              <a:spcAft>
                <a:spcPts val="600"/>
              </a:spcAft>
              <a:buFont typeface="Arial" panose="020B0604020202020204" pitchFamily="34" charset="0"/>
              <a:buChar char="•"/>
            </a:pPr>
            <a:r>
              <a:rPr lang="en-GB" sz="1400" b="1" dirty="0">
                <a:solidFill>
                  <a:schemeClr val="accent2">
                    <a:lumMod val="75000"/>
                  </a:schemeClr>
                </a:solidFill>
              </a:rPr>
              <a:t>Mild (approx. 40% cases) </a:t>
            </a:r>
            <a:r>
              <a:rPr lang="en-GB" sz="1400" dirty="0"/>
              <a:t>for most people, COVID-19 is a mild infection with core symptoms of a fever and a dry cough, but without shortness of breath, lasting approximately a week. Other symptoms include: fever; cough; sore throat; malaise; headache; muscle pain; nausea; vomiting; diarrhoea; loss of taste/smell</a:t>
            </a:r>
          </a:p>
          <a:p>
            <a:pPr marL="285750" indent="-285750">
              <a:spcAft>
                <a:spcPts val="600"/>
              </a:spcAft>
              <a:buFont typeface="Arial" panose="020B0604020202020204" pitchFamily="34" charset="0"/>
              <a:buChar char="•"/>
            </a:pPr>
            <a:r>
              <a:rPr lang="en-GB" sz="1400" b="1" dirty="0">
                <a:solidFill>
                  <a:schemeClr val="accent2">
                    <a:lumMod val="75000"/>
                  </a:schemeClr>
                </a:solidFill>
              </a:rPr>
              <a:t>Moderate (approx. 40% cases) </a:t>
            </a:r>
            <a:r>
              <a:rPr lang="en-GB" sz="1400" dirty="0"/>
              <a:t>non-severe inflammation, most notably in the lungs (pneumonia) and evidence of lower respiratory disease.</a:t>
            </a:r>
          </a:p>
          <a:p>
            <a:pPr marL="285750" indent="-285750">
              <a:spcAft>
                <a:spcPts val="600"/>
              </a:spcAft>
              <a:buFont typeface="Arial" panose="020B0604020202020204" pitchFamily="34" charset="0"/>
              <a:buChar char="•"/>
            </a:pPr>
            <a:r>
              <a:rPr lang="en-GB" sz="1400" b="1" dirty="0">
                <a:solidFill>
                  <a:schemeClr val="accent2">
                    <a:lumMod val="75000"/>
                  </a:schemeClr>
                </a:solidFill>
              </a:rPr>
              <a:t>Severe (approx. 15% cases)</a:t>
            </a:r>
            <a:r>
              <a:rPr lang="en-GB" sz="1400" dirty="0"/>
              <a:t> Individuals who have hypoxia (problems with the level of oxygen in the blood) and/or severe pneumonia</a:t>
            </a:r>
          </a:p>
          <a:p>
            <a:pPr marL="285750" indent="-285750">
              <a:spcAft>
                <a:spcPts val="600"/>
              </a:spcAft>
              <a:buFont typeface="Arial" panose="020B0604020202020204" pitchFamily="34" charset="0"/>
              <a:buChar char="•"/>
            </a:pPr>
            <a:r>
              <a:rPr lang="en-GB" sz="1400" b="1" dirty="0">
                <a:solidFill>
                  <a:schemeClr val="accent2">
                    <a:lumMod val="75000"/>
                  </a:schemeClr>
                </a:solidFill>
              </a:rPr>
              <a:t>Critical (approx. 5% cases) </a:t>
            </a:r>
            <a:r>
              <a:rPr lang="en-GB" sz="1400" dirty="0"/>
              <a:t>critical disease with life-threatening complications including acute respiratory distress syndrome (ARDS), sepsis, septic shock, cardiac disease, thromboembolic events, such as pulmonary embolism and multi-organ failure</a:t>
            </a:r>
          </a:p>
        </p:txBody>
      </p:sp>
      <p:sp>
        <p:nvSpPr>
          <p:cNvPr id="14" name="TextBox 13">
            <a:extLst>
              <a:ext uri="{FF2B5EF4-FFF2-40B4-BE49-F238E27FC236}">
                <a16:creationId xmlns:a16="http://schemas.microsoft.com/office/drawing/2014/main" id="{E2F50D31-2E7B-4DAE-81E5-8E15C5E62CBA}"/>
              </a:ext>
            </a:extLst>
          </p:cNvPr>
          <p:cNvSpPr txBox="1"/>
          <p:nvPr/>
        </p:nvSpPr>
        <p:spPr>
          <a:xfrm>
            <a:off x="4511824" y="6093296"/>
            <a:ext cx="7363509" cy="261610"/>
          </a:xfrm>
          <a:prstGeom prst="rect">
            <a:avLst/>
          </a:prstGeom>
          <a:noFill/>
        </p:spPr>
        <p:txBody>
          <a:bodyPr wrap="square" lIns="0" rIns="0" rtlCol="0">
            <a:spAutoFit/>
          </a:bodyPr>
          <a:lstStyle/>
          <a:p>
            <a:pPr algn="ctr"/>
            <a:r>
              <a:rPr lang="en-GB" sz="1100" dirty="0"/>
              <a:t>Source: PHE </a:t>
            </a:r>
            <a:r>
              <a:rPr lang="en-GB" sz="1100" dirty="0">
                <a:hlinkClick r:id="rId3"/>
              </a:rPr>
              <a:t>COVID-19: epidemiology, virology and clinical features | gov.uk</a:t>
            </a:r>
            <a:r>
              <a:rPr lang="en-GB" sz="1100" dirty="0"/>
              <a:t> and </a:t>
            </a:r>
            <a:r>
              <a:rPr lang="en-GB" sz="1100" dirty="0">
                <a:hlinkClick r:id="rId4"/>
              </a:rPr>
              <a:t>COVID-19: long-term health effects  | gov.uk</a:t>
            </a:r>
            <a:endParaRPr lang="en-GB" sz="1100" dirty="0"/>
          </a:p>
        </p:txBody>
      </p:sp>
      <p:sp>
        <p:nvSpPr>
          <p:cNvPr id="5" name="Footer Placeholder 4">
            <a:extLst>
              <a:ext uri="{FF2B5EF4-FFF2-40B4-BE49-F238E27FC236}">
                <a16:creationId xmlns:a16="http://schemas.microsoft.com/office/drawing/2014/main" id="{2177DC77-12C3-497F-8F88-BFBA4B52FA1E}"/>
              </a:ext>
            </a:extLst>
          </p:cNvPr>
          <p:cNvSpPr>
            <a:spLocks noGrp="1"/>
          </p:cNvSpPr>
          <p:nvPr>
            <p:ph type="ftr" sz="quarter" idx="11"/>
          </p:nvPr>
        </p:nvSpPr>
        <p:spPr/>
        <p:txBody>
          <a:bodyPr/>
          <a:lstStyle/>
          <a:p>
            <a:r>
              <a:rPr lang="en-GB" dirty="0"/>
              <a:t>PHI East Sussex County Council 2022</a:t>
            </a:r>
          </a:p>
        </p:txBody>
      </p:sp>
      <p:sp>
        <p:nvSpPr>
          <p:cNvPr id="6" name="Slide Number Placeholder 5">
            <a:extLst>
              <a:ext uri="{FF2B5EF4-FFF2-40B4-BE49-F238E27FC236}">
                <a16:creationId xmlns:a16="http://schemas.microsoft.com/office/drawing/2014/main" id="{4CEF7A08-C00B-4929-ADB2-106EEF0AAF23}"/>
              </a:ext>
            </a:extLst>
          </p:cNvPr>
          <p:cNvSpPr>
            <a:spLocks noGrp="1"/>
          </p:cNvSpPr>
          <p:nvPr>
            <p:ph type="sldNum" sz="quarter" idx="12"/>
          </p:nvPr>
        </p:nvSpPr>
        <p:spPr/>
        <p:txBody>
          <a:bodyPr/>
          <a:lstStyle/>
          <a:p>
            <a:fld id="{8909338C-4204-40C7-9A1E-446982E7336D}" type="slidenum">
              <a:rPr lang="en-GB" smtClean="0"/>
              <a:pPr/>
              <a:t>5</a:t>
            </a:fld>
            <a:endParaRPr lang="en-GB" dirty="0"/>
          </a:p>
        </p:txBody>
      </p:sp>
      <p:grpSp>
        <p:nvGrpSpPr>
          <p:cNvPr id="32" name="Group 31">
            <a:extLst>
              <a:ext uri="{FF2B5EF4-FFF2-40B4-BE49-F238E27FC236}">
                <a16:creationId xmlns:a16="http://schemas.microsoft.com/office/drawing/2014/main" id="{E7D74660-8B08-4F10-800F-2675644D7BF9}"/>
              </a:ext>
            </a:extLst>
          </p:cNvPr>
          <p:cNvGrpSpPr/>
          <p:nvPr/>
        </p:nvGrpSpPr>
        <p:grpSpPr>
          <a:xfrm>
            <a:off x="479376" y="1340769"/>
            <a:ext cx="504056" cy="4880928"/>
            <a:chOff x="479376" y="1340769"/>
            <a:chExt cx="504056" cy="4880928"/>
          </a:xfrm>
        </p:grpSpPr>
        <p:grpSp>
          <p:nvGrpSpPr>
            <p:cNvPr id="3" name="Group 2">
              <a:extLst>
                <a:ext uri="{FF2B5EF4-FFF2-40B4-BE49-F238E27FC236}">
                  <a16:creationId xmlns:a16="http://schemas.microsoft.com/office/drawing/2014/main" id="{B9BA67DE-3221-4E87-A24A-F31A871C02A9}"/>
                </a:ext>
                <a:ext uri="{C183D7F6-B498-43B3-948B-1728B52AA6E4}">
                  <adec:decorative xmlns:adec="http://schemas.microsoft.com/office/drawing/2017/decorative" val="1"/>
                </a:ext>
              </a:extLst>
            </p:cNvPr>
            <p:cNvGrpSpPr/>
            <p:nvPr/>
          </p:nvGrpSpPr>
          <p:grpSpPr>
            <a:xfrm>
              <a:off x="479376" y="1340769"/>
              <a:ext cx="504056" cy="2520280"/>
              <a:chOff x="398114" y="1963408"/>
              <a:chExt cx="645925" cy="3877985"/>
            </a:xfrm>
          </p:grpSpPr>
          <p:pic>
            <p:nvPicPr>
              <p:cNvPr id="4" name="Graphic 3">
                <a:extLst>
                  <a:ext uri="{FF2B5EF4-FFF2-40B4-BE49-F238E27FC236}">
                    <a16:creationId xmlns:a16="http://schemas.microsoft.com/office/drawing/2014/main" id="{E2162BC0-D16A-4458-9B5E-93C4B147208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5819" y="1963408"/>
                <a:ext cx="437784" cy="437784"/>
              </a:xfrm>
              <a:prstGeom prst="rect">
                <a:avLst/>
              </a:prstGeom>
            </p:spPr>
          </p:pic>
          <p:pic>
            <p:nvPicPr>
              <p:cNvPr id="21" name="Picture 20">
                <a:extLst>
                  <a:ext uri="{FF2B5EF4-FFF2-40B4-BE49-F238E27FC236}">
                    <a16:creationId xmlns:a16="http://schemas.microsoft.com/office/drawing/2014/main" id="{BC35AF65-F788-410E-906C-6A7F9CD4907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95854" y="3097097"/>
                <a:ext cx="548185" cy="542837"/>
              </a:xfrm>
              <a:prstGeom prst="rect">
                <a:avLst/>
              </a:prstGeom>
            </p:spPr>
          </p:pic>
          <p:pic>
            <p:nvPicPr>
              <p:cNvPr id="3080" name="Picture 8">
                <a:extLst>
                  <a:ext uri="{FF2B5EF4-FFF2-40B4-BE49-F238E27FC236}">
                    <a16:creationId xmlns:a16="http://schemas.microsoft.com/office/drawing/2014/main" id="{33A53DD7-751B-4EBC-B672-D78CD902C88C}"/>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114" y="2493848"/>
                <a:ext cx="599393" cy="59939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097C74B2-2F1E-4AA9-9CEB-35BE6A02913B}"/>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4464" y="3703006"/>
                <a:ext cx="490964" cy="49096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CC721433-DE77-4D0D-956F-DE23D7802B0D}"/>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556459" y="4260034"/>
                <a:ext cx="433686" cy="438478"/>
              </a:xfrm>
              <a:prstGeom prst="rect">
                <a:avLst/>
              </a:prstGeom>
            </p:spPr>
          </p:pic>
          <p:pic>
            <p:nvPicPr>
              <p:cNvPr id="3086" name="Picture 14">
                <a:extLst>
                  <a:ext uri="{FF2B5EF4-FFF2-40B4-BE49-F238E27FC236}">
                    <a16:creationId xmlns:a16="http://schemas.microsoft.com/office/drawing/2014/main" id="{5B8F5966-4141-4B34-9AD8-5B8494F2C7B1}"/>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124" y="4861483"/>
                <a:ext cx="438479" cy="43847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7102337A-9093-4CF8-9628-B9337CAD4761}"/>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5124" y="5434574"/>
                <a:ext cx="406819" cy="406819"/>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a:extLst>
                <a:ext uri="{FF2B5EF4-FFF2-40B4-BE49-F238E27FC236}">
                  <a16:creationId xmlns:a16="http://schemas.microsoft.com/office/drawing/2014/main" id="{CE5BDA07-E4E1-48B6-B932-2C9F31B6F83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677" b="95161" l="9938" r="89441">
                          <a14:foregroundMark x1="31677" y1="40323" x2="60248" y2="7527"/>
                          <a14:foregroundMark x1="60248" y1="7527" x2="83851" y2="44086"/>
                          <a14:foregroundMark x1="83851" y1="44086" x2="91925" y2="84946"/>
                          <a14:foregroundMark x1="91925" y1="84946" x2="35404" y2="95161"/>
                          <a14:foregroundMark x1="35404" y1="95161" x2="18012" y2="54301"/>
                          <a14:foregroundMark x1="18012" y1="54301" x2="31677" y2="40323"/>
                        </a14:backgroundRemoval>
                      </a14:imgEffect>
                    </a14:imgLayer>
                  </a14:imgProps>
                </a:ext>
              </a:extLst>
            </a:blip>
            <a:stretch>
              <a:fillRect/>
            </a:stretch>
          </p:blipFill>
          <p:spPr>
            <a:xfrm>
              <a:off x="482983" y="3740631"/>
              <a:ext cx="478122" cy="525087"/>
            </a:xfrm>
            <a:prstGeom prst="rect">
              <a:avLst/>
            </a:prstGeom>
          </p:spPr>
        </p:pic>
        <p:pic>
          <p:nvPicPr>
            <p:cNvPr id="19" name="Picture 18">
              <a:extLst>
                <a:ext uri="{FF2B5EF4-FFF2-40B4-BE49-F238E27FC236}">
                  <a16:creationId xmlns:a16="http://schemas.microsoft.com/office/drawing/2014/main" id="{C99C6489-6C5D-4665-A4D8-91404EE62840}"/>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590102" y="4221088"/>
              <a:ext cx="338364" cy="468315"/>
            </a:xfrm>
            <a:prstGeom prst="rect">
              <a:avLst/>
            </a:prstGeom>
          </p:spPr>
        </p:pic>
        <p:pic>
          <p:nvPicPr>
            <p:cNvPr id="22" name="Picture 21">
              <a:extLst>
                <a:ext uri="{FF2B5EF4-FFF2-40B4-BE49-F238E27FC236}">
                  <a16:creationId xmlns:a16="http://schemas.microsoft.com/office/drawing/2014/main" id="{745A00C6-D49C-4C45-BB40-46A8475DBCB1}"/>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5063" b="89873" l="9836" r="89344">
                          <a14:foregroundMark x1="44262" y1="7595" x2="8197" y2="48101"/>
                          <a14:foregroundMark x1="8197" y1="48101" x2="18852" y2="97468"/>
                          <a14:foregroundMark x1="18852" y1="97468" x2="89344" y2="71519"/>
                          <a14:foregroundMark x1="89344" y1="71519" x2="72951" y2="18354"/>
                          <a14:foregroundMark x1="72951" y1="18354" x2="36066" y2="5063"/>
                        </a14:backgroundRemoval>
                      </a14:imgEffect>
                    </a14:imgLayer>
                  </a14:imgProps>
                </a:ext>
              </a:extLst>
            </a:blip>
            <a:stretch>
              <a:fillRect/>
            </a:stretch>
          </p:blipFill>
          <p:spPr>
            <a:xfrm>
              <a:off x="633399" y="4725144"/>
              <a:ext cx="278025" cy="360065"/>
            </a:xfrm>
            <a:prstGeom prst="rect">
              <a:avLst/>
            </a:prstGeom>
          </p:spPr>
        </p:pic>
        <p:pic>
          <p:nvPicPr>
            <p:cNvPr id="26" name="Picture 25">
              <a:extLst>
                <a:ext uri="{FF2B5EF4-FFF2-40B4-BE49-F238E27FC236}">
                  <a16:creationId xmlns:a16="http://schemas.microsoft.com/office/drawing/2014/main" id="{FBE311E2-13B9-4F27-81FC-435B99035741}"/>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4861" b="89583" l="9868" r="89474">
                          <a14:foregroundMark x1="37500" y1="6944" x2="5921" y2="25000"/>
                          <a14:foregroundMark x1="5921" y1="25000" x2="4605" y2="62500"/>
                          <a14:foregroundMark x1="4605" y1="62500" x2="14474" y2="88889"/>
                          <a14:foregroundMark x1="14474" y1="88889" x2="48026" y2="98611"/>
                          <a14:foregroundMark x1="48026" y1="98611" x2="83553" y2="90972"/>
                          <a14:foregroundMark x1="83553" y1="90972" x2="95395" y2="63194"/>
                          <a14:foregroundMark x1="95395" y1="63194" x2="95395" y2="29167"/>
                          <a14:foregroundMark x1="95395" y1="29167" x2="72368" y2="8333"/>
                          <a14:foregroundMark x1="72368" y1="8333" x2="48026" y2="4861"/>
                          <a14:foregroundMark x1="48026" y1="4861" x2="36184" y2="9028"/>
                        </a14:backgroundRemoval>
                      </a14:imgEffect>
                    </a14:imgLayer>
                  </a14:imgProps>
                </a:ext>
              </a:extLst>
            </a:blip>
            <a:stretch>
              <a:fillRect/>
            </a:stretch>
          </p:blipFill>
          <p:spPr>
            <a:xfrm>
              <a:off x="601888" y="5081217"/>
              <a:ext cx="343036" cy="324981"/>
            </a:xfrm>
            <a:prstGeom prst="rect">
              <a:avLst/>
            </a:prstGeom>
          </p:spPr>
        </p:pic>
        <p:pic>
          <p:nvPicPr>
            <p:cNvPr id="28" name="Picture 27">
              <a:extLst>
                <a:ext uri="{FF2B5EF4-FFF2-40B4-BE49-F238E27FC236}">
                  <a16:creationId xmlns:a16="http://schemas.microsoft.com/office/drawing/2014/main" id="{3F063E6F-6DE2-4817-A3E5-5E7D0DCCFF1A}"/>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9735" b="89381" l="862" r="98276">
                          <a14:foregroundMark x1="22414" y1="14159" x2="56897" y2="2655"/>
                          <a14:foregroundMark x1="56897" y1="2655" x2="83621" y2="39823"/>
                          <a14:foregroundMark x1="83621" y1="39823" x2="98276" y2="86726"/>
                          <a14:foregroundMark x1="98276" y1="86726" x2="64655" y2="99115"/>
                          <a14:foregroundMark x1="64655" y1="99115" x2="19828" y2="91150"/>
                          <a14:foregroundMark x1="19828" y1="91150" x2="1724" y2="61947"/>
                          <a14:foregroundMark x1="1724" y1="61947" x2="20690" y2="13274"/>
                          <a14:foregroundMark x1="22414" y1="12389" x2="56897" y2="7965"/>
                          <a14:foregroundMark x1="56897" y1="7965" x2="98276" y2="85841"/>
                          <a14:foregroundMark x1="98276" y1="85841" x2="25000" y2="86726"/>
                          <a14:foregroundMark x1="25000" y1="86726" x2="8621" y2="44248"/>
                          <a14:foregroundMark x1="8621" y1="44248" x2="25000" y2="11504"/>
                          <a14:foregroundMark x1="25000" y1="11504" x2="25000" y2="11504"/>
                        </a14:backgroundRemoval>
                      </a14:imgEffect>
                    </a14:imgLayer>
                  </a14:imgProps>
                </a:ext>
              </a:extLst>
            </a:blip>
            <a:stretch>
              <a:fillRect/>
            </a:stretch>
          </p:blipFill>
          <p:spPr>
            <a:xfrm>
              <a:off x="647456" y="5453727"/>
              <a:ext cx="301873" cy="294066"/>
            </a:xfrm>
            <a:prstGeom prst="rect">
              <a:avLst/>
            </a:prstGeom>
          </p:spPr>
        </p:pic>
        <p:pic>
          <p:nvPicPr>
            <p:cNvPr id="31" name="Picture 30">
              <a:extLst>
                <a:ext uri="{FF2B5EF4-FFF2-40B4-BE49-F238E27FC236}">
                  <a16:creationId xmlns:a16="http://schemas.microsoft.com/office/drawing/2014/main" id="{A39F5B67-0DD4-49B7-B841-853CDAB329AD}"/>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9467" b="89941" l="9375" r="96875">
                          <a14:foregroundMark x1="50781" y1="10651" x2="16406" y2="28994"/>
                          <a14:foregroundMark x1="16406" y1="28994" x2="7813" y2="90533"/>
                          <a14:foregroundMark x1="7813" y1="90533" x2="37500" y2="82249"/>
                          <a14:foregroundMark x1="37500" y1="82249" x2="78906" y2="89349"/>
                          <a14:foregroundMark x1="78906" y1="89349" x2="96875" y2="32544"/>
                          <a14:foregroundMark x1="96875" y1="32544" x2="76563" y2="14793"/>
                          <a14:foregroundMark x1="76563" y1="14793" x2="46094" y2="10651"/>
                        </a14:backgroundRemoval>
                      </a14:imgEffect>
                    </a14:imgLayer>
                  </a14:imgProps>
                </a:ext>
              </a:extLst>
            </a:blip>
            <a:stretch>
              <a:fillRect/>
            </a:stretch>
          </p:blipFill>
          <p:spPr>
            <a:xfrm>
              <a:off x="614488" y="5762312"/>
              <a:ext cx="347937" cy="459385"/>
            </a:xfrm>
            <a:prstGeom prst="rect">
              <a:avLst/>
            </a:prstGeom>
          </p:spPr>
        </p:pic>
      </p:grpSp>
    </p:spTree>
    <p:extLst>
      <p:ext uri="{BB962C8B-B14F-4D97-AF65-F5344CB8AC3E}">
        <p14:creationId xmlns:p14="http://schemas.microsoft.com/office/powerpoint/2010/main" val="2451568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FF48D4-1497-4859-AE6B-FFF9F29C0142}"/>
              </a:ext>
            </a:extLst>
          </p:cNvPr>
          <p:cNvSpPr>
            <a:spLocks noGrp="1"/>
          </p:cNvSpPr>
          <p:nvPr>
            <p:ph type="title"/>
          </p:nvPr>
        </p:nvSpPr>
        <p:spPr/>
        <p:txBody>
          <a:bodyPr>
            <a:noAutofit/>
          </a:bodyPr>
          <a:lstStyle/>
          <a:p>
            <a:r>
              <a:rPr lang="en-GB" sz="2400" b="0" dirty="0"/>
              <a:t>England: </a:t>
            </a:r>
            <a:r>
              <a:rPr lang="en-GB" sz="1800" b="0" dirty="0"/>
              <a:t>Cumulative age-standardised mortality rate per 100,000 person-years, for deaths involving COVID-19</a:t>
            </a:r>
            <a:endParaRPr lang="en-GB" sz="1400" b="0" dirty="0"/>
          </a:p>
        </p:txBody>
      </p:sp>
      <p:sp>
        <p:nvSpPr>
          <p:cNvPr id="4" name="Footer Placeholder 3">
            <a:extLst>
              <a:ext uri="{FF2B5EF4-FFF2-40B4-BE49-F238E27FC236}">
                <a16:creationId xmlns:a16="http://schemas.microsoft.com/office/drawing/2014/main" id="{E1F6382D-B009-40B3-8869-135D0A197E74}"/>
              </a:ext>
            </a:extLst>
          </p:cNvPr>
          <p:cNvSpPr>
            <a:spLocks noGrp="1"/>
          </p:cNvSpPr>
          <p:nvPr>
            <p:ph type="ftr" sz="quarter" idx="11"/>
          </p:nvPr>
        </p:nvSpPr>
        <p:spPr/>
        <p:txBody>
          <a:bodyPr/>
          <a:lstStyle/>
          <a:p>
            <a:r>
              <a:rPr lang="en-GB" dirty="0"/>
              <a:t>PHI East Sussex County Council 2022</a:t>
            </a:r>
          </a:p>
        </p:txBody>
      </p:sp>
      <p:sp>
        <p:nvSpPr>
          <p:cNvPr id="5" name="Slide Number Placeholder 4">
            <a:extLst>
              <a:ext uri="{FF2B5EF4-FFF2-40B4-BE49-F238E27FC236}">
                <a16:creationId xmlns:a16="http://schemas.microsoft.com/office/drawing/2014/main" id="{F9AAC66E-B344-4D35-B087-1BEA3A6681E9}"/>
              </a:ext>
            </a:extLst>
          </p:cNvPr>
          <p:cNvSpPr>
            <a:spLocks noGrp="1"/>
          </p:cNvSpPr>
          <p:nvPr>
            <p:ph type="sldNum" sz="quarter" idx="12"/>
          </p:nvPr>
        </p:nvSpPr>
        <p:spPr/>
        <p:txBody>
          <a:bodyPr/>
          <a:lstStyle/>
          <a:p>
            <a:fld id="{8909338C-4204-40C7-9A1E-446982E7336D}" type="slidenum">
              <a:rPr lang="en-GB" smtClean="0"/>
              <a:pPr/>
              <a:t>50</a:t>
            </a:fld>
            <a:endParaRPr lang="en-GB" dirty="0"/>
          </a:p>
        </p:txBody>
      </p:sp>
      <p:sp>
        <p:nvSpPr>
          <p:cNvPr id="20" name="Rectangle 19">
            <a:extLst>
              <a:ext uri="{FF2B5EF4-FFF2-40B4-BE49-F238E27FC236}">
                <a16:creationId xmlns:a16="http://schemas.microsoft.com/office/drawing/2014/main" id="{DC9A6E88-7630-4482-B58D-39524E47098C}"/>
              </a:ext>
            </a:extLst>
          </p:cNvPr>
          <p:cNvSpPr/>
          <p:nvPr/>
        </p:nvSpPr>
        <p:spPr>
          <a:xfrm>
            <a:off x="198698" y="917130"/>
            <a:ext cx="3894666" cy="1261884"/>
          </a:xfrm>
          <a:prstGeom prst="rect">
            <a:avLst/>
          </a:prstGeom>
        </p:spPr>
        <p:txBody>
          <a:bodyPr wrap="square">
            <a:spAutoFit/>
          </a:bodyPr>
          <a:lstStyle/>
          <a:p>
            <a:pPr>
              <a:lnSpc>
                <a:spcPct val="200000"/>
              </a:lnSpc>
            </a:pPr>
            <a:r>
              <a:rPr lang="en-GB" sz="1400" b="1" dirty="0"/>
              <a:t>Ethnic group, March 2020 to February 2022 2021</a:t>
            </a:r>
            <a:endParaRPr lang="en-GB" sz="1400" dirty="0">
              <a:solidFill>
                <a:srgbClr val="333333"/>
              </a:solidFill>
            </a:endParaRPr>
          </a:p>
          <a:p>
            <a:r>
              <a:rPr lang="en-GB" sz="1200" dirty="0">
                <a:solidFill>
                  <a:srgbClr val="333333"/>
                </a:solidFill>
              </a:rPr>
              <a:t>These graphs show deaths where COVID-19 was mentioned anywhere on the death certificate. Rates are based on provisional populations for 2019 and provisional mortality data, and may be subject to revision.</a:t>
            </a:r>
            <a:endParaRPr lang="en-GB" sz="1200" dirty="0"/>
          </a:p>
        </p:txBody>
      </p:sp>
      <p:sp>
        <p:nvSpPr>
          <p:cNvPr id="23" name="Rectangle 22">
            <a:extLst>
              <a:ext uri="{FF2B5EF4-FFF2-40B4-BE49-F238E27FC236}">
                <a16:creationId xmlns:a16="http://schemas.microsoft.com/office/drawing/2014/main" id="{50F70BEF-95AE-4BA8-A6EF-BEE72263A3E9}"/>
              </a:ext>
            </a:extLst>
          </p:cNvPr>
          <p:cNvSpPr/>
          <p:nvPr/>
        </p:nvSpPr>
        <p:spPr>
          <a:xfrm>
            <a:off x="326601" y="2631189"/>
            <a:ext cx="2799074" cy="276999"/>
          </a:xfrm>
          <a:prstGeom prst="rect">
            <a:avLst/>
          </a:prstGeom>
        </p:spPr>
        <p:txBody>
          <a:bodyPr wrap="square">
            <a:spAutoFit/>
          </a:bodyPr>
          <a:lstStyle/>
          <a:p>
            <a:r>
              <a:rPr lang="en-GB" sz="1200" b="1" dirty="0"/>
              <a:t>Asian ethnic groups</a:t>
            </a:r>
          </a:p>
        </p:txBody>
      </p:sp>
      <p:sp>
        <p:nvSpPr>
          <p:cNvPr id="24" name="Rectangle 23">
            <a:extLst>
              <a:ext uri="{FF2B5EF4-FFF2-40B4-BE49-F238E27FC236}">
                <a16:creationId xmlns:a16="http://schemas.microsoft.com/office/drawing/2014/main" id="{13760AED-CD60-446B-8CDB-0287ED61D1BB}"/>
              </a:ext>
            </a:extLst>
          </p:cNvPr>
          <p:cNvSpPr/>
          <p:nvPr/>
        </p:nvSpPr>
        <p:spPr>
          <a:xfrm>
            <a:off x="326601" y="5666698"/>
            <a:ext cx="3596190" cy="707886"/>
          </a:xfrm>
          <a:prstGeom prst="rect">
            <a:avLst/>
          </a:prstGeom>
        </p:spPr>
        <p:txBody>
          <a:bodyPr wrap="square">
            <a:spAutoFit/>
          </a:bodyPr>
          <a:lstStyle/>
          <a:p>
            <a:r>
              <a:rPr lang="en-GB" sz="1000" dirty="0">
                <a:solidFill>
                  <a:srgbClr val="333333"/>
                </a:solidFill>
              </a:rPr>
              <a:t>Source: Office for National Statistics mortality data and population estimates from ETHPOP projections produced for PHE. </a:t>
            </a:r>
            <a:r>
              <a:rPr lang="en-GB" sz="1000" dirty="0"/>
              <a:t>Ethnicity assigned from NHS Digital Hospital Episode Statistics. See </a:t>
            </a:r>
            <a:r>
              <a:rPr lang="en-GB" sz="1000" dirty="0">
                <a:hlinkClick r:id="rId3"/>
              </a:rPr>
              <a:t>'Outputs by ethnic group in CHIME'</a:t>
            </a:r>
            <a:r>
              <a:rPr lang="en-GB" sz="1000" dirty="0"/>
              <a:t> .</a:t>
            </a:r>
          </a:p>
        </p:txBody>
      </p:sp>
      <p:sp>
        <p:nvSpPr>
          <p:cNvPr id="25" name="Rectangle 24">
            <a:extLst>
              <a:ext uri="{FF2B5EF4-FFF2-40B4-BE49-F238E27FC236}">
                <a16:creationId xmlns:a16="http://schemas.microsoft.com/office/drawing/2014/main" id="{6796C583-6F45-46DE-8ED7-4F2BA2F6011D}"/>
              </a:ext>
            </a:extLst>
          </p:cNvPr>
          <p:cNvSpPr/>
          <p:nvPr/>
        </p:nvSpPr>
        <p:spPr>
          <a:xfrm>
            <a:off x="4432648" y="710836"/>
            <a:ext cx="2799074" cy="276999"/>
          </a:xfrm>
          <a:prstGeom prst="rect">
            <a:avLst/>
          </a:prstGeom>
        </p:spPr>
        <p:txBody>
          <a:bodyPr wrap="square">
            <a:spAutoFit/>
          </a:bodyPr>
          <a:lstStyle/>
          <a:p>
            <a:r>
              <a:rPr lang="en-GB" sz="1200" b="1" dirty="0"/>
              <a:t>Broad ethnic group</a:t>
            </a:r>
          </a:p>
        </p:txBody>
      </p:sp>
      <p:sp>
        <p:nvSpPr>
          <p:cNvPr id="27" name="Rectangle 26">
            <a:extLst>
              <a:ext uri="{FF2B5EF4-FFF2-40B4-BE49-F238E27FC236}">
                <a16:creationId xmlns:a16="http://schemas.microsoft.com/office/drawing/2014/main" id="{12E6ABA0-C915-43B4-8530-8430A941D929}"/>
              </a:ext>
            </a:extLst>
          </p:cNvPr>
          <p:cNvSpPr/>
          <p:nvPr/>
        </p:nvSpPr>
        <p:spPr>
          <a:xfrm>
            <a:off x="4432648" y="3679604"/>
            <a:ext cx="2799074" cy="276999"/>
          </a:xfrm>
          <a:prstGeom prst="rect">
            <a:avLst/>
          </a:prstGeom>
        </p:spPr>
        <p:txBody>
          <a:bodyPr wrap="square">
            <a:spAutoFit/>
          </a:bodyPr>
          <a:lstStyle/>
          <a:p>
            <a:r>
              <a:rPr lang="en-GB" sz="1200" b="1" dirty="0"/>
              <a:t>Black ethnic groups</a:t>
            </a:r>
          </a:p>
        </p:txBody>
      </p:sp>
      <p:sp>
        <p:nvSpPr>
          <p:cNvPr id="28" name="Rectangle 27">
            <a:extLst>
              <a:ext uri="{FF2B5EF4-FFF2-40B4-BE49-F238E27FC236}">
                <a16:creationId xmlns:a16="http://schemas.microsoft.com/office/drawing/2014/main" id="{3940B945-4B00-4B86-8787-A3D57768D38C}"/>
              </a:ext>
            </a:extLst>
          </p:cNvPr>
          <p:cNvSpPr/>
          <p:nvPr/>
        </p:nvSpPr>
        <p:spPr>
          <a:xfrm>
            <a:off x="8487475" y="694469"/>
            <a:ext cx="3351984" cy="276999"/>
          </a:xfrm>
          <a:prstGeom prst="rect">
            <a:avLst/>
          </a:prstGeom>
        </p:spPr>
        <p:txBody>
          <a:bodyPr wrap="square">
            <a:spAutoFit/>
          </a:bodyPr>
          <a:lstStyle/>
          <a:p>
            <a:r>
              <a:rPr lang="en-GB" sz="1200" b="1" dirty="0"/>
              <a:t>Deprivation decile, March 20 to February 2022</a:t>
            </a:r>
          </a:p>
        </p:txBody>
      </p:sp>
      <p:sp>
        <p:nvSpPr>
          <p:cNvPr id="29" name="Rectangle 28">
            <a:extLst>
              <a:ext uri="{FF2B5EF4-FFF2-40B4-BE49-F238E27FC236}">
                <a16:creationId xmlns:a16="http://schemas.microsoft.com/office/drawing/2014/main" id="{462F9453-78B0-431A-B646-35166CE8B7A9}"/>
              </a:ext>
            </a:extLst>
          </p:cNvPr>
          <p:cNvSpPr/>
          <p:nvPr/>
        </p:nvSpPr>
        <p:spPr>
          <a:xfrm>
            <a:off x="8648652" y="3710019"/>
            <a:ext cx="3083700" cy="276999"/>
          </a:xfrm>
          <a:prstGeom prst="rect">
            <a:avLst/>
          </a:prstGeom>
        </p:spPr>
        <p:txBody>
          <a:bodyPr wrap="square">
            <a:spAutoFit/>
          </a:bodyPr>
          <a:lstStyle/>
          <a:p>
            <a:r>
              <a:rPr lang="en-GB" sz="1200" b="1" dirty="0"/>
              <a:t>Region, March 20 February 2022</a:t>
            </a:r>
          </a:p>
        </p:txBody>
      </p:sp>
      <p:pic>
        <p:nvPicPr>
          <p:cNvPr id="6" name="Picture 5">
            <a:extLst>
              <a:ext uri="{FF2B5EF4-FFF2-40B4-BE49-F238E27FC236}">
                <a16:creationId xmlns:a16="http://schemas.microsoft.com/office/drawing/2014/main" id="{B6AFECA9-C28D-4006-BDD1-EAB127831525}"/>
              </a:ext>
            </a:extLst>
          </p:cNvPr>
          <p:cNvPicPr>
            <a:picLocks noChangeAspect="1"/>
          </p:cNvPicPr>
          <p:nvPr/>
        </p:nvPicPr>
        <p:blipFill>
          <a:blip r:embed="rId4">
            <a:duotone>
              <a:schemeClr val="accent1">
                <a:shade val="45000"/>
                <a:satMod val="135000"/>
              </a:schemeClr>
              <a:prstClr val="white"/>
            </a:duotone>
          </a:blip>
          <a:stretch>
            <a:fillRect/>
          </a:stretch>
        </p:blipFill>
        <p:spPr>
          <a:xfrm>
            <a:off x="4307732" y="971468"/>
            <a:ext cx="3576535" cy="2700448"/>
          </a:xfrm>
          <a:prstGeom prst="rect">
            <a:avLst/>
          </a:prstGeom>
        </p:spPr>
      </p:pic>
      <p:pic>
        <p:nvPicPr>
          <p:cNvPr id="8" name="Picture 7">
            <a:extLst>
              <a:ext uri="{FF2B5EF4-FFF2-40B4-BE49-F238E27FC236}">
                <a16:creationId xmlns:a16="http://schemas.microsoft.com/office/drawing/2014/main" id="{5AF426B6-382C-498C-8CF5-83B4BEC341EE}"/>
              </a:ext>
            </a:extLst>
          </p:cNvPr>
          <p:cNvPicPr>
            <a:picLocks noChangeAspect="1"/>
          </p:cNvPicPr>
          <p:nvPr/>
        </p:nvPicPr>
        <p:blipFill>
          <a:blip r:embed="rId5">
            <a:duotone>
              <a:schemeClr val="accent1">
                <a:shade val="45000"/>
                <a:satMod val="135000"/>
              </a:schemeClr>
              <a:prstClr val="white"/>
            </a:duotone>
          </a:blip>
          <a:stretch>
            <a:fillRect/>
          </a:stretch>
        </p:blipFill>
        <p:spPr>
          <a:xfrm>
            <a:off x="322079" y="2930466"/>
            <a:ext cx="3712980" cy="2736232"/>
          </a:xfrm>
          <a:prstGeom prst="rect">
            <a:avLst/>
          </a:prstGeom>
        </p:spPr>
      </p:pic>
      <p:pic>
        <p:nvPicPr>
          <p:cNvPr id="10" name="Picture 9">
            <a:extLst>
              <a:ext uri="{FF2B5EF4-FFF2-40B4-BE49-F238E27FC236}">
                <a16:creationId xmlns:a16="http://schemas.microsoft.com/office/drawing/2014/main" id="{A1F36E54-15E7-4F1F-8757-45C94763846A}"/>
              </a:ext>
            </a:extLst>
          </p:cNvPr>
          <p:cNvPicPr>
            <a:picLocks noChangeAspect="1"/>
          </p:cNvPicPr>
          <p:nvPr/>
        </p:nvPicPr>
        <p:blipFill>
          <a:blip r:embed="rId6">
            <a:duotone>
              <a:schemeClr val="accent1">
                <a:shade val="45000"/>
                <a:satMod val="135000"/>
              </a:schemeClr>
              <a:prstClr val="white"/>
            </a:duotone>
          </a:blip>
          <a:stretch>
            <a:fillRect/>
          </a:stretch>
        </p:blipFill>
        <p:spPr>
          <a:xfrm>
            <a:off x="4307732" y="3969872"/>
            <a:ext cx="3587610" cy="2645047"/>
          </a:xfrm>
          <a:prstGeom prst="rect">
            <a:avLst/>
          </a:prstGeom>
        </p:spPr>
      </p:pic>
      <p:pic>
        <p:nvPicPr>
          <p:cNvPr id="12" name="Picture 11">
            <a:extLst>
              <a:ext uri="{FF2B5EF4-FFF2-40B4-BE49-F238E27FC236}">
                <a16:creationId xmlns:a16="http://schemas.microsoft.com/office/drawing/2014/main" id="{74D2F7D6-01A3-4EF4-890E-BAF29ED308C1}"/>
              </a:ext>
            </a:extLst>
          </p:cNvPr>
          <p:cNvPicPr>
            <a:picLocks noChangeAspect="1"/>
          </p:cNvPicPr>
          <p:nvPr/>
        </p:nvPicPr>
        <p:blipFill>
          <a:blip r:embed="rId7"/>
          <a:stretch>
            <a:fillRect/>
          </a:stretch>
        </p:blipFill>
        <p:spPr>
          <a:xfrm>
            <a:off x="8249490" y="945675"/>
            <a:ext cx="3743811" cy="2772316"/>
          </a:xfrm>
          <a:prstGeom prst="rect">
            <a:avLst/>
          </a:prstGeom>
        </p:spPr>
      </p:pic>
      <p:pic>
        <p:nvPicPr>
          <p:cNvPr id="14" name="Picture 13">
            <a:extLst>
              <a:ext uri="{FF2B5EF4-FFF2-40B4-BE49-F238E27FC236}">
                <a16:creationId xmlns:a16="http://schemas.microsoft.com/office/drawing/2014/main" id="{A9328D87-490D-4606-9180-43D6BBFC1354}"/>
              </a:ext>
            </a:extLst>
          </p:cNvPr>
          <p:cNvPicPr>
            <a:picLocks noChangeAspect="1"/>
          </p:cNvPicPr>
          <p:nvPr/>
        </p:nvPicPr>
        <p:blipFill>
          <a:blip r:embed="rId8">
            <a:duotone>
              <a:schemeClr val="accent1">
                <a:shade val="45000"/>
                <a:satMod val="135000"/>
              </a:schemeClr>
              <a:prstClr val="white"/>
            </a:duotone>
          </a:blip>
          <a:stretch>
            <a:fillRect/>
          </a:stretch>
        </p:blipFill>
        <p:spPr>
          <a:xfrm>
            <a:off x="8280283" y="3987018"/>
            <a:ext cx="3676989" cy="2638233"/>
          </a:xfrm>
          <a:prstGeom prst="rect">
            <a:avLst/>
          </a:prstGeom>
        </p:spPr>
      </p:pic>
    </p:spTree>
    <p:extLst>
      <p:ext uri="{BB962C8B-B14F-4D97-AF65-F5344CB8AC3E}">
        <p14:creationId xmlns:p14="http://schemas.microsoft.com/office/powerpoint/2010/main" val="38580527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FF48D4-1497-4859-AE6B-FFF9F29C0142}"/>
              </a:ext>
            </a:extLst>
          </p:cNvPr>
          <p:cNvSpPr>
            <a:spLocks noGrp="1"/>
          </p:cNvSpPr>
          <p:nvPr>
            <p:ph type="title"/>
          </p:nvPr>
        </p:nvSpPr>
        <p:spPr/>
        <p:txBody>
          <a:bodyPr>
            <a:noAutofit/>
          </a:bodyPr>
          <a:lstStyle/>
          <a:p>
            <a:r>
              <a:rPr lang="en-GB" sz="2400" b="0" dirty="0"/>
              <a:t>National research: COVID-19 mortality and self-reported disability status</a:t>
            </a:r>
          </a:p>
        </p:txBody>
      </p:sp>
      <p:sp>
        <p:nvSpPr>
          <p:cNvPr id="20" name="Rectangle 19">
            <a:extLst>
              <a:ext uri="{FF2B5EF4-FFF2-40B4-BE49-F238E27FC236}">
                <a16:creationId xmlns:a16="http://schemas.microsoft.com/office/drawing/2014/main" id="{A3513DE7-4C03-43C1-828B-742E344812A2}"/>
              </a:ext>
            </a:extLst>
          </p:cNvPr>
          <p:cNvSpPr/>
          <p:nvPr/>
        </p:nvSpPr>
        <p:spPr>
          <a:xfrm>
            <a:off x="362859" y="681633"/>
            <a:ext cx="4509005" cy="2269852"/>
          </a:xfrm>
          <a:prstGeom prst="rect">
            <a:avLst/>
          </a:prstGeom>
        </p:spPr>
        <p:txBody>
          <a:bodyPr wrap="square">
            <a:spAutoFit/>
          </a:bodyPr>
          <a:lstStyle/>
          <a:p>
            <a:r>
              <a:rPr lang="en-GB" sz="1400" b="1" dirty="0">
                <a:solidFill>
                  <a:srgbClr val="203864"/>
                </a:solidFill>
              </a:rPr>
              <a:t>Risk factors for increased COVID-19 mortality</a:t>
            </a:r>
          </a:p>
          <a:p>
            <a:pPr algn="ctr"/>
            <a:endParaRPr lang="en-GB" sz="1400" dirty="0">
              <a:solidFill>
                <a:schemeClr val="accent1"/>
              </a:solidFill>
            </a:endParaRPr>
          </a:p>
          <a:p>
            <a:r>
              <a:rPr lang="en-GB" sz="1200" dirty="0"/>
              <a:t>Disabled people are more likely to:</a:t>
            </a:r>
          </a:p>
          <a:p>
            <a:r>
              <a:rPr lang="en-GB" sz="1200" dirty="0"/>
              <a:t> </a:t>
            </a:r>
          </a:p>
          <a:p>
            <a:pPr marL="285750" indent="-285750">
              <a:spcBef>
                <a:spcPts val="300"/>
              </a:spcBef>
              <a:spcAft>
                <a:spcPts val="300"/>
              </a:spcAft>
              <a:buFont typeface="Arial" panose="020B0604020202020204" pitchFamily="34" charset="0"/>
              <a:buChar char="•"/>
            </a:pPr>
            <a:r>
              <a:rPr lang="en-GB" sz="1200" dirty="0"/>
              <a:t>On average be  </a:t>
            </a:r>
            <a:r>
              <a:rPr lang="en-GB" sz="1200" b="1" dirty="0">
                <a:solidFill>
                  <a:schemeClr val="accent2"/>
                </a:solidFill>
              </a:rPr>
              <a:t>older </a:t>
            </a:r>
            <a:r>
              <a:rPr lang="en-GB" sz="1200" dirty="0"/>
              <a:t>than non-disabled people.</a:t>
            </a:r>
          </a:p>
          <a:p>
            <a:pPr marL="285750" indent="-285750">
              <a:spcBef>
                <a:spcPts val="300"/>
              </a:spcBef>
              <a:spcAft>
                <a:spcPts val="300"/>
              </a:spcAft>
              <a:buFont typeface="Arial" panose="020B0604020202020204" pitchFamily="34" charset="0"/>
              <a:buChar char="•"/>
            </a:pPr>
            <a:r>
              <a:rPr lang="en-GB" sz="1200" b="1" dirty="0">
                <a:solidFill>
                  <a:schemeClr val="accent2"/>
                </a:solidFill>
              </a:rPr>
              <a:t>have known health risk factors </a:t>
            </a:r>
            <a:r>
              <a:rPr lang="en-GB" sz="1200" dirty="0"/>
              <a:t>for severe COVID-19 such as obesity, and underlying health conditions </a:t>
            </a:r>
          </a:p>
          <a:p>
            <a:pPr marL="285750" indent="-285750">
              <a:spcBef>
                <a:spcPts val="300"/>
              </a:spcBef>
              <a:spcAft>
                <a:spcPts val="300"/>
              </a:spcAft>
              <a:buFont typeface="Arial" panose="020B0604020202020204" pitchFamily="34" charset="0"/>
              <a:buChar char="•"/>
            </a:pPr>
            <a:r>
              <a:rPr lang="en-GB" sz="1200" dirty="0"/>
              <a:t>have </a:t>
            </a:r>
            <a:r>
              <a:rPr lang="en-GB" sz="1200" b="1" dirty="0">
                <a:solidFill>
                  <a:schemeClr val="accent2"/>
                </a:solidFill>
              </a:rPr>
              <a:t>contact with keyworkers </a:t>
            </a:r>
            <a:r>
              <a:rPr lang="en-GB" sz="1200" dirty="0"/>
              <a:t>including care home workers, health and social care, and carers</a:t>
            </a:r>
          </a:p>
          <a:p>
            <a:pPr marL="285750" indent="-285750">
              <a:spcBef>
                <a:spcPts val="300"/>
              </a:spcBef>
              <a:spcAft>
                <a:spcPts val="300"/>
              </a:spcAft>
              <a:buFont typeface="Arial" panose="020B0604020202020204" pitchFamily="34" charset="0"/>
              <a:buChar char="•"/>
            </a:pPr>
            <a:r>
              <a:rPr lang="en-GB" sz="1200" b="1" dirty="0">
                <a:solidFill>
                  <a:schemeClr val="accent2"/>
                </a:solidFill>
              </a:rPr>
              <a:t>experience other risk factors </a:t>
            </a:r>
            <a:r>
              <a:rPr lang="en-GB" sz="1200" dirty="0"/>
              <a:t>including poverty and deprivation</a:t>
            </a:r>
          </a:p>
        </p:txBody>
      </p:sp>
      <p:sp>
        <p:nvSpPr>
          <p:cNvPr id="27" name="TextBox 26">
            <a:extLst>
              <a:ext uri="{FF2B5EF4-FFF2-40B4-BE49-F238E27FC236}">
                <a16:creationId xmlns:a16="http://schemas.microsoft.com/office/drawing/2014/main" id="{CB226E61-AB9D-4F6F-BA21-1501C5D13EFB}"/>
              </a:ext>
            </a:extLst>
          </p:cNvPr>
          <p:cNvSpPr txBox="1"/>
          <p:nvPr/>
        </p:nvSpPr>
        <p:spPr>
          <a:xfrm>
            <a:off x="5303912" y="1304747"/>
            <a:ext cx="3792731" cy="646331"/>
          </a:xfrm>
          <a:prstGeom prst="rect">
            <a:avLst/>
          </a:prstGeom>
          <a:noFill/>
        </p:spPr>
        <p:txBody>
          <a:bodyPr wrap="square">
            <a:spAutoFit/>
          </a:bodyPr>
          <a:lstStyle/>
          <a:p>
            <a:r>
              <a:rPr lang="en-GB" sz="1200" b="1" dirty="0"/>
              <a:t>Age-standardised mortality rates for deaths involving COVID-19, by sex and self-reported disability status, England: 24 January 2020 to 9 March 2022</a:t>
            </a:r>
          </a:p>
        </p:txBody>
      </p:sp>
      <p:sp>
        <p:nvSpPr>
          <p:cNvPr id="25" name="TextBox 24">
            <a:extLst>
              <a:ext uri="{FF2B5EF4-FFF2-40B4-BE49-F238E27FC236}">
                <a16:creationId xmlns:a16="http://schemas.microsoft.com/office/drawing/2014/main" id="{54C1E85C-CBC4-4396-AB52-2F8073235F82}"/>
              </a:ext>
            </a:extLst>
          </p:cNvPr>
          <p:cNvSpPr txBox="1"/>
          <p:nvPr/>
        </p:nvSpPr>
        <p:spPr>
          <a:xfrm>
            <a:off x="342117" y="3077666"/>
            <a:ext cx="4509005" cy="3085460"/>
          </a:xfrm>
          <a:prstGeom prst="rect">
            <a:avLst/>
          </a:prstGeom>
          <a:noFill/>
        </p:spPr>
        <p:txBody>
          <a:bodyPr wrap="square">
            <a:spAutoFit/>
          </a:bodyPr>
          <a:lstStyle/>
          <a:p>
            <a:r>
              <a:rPr lang="en-GB" sz="1400" b="1" dirty="0">
                <a:solidFill>
                  <a:srgbClr val="203864"/>
                </a:solidFill>
              </a:rPr>
              <a:t>Self-reported disability and COVID-19 mortality</a:t>
            </a:r>
          </a:p>
          <a:p>
            <a:r>
              <a:rPr lang="en-GB" sz="1200" dirty="0">
                <a:hlinkClick r:id="rId2"/>
              </a:rPr>
              <a:t>Research </a:t>
            </a:r>
            <a:r>
              <a:rPr lang="en-GB" sz="1200" dirty="0"/>
              <a:t>published in the Lancet has analysed population-level linked data on 29.3 million people from the 2011 Census, and the Office for National Statistics Public Health Data Asset, to estimate the association between disability and COVID-19 mortality.  Key findings identified that, in comparison to non-disabled people, disabled people had:</a:t>
            </a:r>
          </a:p>
          <a:p>
            <a:pPr algn="ctr"/>
            <a:endParaRPr lang="en-GB" sz="1200" dirty="0">
              <a:solidFill>
                <a:schemeClr val="accent1"/>
              </a:solidFill>
            </a:endParaRPr>
          </a:p>
          <a:p>
            <a:pPr marL="285750" indent="-285750">
              <a:spcBef>
                <a:spcPts val="300"/>
              </a:spcBef>
              <a:spcAft>
                <a:spcPts val="300"/>
              </a:spcAft>
              <a:buFont typeface="Arial" panose="020B0604020202020204" pitchFamily="34" charset="0"/>
              <a:buChar char="•"/>
            </a:pPr>
            <a:r>
              <a:rPr lang="en-GB" sz="1200" b="1" dirty="0">
                <a:solidFill>
                  <a:schemeClr val="accent1"/>
                </a:solidFill>
              </a:rPr>
              <a:t>Substantially higher mortality </a:t>
            </a:r>
            <a:r>
              <a:rPr lang="en-GB" sz="1200" dirty="0"/>
              <a:t>involving COVID-19 in both waves of COVID-19</a:t>
            </a:r>
          </a:p>
          <a:p>
            <a:pPr marL="285750" indent="-285750">
              <a:spcBef>
                <a:spcPts val="300"/>
              </a:spcBef>
              <a:spcAft>
                <a:spcPts val="300"/>
              </a:spcAft>
              <a:buFont typeface="Arial" panose="020B0604020202020204" pitchFamily="34" charset="0"/>
              <a:buChar char="•"/>
            </a:pPr>
            <a:r>
              <a:rPr lang="en-GB" sz="1200" b="1" dirty="0">
                <a:solidFill>
                  <a:schemeClr val="accent1"/>
                </a:solidFill>
              </a:rPr>
              <a:t>Higher </a:t>
            </a:r>
            <a:r>
              <a:rPr lang="en-GB" sz="1200" b="1" u="sng" dirty="0">
                <a:solidFill>
                  <a:schemeClr val="accent1"/>
                </a:solidFill>
              </a:rPr>
              <a:t>relative</a:t>
            </a:r>
            <a:r>
              <a:rPr lang="en-GB" sz="1200" b="1" dirty="0">
                <a:solidFill>
                  <a:schemeClr val="accent1"/>
                </a:solidFill>
              </a:rPr>
              <a:t> risk </a:t>
            </a:r>
            <a:r>
              <a:rPr lang="en-GB" sz="1200" dirty="0"/>
              <a:t>for disabled people who were: </a:t>
            </a:r>
            <a:r>
              <a:rPr lang="en-GB" sz="1200" b="1" dirty="0">
                <a:solidFill>
                  <a:schemeClr val="accent1"/>
                </a:solidFill>
              </a:rPr>
              <a:t>Younger, women, and had greater levels of activity limitation</a:t>
            </a:r>
          </a:p>
          <a:p>
            <a:pPr marL="285750" indent="-285750">
              <a:spcBef>
                <a:spcPts val="300"/>
              </a:spcBef>
              <a:spcAft>
                <a:spcPts val="300"/>
              </a:spcAft>
              <a:buFont typeface="Arial" panose="020B0604020202020204" pitchFamily="34" charset="0"/>
              <a:buChar char="•"/>
              <a:tabLst>
                <a:tab pos="3497263" algn="l"/>
              </a:tabLst>
            </a:pPr>
            <a:r>
              <a:rPr lang="en-GB" sz="1200" dirty="0"/>
              <a:t>Higher relative risk that was at least </a:t>
            </a:r>
            <a:r>
              <a:rPr lang="en-GB" sz="1200" b="1" dirty="0">
                <a:solidFill>
                  <a:schemeClr val="accent1"/>
                </a:solidFill>
              </a:rPr>
              <a:t>partially accounted for by a combination of adverse socioeconomic, demographic and health-related risk factors</a:t>
            </a:r>
            <a:endParaRPr lang="en-GB" sz="1200" dirty="0">
              <a:solidFill>
                <a:schemeClr val="accent1"/>
              </a:solidFill>
            </a:endParaRPr>
          </a:p>
        </p:txBody>
      </p:sp>
      <p:sp>
        <p:nvSpPr>
          <p:cNvPr id="4" name="Footer Placeholder 3">
            <a:extLst>
              <a:ext uri="{FF2B5EF4-FFF2-40B4-BE49-F238E27FC236}">
                <a16:creationId xmlns:a16="http://schemas.microsoft.com/office/drawing/2014/main" id="{E1F6382D-B009-40B3-8869-135D0A197E74}"/>
              </a:ext>
            </a:extLst>
          </p:cNvPr>
          <p:cNvSpPr>
            <a:spLocks noGrp="1"/>
          </p:cNvSpPr>
          <p:nvPr>
            <p:ph type="ftr" sz="quarter" idx="11"/>
          </p:nvPr>
        </p:nvSpPr>
        <p:spPr/>
        <p:txBody>
          <a:bodyPr/>
          <a:lstStyle/>
          <a:p>
            <a:r>
              <a:rPr lang="en-GB" dirty="0"/>
              <a:t>PHI East Sussex County Council 2022</a:t>
            </a:r>
          </a:p>
        </p:txBody>
      </p:sp>
      <p:sp>
        <p:nvSpPr>
          <p:cNvPr id="5" name="Slide Number Placeholder 4">
            <a:extLst>
              <a:ext uri="{FF2B5EF4-FFF2-40B4-BE49-F238E27FC236}">
                <a16:creationId xmlns:a16="http://schemas.microsoft.com/office/drawing/2014/main" id="{F9AAC66E-B344-4D35-B087-1BEA3A6681E9}"/>
              </a:ext>
            </a:extLst>
          </p:cNvPr>
          <p:cNvSpPr>
            <a:spLocks noGrp="1"/>
          </p:cNvSpPr>
          <p:nvPr>
            <p:ph type="sldNum" sz="quarter" idx="12"/>
          </p:nvPr>
        </p:nvSpPr>
        <p:spPr/>
        <p:txBody>
          <a:bodyPr/>
          <a:lstStyle/>
          <a:p>
            <a:fld id="{8909338C-4204-40C7-9A1E-446982E7336D}" type="slidenum">
              <a:rPr lang="en-GB" smtClean="0"/>
              <a:pPr/>
              <a:t>51</a:t>
            </a:fld>
            <a:endParaRPr lang="en-GB" dirty="0"/>
          </a:p>
        </p:txBody>
      </p:sp>
      <p:sp>
        <p:nvSpPr>
          <p:cNvPr id="11" name="TextBox 10">
            <a:extLst>
              <a:ext uri="{FF2B5EF4-FFF2-40B4-BE49-F238E27FC236}">
                <a16:creationId xmlns:a16="http://schemas.microsoft.com/office/drawing/2014/main" id="{71FC8E68-6BB0-4832-92C0-7C2BD544B7A7}"/>
              </a:ext>
            </a:extLst>
          </p:cNvPr>
          <p:cNvSpPr txBox="1"/>
          <p:nvPr/>
        </p:nvSpPr>
        <p:spPr>
          <a:xfrm>
            <a:off x="5250131" y="631537"/>
            <a:ext cx="6847512" cy="646331"/>
          </a:xfrm>
          <a:prstGeom prst="rect">
            <a:avLst/>
          </a:prstGeom>
          <a:noFill/>
        </p:spPr>
        <p:txBody>
          <a:bodyPr wrap="square">
            <a:spAutoFit/>
          </a:bodyPr>
          <a:lstStyle/>
          <a:p>
            <a:r>
              <a:rPr lang="en-GB" sz="1200" dirty="0"/>
              <a:t>The </a:t>
            </a:r>
            <a:r>
              <a:rPr lang="en-GB" sz="1200" dirty="0">
                <a:hlinkClick r:id="rId3"/>
              </a:rPr>
              <a:t>latest data </a:t>
            </a:r>
            <a:r>
              <a:rPr lang="en-GB" sz="1200" dirty="0"/>
              <a:t>from the ONS estimates of differences in coronavirus (COVID-19) mortality risk by self-reported disability status for deaths occurring between 24</a:t>
            </a:r>
            <a:r>
              <a:rPr lang="en-GB" sz="1200" baseline="30000" dirty="0"/>
              <a:t>th</a:t>
            </a:r>
            <a:r>
              <a:rPr lang="en-GB" sz="1200" dirty="0"/>
              <a:t> Jan 2020 and 9 March 2022 in England, using linked data from the Office for National Statistics’ Public Health Data Assets. </a:t>
            </a:r>
          </a:p>
        </p:txBody>
      </p:sp>
      <p:pic>
        <p:nvPicPr>
          <p:cNvPr id="7" name="Picture 6">
            <a:extLst>
              <a:ext uri="{FF2B5EF4-FFF2-40B4-BE49-F238E27FC236}">
                <a16:creationId xmlns:a16="http://schemas.microsoft.com/office/drawing/2014/main" id="{C1F86C7B-7127-4D9A-A209-39D23C782E23}"/>
              </a:ext>
            </a:extLst>
          </p:cNvPr>
          <p:cNvPicPr>
            <a:picLocks noChangeAspect="1"/>
          </p:cNvPicPr>
          <p:nvPr/>
        </p:nvPicPr>
        <p:blipFill>
          <a:blip r:embed="rId4"/>
          <a:stretch>
            <a:fillRect/>
          </a:stretch>
        </p:blipFill>
        <p:spPr>
          <a:xfrm>
            <a:off x="5303912" y="1959462"/>
            <a:ext cx="3623979" cy="2048186"/>
          </a:xfrm>
          <a:prstGeom prst="rect">
            <a:avLst/>
          </a:prstGeom>
        </p:spPr>
      </p:pic>
      <p:sp>
        <p:nvSpPr>
          <p:cNvPr id="17" name="TextBox 16">
            <a:extLst>
              <a:ext uri="{FF2B5EF4-FFF2-40B4-BE49-F238E27FC236}">
                <a16:creationId xmlns:a16="http://schemas.microsoft.com/office/drawing/2014/main" id="{457DDD50-3A21-4BDA-90F8-E8124C481376}"/>
              </a:ext>
            </a:extLst>
          </p:cNvPr>
          <p:cNvSpPr txBox="1"/>
          <p:nvPr/>
        </p:nvSpPr>
        <p:spPr>
          <a:xfrm>
            <a:off x="5368774" y="4007648"/>
            <a:ext cx="3659653" cy="646331"/>
          </a:xfrm>
          <a:prstGeom prst="rect">
            <a:avLst/>
          </a:prstGeom>
          <a:noFill/>
        </p:spPr>
        <p:txBody>
          <a:bodyPr wrap="square">
            <a:spAutoFit/>
          </a:bodyPr>
          <a:lstStyle/>
          <a:p>
            <a:pPr algn="l"/>
            <a:r>
              <a:rPr lang="en-GB" sz="1200" b="1" dirty="0"/>
              <a:t>COVID-19 mortality risk by disability and other socio-economic and demographic characteristics, England: 24 January 2020 to 9 March 2022</a:t>
            </a:r>
          </a:p>
        </p:txBody>
      </p:sp>
      <p:pic>
        <p:nvPicPr>
          <p:cNvPr id="13" name="Picture 12">
            <a:extLst>
              <a:ext uri="{FF2B5EF4-FFF2-40B4-BE49-F238E27FC236}">
                <a16:creationId xmlns:a16="http://schemas.microsoft.com/office/drawing/2014/main" id="{DC9E80C8-E733-4746-BB5C-E502B4CEA2FA}"/>
              </a:ext>
            </a:extLst>
          </p:cNvPr>
          <p:cNvPicPr>
            <a:picLocks noChangeAspect="1"/>
          </p:cNvPicPr>
          <p:nvPr/>
        </p:nvPicPr>
        <p:blipFill>
          <a:blip r:embed="rId5"/>
          <a:stretch>
            <a:fillRect/>
          </a:stretch>
        </p:blipFill>
        <p:spPr>
          <a:xfrm>
            <a:off x="5608082" y="4676441"/>
            <a:ext cx="3362498" cy="2032105"/>
          </a:xfrm>
          <a:prstGeom prst="rect">
            <a:avLst/>
          </a:prstGeom>
        </p:spPr>
      </p:pic>
      <p:sp>
        <p:nvSpPr>
          <p:cNvPr id="21" name="TextBox 20">
            <a:extLst>
              <a:ext uri="{FF2B5EF4-FFF2-40B4-BE49-F238E27FC236}">
                <a16:creationId xmlns:a16="http://schemas.microsoft.com/office/drawing/2014/main" id="{0D16D58B-B9F1-4981-AFE8-78D406712E83}"/>
              </a:ext>
            </a:extLst>
          </p:cNvPr>
          <p:cNvSpPr txBox="1"/>
          <p:nvPr/>
        </p:nvSpPr>
        <p:spPr>
          <a:xfrm>
            <a:off x="8970580" y="1304747"/>
            <a:ext cx="3221420" cy="5424562"/>
          </a:xfrm>
          <a:prstGeom prst="rect">
            <a:avLst/>
          </a:prstGeom>
          <a:noFill/>
        </p:spPr>
        <p:txBody>
          <a:bodyPr wrap="square">
            <a:spAutoFit/>
          </a:bodyPr>
          <a:lstStyle/>
          <a:p>
            <a:pPr algn="l"/>
            <a:r>
              <a:rPr lang="en-GB" sz="1400" b="1" dirty="0">
                <a:solidFill>
                  <a:srgbClr val="203864"/>
                </a:solidFill>
              </a:rPr>
              <a:t>Key findings show:</a:t>
            </a:r>
          </a:p>
          <a:p>
            <a:pPr marL="171450" indent="-171450" algn="l">
              <a:spcBef>
                <a:spcPts val="300"/>
              </a:spcBef>
              <a:spcAft>
                <a:spcPts val="300"/>
              </a:spcAft>
              <a:buFont typeface="Arial" panose="020B0604020202020204" pitchFamily="34" charset="0"/>
              <a:buChar char="•"/>
            </a:pPr>
            <a:r>
              <a:rPr lang="en-GB" sz="1200" b="1" dirty="0">
                <a:solidFill>
                  <a:schemeClr val="accent1"/>
                </a:solidFill>
              </a:rPr>
              <a:t>Significantly increased rates of deaths </a:t>
            </a:r>
            <a:r>
              <a:rPr lang="en-GB" sz="1200" dirty="0"/>
              <a:t>involving COVID-19 for both disabled and non-disabled people </a:t>
            </a:r>
            <a:r>
              <a:rPr lang="en-GB" sz="1200" b="1" dirty="0">
                <a:solidFill>
                  <a:schemeClr val="accent1"/>
                </a:solidFill>
              </a:rPr>
              <a:t>between the first and second waves </a:t>
            </a:r>
            <a:r>
              <a:rPr lang="en-GB" sz="1200" dirty="0"/>
              <a:t>of the pandemic </a:t>
            </a:r>
          </a:p>
          <a:p>
            <a:pPr marL="171450" indent="-171450" algn="l">
              <a:spcBef>
                <a:spcPts val="300"/>
              </a:spcBef>
              <a:spcAft>
                <a:spcPts val="300"/>
              </a:spcAft>
              <a:buFont typeface="Arial" panose="020B0604020202020204" pitchFamily="34" charset="0"/>
              <a:buChar char="•"/>
            </a:pPr>
            <a:r>
              <a:rPr lang="en-GB" sz="1200" b="1" dirty="0">
                <a:solidFill>
                  <a:schemeClr val="accent1"/>
                </a:solidFill>
              </a:rPr>
              <a:t>Significantly decreased rates of deaths between the second and third waves</a:t>
            </a:r>
          </a:p>
          <a:p>
            <a:pPr marL="171450" indent="-171450" algn="l">
              <a:spcBef>
                <a:spcPts val="300"/>
              </a:spcBef>
              <a:spcAft>
                <a:spcPts val="300"/>
              </a:spcAft>
              <a:buFont typeface="Arial" panose="020B0604020202020204" pitchFamily="34" charset="0"/>
              <a:buChar char="•"/>
            </a:pPr>
            <a:r>
              <a:rPr lang="en-GB" sz="1200" b="1" dirty="0">
                <a:solidFill>
                  <a:schemeClr val="accent1"/>
                </a:solidFill>
              </a:rPr>
              <a:t>Higher mortality rates </a:t>
            </a:r>
            <a:r>
              <a:rPr lang="en-GB" sz="1200" dirty="0"/>
              <a:t>in each wave of the pandemic </a:t>
            </a:r>
            <a:r>
              <a:rPr lang="en-GB" sz="1200" b="1" dirty="0">
                <a:solidFill>
                  <a:schemeClr val="accent1"/>
                </a:solidFill>
              </a:rPr>
              <a:t>for disabled people </a:t>
            </a:r>
            <a:r>
              <a:rPr lang="en-GB" sz="1200" dirty="0"/>
              <a:t>of both sexes </a:t>
            </a:r>
            <a:r>
              <a:rPr lang="en-GB" sz="1200" b="1" dirty="0">
                <a:solidFill>
                  <a:schemeClr val="accent1"/>
                </a:solidFill>
              </a:rPr>
              <a:t>compared with non-disabled people</a:t>
            </a:r>
            <a:r>
              <a:rPr lang="en-GB" sz="1200" dirty="0"/>
              <a:t>. </a:t>
            </a:r>
          </a:p>
          <a:p>
            <a:pPr marL="171450" indent="-171450" algn="l">
              <a:spcBef>
                <a:spcPts val="300"/>
              </a:spcBef>
              <a:spcAft>
                <a:spcPts val="300"/>
              </a:spcAft>
              <a:buFont typeface="Arial" panose="020B0604020202020204" pitchFamily="34" charset="0"/>
              <a:buChar char="•"/>
            </a:pPr>
            <a:r>
              <a:rPr lang="en-GB" sz="1200" dirty="0"/>
              <a:t>a </a:t>
            </a:r>
            <a:r>
              <a:rPr lang="en-GB" sz="1200" b="1" dirty="0">
                <a:solidFill>
                  <a:schemeClr val="accent1"/>
                </a:solidFill>
              </a:rPr>
              <a:t>significantly greater risk of death </a:t>
            </a:r>
            <a:r>
              <a:rPr lang="en-GB" sz="1200" dirty="0"/>
              <a:t>remains for all disabled people compared with non-disabled people across the three waves of the coronavirus pandemic </a:t>
            </a:r>
            <a:r>
              <a:rPr lang="en-GB" sz="1200" b="1" dirty="0">
                <a:solidFill>
                  <a:schemeClr val="accent1"/>
                </a:solidFill>
              </a:rPr>
              <a:t>after adjusting for wider socio-economic and demographic characteristics and vaccination status.</a:t>
            </a:r>
          </a:p>
          <a:p>
            <a:pPr marL="171450" indent="-171450" algn="l">
              <a:buFont typeface="Arial" panose="020B0604020202020204" pitchFamily="34" charset="0"/>
              <a:buChar char="•"/>
            </a:pPr>
            <a:r>
              <a:rPr lang="en-GB" sz="1200" dirty="0"/>
              <a:t>Compared with non-disabled men:</a:t>
            </a:r>
          </a:p>
          <a:p>
            <a:pPr marL="628650" lvl="1" indent="-171450">
              <a:buFont typeface="Arial" panose="020B0604020202020204" pitchFamily="34" charset="0"/>
              <a:buChar char="•"/>
            </a:pPr>
            <a:r>
              <a:rPr lang="en-GB" sz="1200" b="1" dirty="0">
                <a:solidFill>
                  <a:schemeClr val="accent1"/>
                </a:solidFill>
              </a:rPr>
              <a:t>1.4x greater risk of death</a:t>
            </a:r>
            <a:r>
              <a:rPr lang="en-GB" sz="1200" dirty="0"/>
              <a:t> for more-disabled men</a:t>
            </a:r>
          </a:p>
          <a:p>
            <a:pPr marL="628650" lvl="1" indent="-171450">
              <a:buFont typeface="Arial" panose="020B0604020202020204" pitchFamily="34" charset="0"/>
              <a:buChar char="•"/>
            </a:pPr>
            <a:r>
              <a:rPr lang="en-GB" sz="1200" b="1" dirty="0">
                <a:solidFill>
                  <a:schemeClr val="accent1"/>
                </a:solidFill>
              </a:rPr>
              <a:t>1.3 greater risk of death </a:t>
            </a:r>
            <a:r>
              <a:rPr lang="en-GB" sz="1200" dirty="0"/>
              <a:t>for more-disabled men </a:t>
            </a:r>
          </a:p>
          <a:p>
            <a:pPr marL="171450" indent="-171450" algn="l">
              <a:buFont typeface="Arial" panose="020B0604020202020204" pitchFamily="34" charset="0"/>
              <a:buChar char="•"/>
            </a:pPr>
            <a:r>
              <a:rPr lang="en-GB" sz="1200" dirty="0"/>
              <a:t>Compared with non-disabled women:</a:t>
            </a:r>
          </a:p>
          <a:p>
            <a:pPr marL="628650" lvl="1" indent="-171450">
              <a:buFont typeface="Arial" panose="020B0604020202020204" pitchFamily="34" charset="0"/>
              <a:buChar char="•"/>
            </a:pPr>
            <a:r>
              <a:rPr lang="en-GB" sz="1200" b="1" dirty="0">
                <a:solidFill>
                  <a:schemeClr val="accent1"/>
                </a:solidFill>
              </a:rPr>
              <a:t>1.6x greater risk of death </a:t>
            </a:r>
            <a:r>
              <a:rPr lang="en-GB" sz="1200" dirty="0"/>
              <a:t>for more-disabled women</a:t>
            </a:r>
          </a:p>
          <a:p>
            <a:pPr marL="628650" lvl="1" indent="-171450">
              <a:buFont typeface="Arial" panose="020B0604020202020204" pitchFamily="34" charset="0"/>
              <a:buChar char="•"/>
            </a:pPr>
            <a:r>
              <a:rPr lang="en-GB" sz="1200" b="1" dirty="0">
                <a:solidFill>
                  <a:schemeClr val="accent1"/>
                </a:solidFill>
              </a:rPr>
              <a:t>1.3 greater risk of death </a:t>
            </a:r>
            <a:r>
              <a:rPr lang="en-GB" sz="1200" dirty="0"/>
              <a:t>for more-disabled women </a:t>
            </a:r>
          </a:p>
        </p:txBody>
      </p:sp>
    </p:spTree>
    <p:extLst>
      <p:ext uri="{BB962C8B-B14F-4D97-AF65-F5344CB8AC3E}">
        <p14:creationId xmlns:p14="http://schemas.microsoft.com/office/powerpoint/2010/main" val="2787589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FF48D4-1497-4859-AE6B-FFF9F29C0142}"/>
              </a:ext>
            </a:extLst>
          </p:cNvPr>
          <p:cNvSpPr>
            <a:spLocks noGrp="1"/>
          </p:cNvSpPr>
          <p:nvPr>
            <p:ph type="title"/>
          </p:nvPr>
        </p:nvSpPr>
        <p:spPr>
          <a:xfrm>
            <a:off x="12872" y="9144"/>
            <a:ext cx="12192000" cy="579309"/>
          </a:xfrm>
        </p:spPr>
        <p:txBody>
          <a:bodyPr>
            <a:noAutofit/>
          </a:bodyPr>
          <a:lstStyle/>
          <a:p>
            <a:r>
              <a:rPr lang="en-GB" b="0" dirty="0"/>
              <a:t>National data: Deaths by vaccination status</a:t>
            </a:r>
          </a:p>
        </p:txBody>
      </p:sp>
      <p:sp>
        <p:nvSpPr>
          <p:cNvPr id="15" name="TextBox 14">
            <a:extLst>
              <a:ext uri="{FF2B5EF4-FFF2-40B4-BE49-F238E27FC236}">
                <a16:creationId xmlns:a16="http://schemas.microsoft.com/office/drawing/2014/main" id="{180C4424-9ED7-433A-BA97-0858752E3223}"/>
              </a:ext>
            </a:extLst>
          </p:cNvPr>
          <p:cNvSpPr txBox="1"/>
          <p:nvPr/>
        </p:nvSpPr>
        <p:spPr>
          <a:xfrm>
            <a:off x="426750" y="658608"/>
            <a:ext cx="6140708" cy="2123658"/>
          </a:xfrm>
          <a:prstGeom prst="rect">
            <a:avLst/>
          </a:prstGeom>
          <a:noFill/>
        </p:spPr>
        <p:txBody>
          <a:bodyPr wrap="square">
            <a:spAutoFit/>
          </a:bodyPr>
          <a:lstStyle/>
          <a:p>
            <a:r>
              <a:rPr lang="en-GB" sz="1200" b="0" dirty="0">
                <a:hlinkClick r:id="rId2"/>
              </a:rPr>
              <a:t>ONS data </a:t>
            </a:r>
            <a:r>
              <a:rPr lang="en-GB" sz="1200" b="0" dirty="0"/>
              <a:t>on </a:t>
            </a:r>
            <a:r>
              <a:rPr lang="en-GB" sz="1200" b="0" u="sng" dirty="0"/>
              <a:t>deaths occurring between 1</a:t>
            </a:r>
            <a:r>
              <a:rPr lang="en-GB" sz="1200" b="0" u="sng" baseline="30000" dirty="0"/>
              <a:t>st</a:t>
            </a:r>
            <a:r>
              <a:rPr lang="en-GB" sz="1200" b="0" u="sng" dirty="0"/>
              <a:t> January 2021 and 31</a:t>
            </a:r>
            <a:r>
              <a:rPr lang="en-GB" sz="1200" b="0" u="sng" baseline="30000" dirty="0"/>
              <a:t>st</a:t>
            </a:r>
            <a:r>
              <a:rPr lang="en-GB" sz="1200" b="0" u="sng" dirty="0"/>
              <a:t> January 2022</a:t>
            </a:r>
            <a:r>
              <a:rPr lang="en-GB" sz="1200" b="0" dirty="0"/>
              <a:t>. </a:t>
            </a:r>
            <a:endParaRPr lang="en-GB" sz="1200" dirty="0"/>
          </a:p>
          <a:p>
            <a:endParaRPr lang="en-GB" sz="1200" dirty="0"/>
          </a:p>
          <a:p>
            <a:r>
              <a:rPr lang="en-GB" sz="1200" b="0" dirty="0"/>
              <a:t>Vaccination </a:t>
            </a:r>
            <a:r>
              <a:rPr lang="en-GB" sz="1200" dirty="0"/>
              <a:t>status</a:t>
            </a:r>
            <a:r>
              <a:rPr lang="en-GB" sz="1200" b="0" dirty="0"/>
              <a:t> is assessed at date of death and includes those who:</a:t>
            </a:r>
          </a:p>
          <a:p>
            <a:pPr marL="285750" indent="-285750">
              <a:buFont typeface="Arial" panose="020B0604020202020204" pitchFamily="34" charset="0"/>
              <a:buChar char="•"/>
            </a:pPr>
            <a:r>
              <a:rPr lang="en-GB" sz="1200" b="0" dirty="0"/>
              <a:t>Unvaccinated</a:t>
            </a:r>
          </a:p>
          <a:p>
            <a:pPr marL="285750" indent="-285750">
              <a:buFont typeface="Arial" panose="020B0604020202020204" pitchFamily="34" charset="0"/>
              <a:buChar char="•"/>
            </a:pPr>
            <a:r>
              <a:rPr lang="en-GB" sz="1200" b="0" dirty="0"/>
              <a:t>vaccinated with first dose only, less than 21 days ago</a:t>
            </a:r>
          </a:p>
          <a:p>
            <a:pPr marL="285750" indent="-285750">
              <a:buFont typeface="Arial" panose="020B0604020202020204" pitchFamily="34" charset="0"/>
              <a:buChar char="•"/>
            </a:pPr>
            <a:r>
              <a:rPr lang="en-GB" sz="1200" b="0" dirty="0"/>
              <a:t>vaccinated with first dose only, at least 21 days ago</a:t>
            </a:r>
          </a:p>
          <a:p>
            <a:pPr marL="285750" indent="-285750">
              <a:buFont typeface="Arial" panose="020B0604020202020204" pitchFamily="34" charset="0"/>
              <a:buChar char="•"/>
            </a:pPr>
            <a:r>
              <a:rPr lang="en-GB" sz="1200" b="0" dirty="0"/>
              <a:t>vaccinated with first and second doses, less than 21 days ago</a:t>
            </a:r>
          </a:p>
          <a:p>
            <a:pPr marL="285750" indent="-285750">
              <a:buFont typeface="Arial" panose="020B0604020202020204" pitchFamily="34" charset="0"/>
              <a:buChar char="•"/>
            </a:pPr>
            <a:r>
              <a:rPr lang="en-GB" sz="1200" b="0" dirty="0"/>
              <a:t>vaccinated with first and second doses, at least 21 days ago but less than six months ago</a:t>
            </a:r>
          </a:p>
          <a:p>
            <a:pPr marL="285750" indent="-285750">
              <a:buFont typeface="Arial" panose="020B0604020202020204" pitchFamily="34" charset="0"/>
              <a:buChar char="•"/>
            </a:pPr>
            <a:r>
              <a:rPr lang="en-GB" sz="1200" b="0" dirty="0"/>
              <a:t>vaccinated with first and second doses, at least six months ago</a:t>
            </a:r>
          </a:p>
          <a:p>
            <a:pPr marL="285750" indent="-285750">
              <a:buFont typeface="Arial" panose="020B0604020202020204" pitchFamily="34" charset="0"/>
              <a:buChar char="•"/>
            </a:pPr>
            <a:r>
              <a:rPr lang="en-GB" sz="1200" b="0" dirty="0"/>
              <a:t>vaccinated with first, second and third dose and or booster, less than 21 days ago</a:t>
            </a:r>
          </a:p>
          <a:p>
            <a:pPr marL="285750" indent="-285750">
              <a:buFont typeface="Arial" panose="020B0604020202020204" pitchFamily="34" charset="0"/>
              <a:buChar char="•"/>
            </a:pPr>
            <a:r>
              <a:rPr lang="en-GB" sz="1200" b="0" dirty="0"/>
              <a:t>vaccinated with first, second and third dose and or booster, at least 21 days ago</a:t>
            </a:r>
          </a:p>
        </p:txBody>
      </p:sp>
      <p:sp>
        <p:nvSpPr>
          <p:cNvPr id="27" name="TextBox 26">
            <a:extLst>
              <a:ext uri="{FF2B5EF4-FFF2-40B4-BE49-F238E27FC236}">
                <a16:creationId xmlns:a16="http://schemas.microsoft.com/office/drawing/2014/main" id="{CB226E61-AB9D-4F6F-BA21-1501C5D13EFB}"/>
              </a:ext>
            </a:extLst>
          </p:cNvPr>
          <p:cNvSpPr txBox="1"/>
          <p:nvPr/>
        </p:nvSpPr>
        <p:spPr>
          <a:xfrm>
            <a:off x="387663" y="2861882"/>
            <a:ext cx="6140708" cy="523220"/>
          </a:xfrm>
          <a:prstGeom prst="rect">
            <a:avLst/>
          </a:prstGeom>
          <a:noFill/>
        </p:spPr>
        <p:txBody>
          <a:bodyPr wrap="square">
            <a:spAutoFit/>
          </a:bodyPr>
          <a:lstStyle/>
          <a:p>
            <a:r>
              <a:rPr lang="en-GB" sz="1400" b="1" dirty="0"/>
              <a:t>Monthly age-standardised mortality rates (ASMR) by vaccination status, deaths involving coronavirus (COVID-19)</a:t>
            </a:r>
          </a:p>
        </p:txBody>
      </p:sp>
      <p:sp>
        <p:nvSpPr>
          <p:cNvPr id="17" name="TextBox 16">
            <a:extLst>
              <a:ext uri="{FF2B5EF4-FFF2-40B4-BE49-F238E27FC236}">
                <a16:creationId xmlns:a16="http://schemas.microsoft.com/office/drawing/2014/main" id="{4B06C313-C229-4595-801E-97B60BC538EE}"/>
              </a:ext>
            </a:extLst>
          </p:cNvPr>
          <p:cNvSpPr txBox="1"/>
          <p:nvPr/>
        </p:nvSpPr>
        <p:spPr>
          <a:xfrm>
            <a:off x="6827617" y="791646"/>
            <a:ext cx="4661138" cy="5493812"/>
          </a:xfrm>
          <a:prstGeom prst="rect">
            <a:avLst/>
          </a:prstGeom>
          <a:noFill/>
        </p:spPr>
        <p:txBody>
          <a:bodyPr wrap="square">
            <a:spAutoFit/>
          </a:bodyPr>
          <a:lstStyle/>
          <a:p>
            <a:r>
              <a:rPr lang="en-GB" sz="1400" b="1" dirty="0"/>
              <a:t>Key findings: COVID-19-related deaths 1</a:t>
            </a:r>
            <a:r>
              <a:rPr lang="en-GB" sz="1400" b="1" baseline="30000" dirty="0"/>
              <a:t>st</a:t>
            </a:r>
            <a:r>
              <a:rPr lang="en-GB" sz="1400" b="1" dirty="0"/>
              <a:t> Jan to 31</a:t>
            </a:r>
            <a:r>
              <a:rPr lang="en-GB" sz="1400" b="1" baseline="30000" dirty="0"/>
              <a:t>st</a:t>
            </a:r>
            <a:r>
              <a:rPr lang="en-GB" sz="1400" b="1" dirty="0"/>
              <a:t> January 2021 </a:t>
            </a:r>
          </a:p>
          <a:p>
            <a:endParaRPr lang="en-GB" sz="1400" b="1" dirty="0"/>
          </a:p>
          <a:p>
            <a:r>
              <a:rPr lang="en-GB" sz="1200" dirty="0"/>
              <a:t>The ASMR for deaths involving coronavirus (COVID-19) have been: </a:t>
            </a:r>
          </a:p>
          <a:p>
            <a:pPr marL="171450" indent="-171450" algn="l">
              <a:spcBef>
                <a:spcPts val="600"/>
              </a:spcBef>
              <a:spcAft>
                <a:spcPts val="600"/>
              </a:spcAft>
              <a:buFont typeface="Arial" panose="020B0604020202020204" pitchFamily="34" charset="0"/>
              <a:buChar char="•"/>
            </a:pPr>
            <a:r>
              <a:rPr lang="en-GB" sz="1200" b="1" dirty="0">
                <a:solidFill>
                  <a:srgbClr val="203864"/>
                </a:solidFill>
              </a:rPr>
              <a:t>consistently lower since booster introduction in September 2021 for people who had received a third dose or booster at least 21 days ago</a:t>
            </a:r>
            <a:r>
              <a:rPr lang="en-GB" sz="1200" dirty="0"/>
              <a:t>, compared with unvaccinated people and those with a first or second dose</a:t>
            </a:r>
            <a:r>
              <a:rPr lang="en-GB" sz="1200" b="1" dirty="0">
                <a:solidFill>
                  <a:srgbClr val="203864"/>
                </a:solidFill>
              </a:rPr>
              <a:t>.</a:t>
            </a:r>
          </a:p>
          <a:p>
            <a:pPr marL="171450" indent="-171450" algn="l">
              <a:spcBef>
                <a:spcPts val="600"/>
              </a:spcBef>
              <a:spcAft>
                <a:spcPts val="600"/>
              </a:spcAft>
              <a:buFont typeface="Arial" panose="020B0604020202020204" pitchFamily="34" charset="0"/>
              <a:buChar char="•"/>
            </a:pPr>
            <a:r>
              <a:rPr lang="en-GB" sz="1200" b="1" dirty="0">
                <a:solidFill>
                  <a:srgbClr val="203864"/>
                </a:solidFill>
              </a:rPr>
              <a:t>consistently lower for all ages for those who had received a third dose or booster at least 21 days ago</a:t>
            </a:r>
            <a:r>
              <a:rPr lang="en-GB" sz="1200" dirty="0"/>
              <a:t>, compared with unvaccinated people.</a:t>
            </a:r>
          </a:p>
          <a:p>
            <a:pPr marL="171450" indent="-171450" algn="l">
              <a:spcBef>
                <a:spcPts val="600"/>
              </a:spcBef>
              <a:spcAft>
                <a:spcPts val="600"/>
              </a:spcAft>
              <a:buFont typeface="Arial" panose="020B0604020202020204" pitchFamily="34" charset="0"/>
              <a:buChar char="•"/>
            </a:pPr>
            <a:r>
              <a:rPr lang="en-GB" sz="1200" b="1" dirty="0">
                <a:solidFill>
                  <a:srgbClr val="203864"/>
                </a:solidFill>
              </a:rPr>
              <a:t>lower for people who had received a second dose at least 21 days ago </a:t>
            </a:r>
            <a:r>
              <a:rPr lang="en-GB" sz="1200" dirty="0"/>
              <a:t>compared with unvaccinated people, </a:t>
            </a:r>
            <a:r>
              <a:rPr lang="en-GB" sz="1200" b="1" dirty="0">
                <a:solidFill>
                  <a:srgbClr val="203864"/>
                </a:solidFill>
              </a:rPr>
              <a:t>until November 2021</a:t>
            </a:r>
            <a:r>
              <a:rPr lang="en-GB" sz="1200" dirty="0"/>
              <a:t>. From  November 2021 to January 2022 the death rate increased, particularly in older age groups; possibly due to a change in the composition of the group with most people in older age groups having received a third dose or booster, or waning protection from prior vaccination.</a:t>
            </a:r>
          </a:p>
          <a:p>
            <a:pPr marL="171450" indent="-171450" algn="l">
              <a:spcBef>
                <a:spcPts val="600"/>
              </a:spcBef>
              <a:spcAft>
                <a:spcPts val="600"/>
              </a:spcAft>
              <a:buFont typeface="Arial" panose="020B0604020202020204" pitchFamily="34" charset="0"/>
              <a:buChar char="•"/>
            </a:pPr>
            <a:r>
              <a:rPr lang="en-GB" sz="1200" b="1" dirty="0">
                <a:solidFill>
                  <a:srgbClr val="203864"/>
                </a:solidFill>
              </a:rPr>
              <a:t>higher for those who had received a second dose over six months ago </a:t>
            </a:r>
            <a:r>
              <a:rPr lang="en-GB" sz="1200" dirty="0"/>
              <a:t>than those who had received a second dose less than six months ago, indicating possible waning protection from vaccination over time.</a:t>
            </a:r>
          </a:p>
          <a:p>
            <a:pPr algn="l">
              <a:spcBef>
                <a:spcPts val="600"/>
              </a:spcBef>
              <a:spcAft>
                <a:spcPts val="600"/>
              </a:spcAft>
            </a:pPr>
            <a:r>
              <a:rPr lang="en-GB" sz="1200" dirty="0"/>
              <a:t>The age-adjusted rates account for differences in age structure and population size but there may be other differences between the groups, particularly underlying health, which affect the mortality rates.</a:t>
            </a:r>
          </a:p>
        </p:txBody>
      </p:sp>
      <p:sp>
        <p:nvSpPr>
          <p:cNvPr id="4" name="Footer Placeholder 3">
            <a:extLst>
              <a:ext uri="{FF2B5EF4-FFF2-40B4-BE49-F238E27FC236}">
                <a16:creationId xmlns:a16="http://schemas.microsoft.com/office/drawing/2014/main" id="{E1F6382D-B009-40B3-8869-135D0A197E74}"/>
              </a:ext>
            </a:extLst>
          </p:cNvPr>
          <p:cNvSpPr>
            <a:spLocks noGrp="1"/>
          </p:cNvSpPr>
          <p:nvPr>
            <p:ph type="ftr" sz="quarter" idx="11"/>
          </p:nvPr>
        </p:nvSpPr>
        <p:spPr/>
        <p:txBody>
          <a:bodyPr/>
          <a:lstStyle/>
          <a:p>
            <a:r>
              <a:rPr lang="en-GB" dirty="0"/>
              <a:t>PHI East Sussex County Council 2022</a:t>
            </a:r>
          </a:p>
        </p:txBody>
      </p:sp>
      <p:sp>
        <p:nvSpPr>
          <p:cNvPr id="5" name="Slide Number Placeholder 4">
            <a:extLst>
              <a:ext uri="{FF2B5EF4-FFF2-40B4-BE49-F238E27FC236}">
                <a16:creationId xmlns:a16="http://schemas.microsoft.com/office/drawing/2014/main" id="{F9AAC66E-B344-4D35-B087-1BEA3A6681E9}"/>
              </a:ext>
            </a:extLst>
          </p:cNvPr>
          <p:cNvSpPr>
            <a:spLocks noGrp="1"/>
          </p:cNvSpPr>
          <p:nvPr>
            <p:ph type="sldNum" sz="quarter" idx="12"/>
          </p:nvPr>
        </p:nvSpPr>
        <p:spPr/>
        <p:txBody>
          <a:bodyPr/>
          <a:lstStyle/>
          <a:p>
            <a:fld id="{8909338C-4204-40C7-9A1E-446982E7336D}" type="slidenum">
              <a:rPr lang="en-GB" smtClean="0"/>
              <a:pPr/>
              <a:t>52</a:t>
            </a:fld>
            <a:endParaRPr lang="en-GB" dirty="0"/>
          </a:p>
        </p:txBody>
      </p:sp>
      <p:pic>
        <p:nvPicPr>
          <p:cNvPr id="6" name="Picture 5">
            <a:extLst>
              <a:ext uri="{FF2B5EF4-FFF2-40B4-BE49-F238E27FC236}">
                <a16:creationId xmlns:a16="http://schemas.microsoft.com/office/drawing/2014/main" id="{3F38566D-AEF3-47FD-9352-FECA33360A51}"/>
              </a:ext>
            </a:extLst>
          </p:cNvPr>
          <p:cNvPicPr>
            <a:picLocks noChangeAspect="1"/>
          </p:cNvPicPr>
          <p:nvPr/>
        </p:nvPicPr>
        <p:blipFill>
          <a:blip r:embed="rId3"/>
          <a:stretch>
            <a:fillRect/>
          </a:stretch>
        </p:blipFill>
        <p:spPr>
          <a:xfrm>
            <a:off x="911424" y="3424910"/>
            <a:ext cx="5093186" cy="3023934"/>
          </a:xfrm>
          <a:prstGeom prst="rect">
            <a:avLst/>
          </a:prstGeom>
        </p:spPr>
      </p:pic>
    </p:spTree>
    <p:extLst>
      <p:ext uri="{BB962C8B-B14F-4D97-AF65-F5344CB8AC3E}">
        <p14:creationId xmlns:p14="http://schemas.microsoft.com/office/powerpoint/2010/main" val="36111545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0CEAE4B-DC97-403D-B530-C1001C2DCA2A}"/>
              </a:ext>
            </a:extLst>
          </p:cNvPr>
          <p:cNvSpPr>
            <a:spLocks noGrp="1"/>
          </p:cNvSpPr>
          <p:nvPr>
            <p:ph type="title"/>
          </p:nvPr>
        </p:nvSpPr>
        <p:spPr/>
        <p:txBody>
          <a:bodyPr/>
          <a:lstStyle/>
          <a:p>
            <a:r>
              <a:rPr lang="en-GB" sz="2400" b="0" dirty="0"/>
              <a:t>Deaths</a:t>
            </a:r>
          </a:p>
        </p:txBody>
      </p:sp>
      <p:sp>
        <p:nvSpPr>
          <p:cNvPr id="10" name="Rectangle: Rounded Corners 9">
            <a:extLst>
              <a:ext uri="{FF2B5EF4-FFF2-40B4-BE49-F238E27FC236}">
                <a16:creationId xmlns:a16="http://schemas.microsoft.com/office/drawing/2014/main" id="{C358F179-1BDE-4FDB-BA0B-60A1AB8508B5}"/>
              </a:ext>
            </a:extLst>
          </p:cNvPr>
          <p:cNvSpPr/>
          <p:nvPr/>
        </p:nvSpPr>
        <p:spPr>
          <a:xfrm>
            <a:off x="352540" y="900855"/>
            <a:ext cx="2410129" cy="1843019"/>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en-GB" sz="3200" dirty="0">
                <a:solidFill>
                  <a:schemeClr val="bg1"/>
                </a:solidFill>
              </a:rPr>
              <a:t>2,062</a:t>
            </a:r>
          </a:p>
          <a:p>
            <a:r>
              <a:rPr lang="en-GB" sz="1600" dirty="0">
                <a:solidFill>
                  <a:schemeClr val="bg1"/>
                </a:solidFill>
              </a:rPr>
              <a:t>deaths with COVID-19 registered on the death certificate as at 1</a:t>
            </a:r>
            <a:r>
              <a:rPr lang="en-GB" sz="1600" baseline="30000" dirty="0">
                <a:solidFill>
                  <a:schemeClr val="bg1"/>
                </a:solidFill>
              </a:rPr>
              <a:t>st</a:t>
            </a:r>
            <a:r>
              <a:rPr lang="en-GB" sz="1600" dirty="0">
                <a:solidFill>
                  <a:schemeClr val="bg1"/>
                </a:solidFill>
              </a:rPr>
              <a:t> April 2022</a:t>
            </a:r>
          </a:p>
        </p:txBody>
      </p:sp>
      <p:sp>
        <p:nvSpPr>
          <p:cNvPr id="18" name="TextBox 17">
            <a:extLst>
              <a:ext uri="{FF2B5EF4-FFF2-40B4-BE49-F238E27FC236}">
                <a16:creationId xmlns:a16="http://schemas.microsoft.com/office/drawing/2014/main" id="{2B98B708-444C-4A73-B8A2-6F30EBF1904C}"/>
              </a:ext>
            </a:extLst>
          </p:cNvPr>
          <p:cNvSpPr txBox="1"/>
          <p:nvPr/>
        </p:nvSpPr>
        <p:spPr>
          <a:xfrm>
            <a:off x="2889669" y="664571"/>
            <a:ext cx="6477122" cy="276999"/>
          </a:xfrm>
          <a:prstGeom prst="rect">
            <a:avLst/>
          </a:prstGeom>
          <a:noFill/>
        </p:spPr>
        <p:txBody>
          <a:bodyPr wrap="square" rtlCol="0">
            <a:spAutoFit/>
          </a:bodyPr>
          <a:lstStyle/>
          <a:p>
            <a:r>
              <a:rPr lang="en-GB" sz="1200" b="1" dirty="0"/>
              <a:t>East Sussex deaths compared to 5 year average</a:t>
            </a:r>
          </a:p>
        </p:txBody>
      </p:sp>
      <p:sp>
        <p:nvSpPr>
          <p:cNvPr id="14" name="Rectangle: Rounded Corners 13">
            <a:extLst>
              <a:ext uri="{FF2B5EF4-FFF2-40B4-BE49-F238E27FC236}">
                <a16:creationId xmlns:a16="http://schemas.microsoft.com/office/drawing/2014/main" id="{784B74B8-C3C7-4980-8FE9-634C278E8F73}"/>
              </a:ext>
            </a:extLst>
          </p:cNvPr>
          <p:cNvSpPr/>
          <p:nvPr/>
        </p:nvSpPr>
        <p:spPr>
          <a:xfrm>
            <a:off x="353569" y="4311486"/>
            <a:ext cx="2409100" cy="199783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r>
              <a:rPr lang="en-GB" sz="3200" dirty="0">
                <a:solidFill>
                  <a:schemeClr val="bg1"/>
                </a:solidFill>
              </a:rPr>
              <a:t>1,231</a:t>
            </a:r>
          </a:p>
          <a:p>
            <a:r>
              <a:rPr lang="en-GB" sz="1600" dirty="0"/>
              <a:t>Excess deaths from 17</a:t>
            </a:r>
            <a:r>
              <a:rPr lang="en-GB" sz="1600" baseline="30000" dirty="0"/>
              <a:t>th</a:t>
            </a:r>
            <a:r>
              <a:rPr lang="en-GB" sz="1600" dirty="0"/>
              <a:t> April 2020 to 1</a:t>
            </a:r>
            <a:r>
              <a:rPr lang="en-GB" sz="1600" baseline="30000" dirty="0"/>
              <a:t>st</a:t>
            </a:r>
            <a:r>
              <a:rPr lang="en-GB" sz="1600" dirty="0"/>
              <a:t> April 2022 compared to the 5 year average</a:t>
            </a:r>
          </a:p>
        </p:txBody>
      </p:sp>
      <p:pic>
        <p:nvPicPr>
          <p:cNvPr id="3" name="Picture 2">
            <a:extLst>
              <a:ext uri="{FF2B5EF4-FFF2-40B4-BE49-F238E27FC236}">
                <a16:creationId xmlns:a16="http://schemas.microsoft.com/office/drawing/2014/main" id="{1AA36739-0A95-4FF0-996F-B0069ADA92A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5899" y="2994232"/>
            <a:ext cx="1761055" cy="1119895"/>
          </a:xfrm>
          <a:prstGeom prst="rect">
            <a:avLst/>
          </a:prstGeom>
        </p:spPr>
      </p:pic>
      <p:sp>
        <p:nvSpPr>
          <p:cNvPr id="20" name="TextBox 19">
            <a:extLst>
              <a:ext uri="{FF2B5EF4-FFF2-40B4-BE49-F238E27FC236}">
                <a16:creationId xmlns:a16="http://schemas.microsoft.com/office/drawing/2014/main" id="{B89BE6C9-A3D1-40AE-97A2-137CB8BD5E25}"/>
              </a:ext>
            </a:extLst>
          </p:cNvPr>
          <p:cNvSpPr txBox="1"/>
          <p:nvPr/>
        </p:nvSpPr>
        <p:spPr>
          <a:xfrm>
            <a:off x="2921935" y="3561029"/>
            <a:ext cx="7341094" cy="276999"/>
          </a:xfrm>
          <a:prstGeom prst="rect">
            <a:avLst/>
          </a:prstGeom>
          <a:noFill/>
        </p:spPr>
        <p:txBody>
          <a:bodyPr wrap="square" rtlCol="0">
            <a:spAutoFit/>
          </a:bodyPr>
          <a:lstStyle/>
          <a:p>
            <a:r>
              <a:rPr lang="en-GB" sz="1200" b="1" dirty="0"/>
              <a:t>East Sussex variance in deaths from 5 year average</a:t>
            </a:r>
          </a:p>
        </p:txBody>
      </p:sp>
      <p:sp>
        <p:nvSpPr>
          <p:cNvPr id="5" name="TextBox 4">
            <a:extLst>
              <a:ext uri="{FF2B5EF4-FFF2-40B4-BE49-F238E27FC236}">
                <a16:creationId xmlns:a16="http://schemas.microsoft.com/office/drawing/2014/main" id="{CE61CA49-4F66-4D86-A7A7-2B22CE333253}"/>
              </a:ext>
            </a:extLst>
          </p:cNvPr>
          <p:cNvSpPr txBox="1"/>
          <p:nvPr/>
        </p:nvSpPr>
        <p:spPr>
          <a:xfrm>
            <a:off x="3221278" y="6396319"/>
            <a:ext cx="6113929" cy="184666"/>
          </a:xfrm>
          <a:prstGeom prst="rect">
            <a:avLst/>
          </a:prstGeom>
          <a:noFill/>
        </p:spPr>
        <p:txBody>
          <a:bodyPr wrap="square" lIns="0" tIns="0" rIns="0" bIns="0" rtlCol="0">
            <a:spAutoFit/>
          </a:bodyPr>
          <a:lstStyle/>
          <a:p>
            <a:r>
              <a:rPr lang="en-GB" sz="1200" dirty="0"/>
              <a:t>Source: </a:t>
            </a:r>
            <a:r>
              <a:rPr lang="en-GB" sz="1200" dirty="0">
                <a:hlinkClick r:id="rId4"/>
              </a:rPr>
              <a:t>Office for National Statistics</a:t>
            </a:r>
            <a:r>
              <a:rPr lang="en-GB" sz="1200" dirty="0"/>
              <a:t>, Data period: Week ending 1</a:t>
            </a:r>
            <a:r>
              <a:rPr lang="en-GB" sz="1200" baseline="30000" dirty="0"/>
              <a:t>st</a:t>
            </a:r>
            <a:r>
              <a:rPr lang="en-GB" sz="1200" dirty="0"/>
              <a:t> April 2022</a:t>
            </a:r>
          </a:p>
        </p:txBody>
      </p:sp>
      <p:sp>
        <p:nvSpPr>
          <p:cNvPr id="6" name="Footer Placeholder 5">
            <a:extLst>
              <a:ext uri="{FF2B5EF4-FFF2-40B4-BE49-F238E27FC236}">
                <a16:creationId xmlns:a16="http://schemas.microsoft.com/office/drawing/2014/main" id="{1159826A-078E-49CC-8FBB-213460E232F3}"/>
              </a:ext>
            </a:extLst>
          </p:cNvPr>
          <p:cNvSpPr>
            <a:spLocks noGrp="1"/>
          </p:cNvSpPr>
          <p:nvPr>
            <p:ph type="ftr" sz="quarter" idx="11"/>
          </p:nvPr>
        </p:nvSpPr>
        <p:spPr/>
        <p:txBody>
          <a:bodyPr/>
          <a:lstStyle/>
          <a:p>
            <a:r>
              <a:rPr lang="en-GB" dirty="0"/>
              <a:t>PHI East Sussex County Council 2022</a:t>
            </a:r>
          </a:p>
        </p:txBody>
      </p:sp>
      <p:sp>
        <p:nvSpPr>
          <p:cNvPr id="9" name="Slide Number Placeholder 8">
            <a:extLst>
              <a:ext uri="{FF2B5EF4-FFF2-40B4-BE49-F238E27FC236}">
                <a16:creationId xmlns:a16="http://schemas.microsoft.com/office/drawing/2014/main" id="{17D2698C-5BED-4EA5-B3FE-9888C2A36C5D}"/>
              </a:ext>
            </a:extLst>
          </p:cNvPr>
          <p:cNvSpPr>
            <a:spLocks noGrp="1"/>
          </p:cNvSpPr>
          <p:nvPr>
            <p:ph type="sldNum" sz="quarter" idx="12"/>
          </p:nvPr>
        </p:nvSpPr>
        <p:spPr/>
        <p:txBody>
          <a:bodyPr/>
          <a:lstStyle/>
          <a:p>
            <a:fld id="{8909338C-4204-40C7-9A1E-446982E7336D}" type="slidenum">
              <a:rPr lang="en-GB" smtClean="0"/>
              <a:pPr/>
              <a:t>53</a:t>
            </a:fld>
            <a:endParaRPr lang="en-GB" dirty="0"/>
          </a:p>
        </p:txBody>
      </p:sp>
      <p:pic>
        <p:nvPicPr>
          <p:cNvPr id="15" name="Picture 14">
            <a:extLst>
              <a:ext uri="{FF2B5EF4-FFF2-40B4-BE49-F238E27FC236}">
                <a16:creationId xmlns:a16="http://schemas.microsoft.com/office/drawing/2014/main" id="{00000000-0008-0000-1500-000002000000}"/>
              </a:ext>
            </a:extLst>
          </p:cNvPr>
          <p:cNvPicPr>
            <a:picLocks noChangeAspect="1"/>
          </p:cNvPicPr>
          <p:nvPr/>
        </p:nvPicPr>
        <p:blipFill rotWithShape="1">
          <a:blip r:embed="rId5"/>
          <a:srcRect r="2099"/>
          <a:stretch/>
        </p:blipFill>
        <p:spPr>
          <a:xfrm>
            <a:off x="2886527" y="1026832"/>
            <a:ext cx="9182995" cy="2356174"/>
          </a:xfrm>
          <a:prstGeom prst="rect">
            <a:avLst/>
          </a:prstGeom>
        </p:spPr>
      </p:pic>
      <p:pic>
        <p:nvPicPr>
          <p:cNvPr id="16" name="Picture 15">
            <a:extLst>
              <a:ext uri="{FF2B5EF4-FFF2-40B4-BE49-F238E27FC236}">
                <a16:creationId xmlns:a16="http://schemas.microsoft.com/office/drawing/2014/main" id="{00000000-0008-0000-1500-000006000000}"/>
              </a:ext>
            </a:extLst>
          </p:cNvPr>
          <p:cNvPicPr>
            <a:picLocks noChangeAspect="1"/>
          </p:cNvPicPr>
          <p:nvPr/>
        </p:nvPicPr>
        <p:blipFill rotWithShape="1">
          <a:blip r:embed="rId6"/>
          <a:srcRect r="2259"/>
          <a:stretch/>
        </p:blipFill>
        <p:spPr>
          <a:xfrm>
            <a:off x="2886527" y="3798220"/>
            <a:ext cx="9182995" cy="2512125"/>
          </a:xfrm>
          <a:prstGeom prst="rect">
            <a:avLst/>
          </a:prstGeom>
        </p:spPr>
      </p:pic>
    </p:spTree>
    <p:extLst>
      <p:ext uri="{BB962C8B-B14F-4D97-AF65-F5344CB8AC3E}">
        <p14:creationId xmlns:p14="http://schemas.microsoft.com/office/powerpoint/2010/main" val="24656144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276E5-0160-4961-AF57-D95B1CA317D0}"/>
              </a:ext>
            </a:extLst>
          </p:cNvPr>
          <p:cNvSpPr>
            <a:spLocks noGrp="1"/>
          </p:cNvSpPr>
          <p:nvPr>
            <p:ph type="title"/>
          </p:nvPr>
        </p:nvSpPr>
        <p:spPr/>
        <p:txBody>
          <a:bodyPr>
            <a:normAutofit/>
          </a:bodyPr>
          <a:lstStyle/>
          <a:p>
            <a:r>
              <a:rPr lang="en-GB" sz="2400" b="0" dirty="0"/>
              <a:t>Deaths with COVID-19 mentioned on the death certificate: rate per 100,000</a:t>
            </a:r>
          </a:p>
        </p:txBody>
      </p:sp>
      <p:sp>
        <p:nvSpPr>
          <p:cNvPr id="2" name="Rectangle 1">
            <a:extLst>
              <a:ext uri="{FF2B5EF4-FFF2-40B4-BE49-F238E27FC236}">
                <a16:creationId xmlns:a16="http://schemas.microsoft.com/office/drawing/2014/main" id="{799833E2-92B6-419A-8938-1E50D7778D65}"/>
              </a:ext>
            </a:extLst>
          </p:cNvPr>
          <p:cNvSpPr/>
          <p:nvPr/>
        </p:nvSpPr>
        <p:spPr>
          <a:xfrm>
            <a:off x="1300660" y="740755"/>
            <a:ext cx="10188095" cy="276999"/>
          </a:xfrm>
          <a:prstGeom prst="rect">
            <a:avLst/>
          </a:prstGeom>
        </p:spPr>
        <p:txBody>
          <a:bodyPr wrap="square">
            <a:spAutoFit/>
          </a:bodyPr>
          <a:lstStyle/>
          <a:p>
            <a:r>
              <a:rPr lang="en-GB" sz="1200" b="1" dirty="0"/>
              <a:t>Ranking of Crude Death rate of deaths Registered between 28</a:t>
            </a:r>
            <a:r>
              <a:rPr lang="en-GB" sz="1200" b="1" baseline="30000" dirty="0"/>
              <a:t>th</a:t>
            </a:r>
            <a:r>
              <a:rPr lang="en-GB" sz="1200" b="1" dirty="0"/>
              <a:t> Feb 2020 and 15</a:t>
            </a:r>
            <a:r>
              <a:rPr lang="en-GB" sz="1200" b="1" baseline="30000" dirty="0"/>
              <a:t>th</a:t>
            </a:r>
            <a:r>
              <a:rPr lang="en-GB" sz="1200" b="1" dirty="0"/>
              <a:t> April 2022 where the underlying cause of death was given as COVID-19</a:t>
            </a:r>
          </a:p>
        </p:txBody>
      </p:sp>
      <p:sp>
        <p:nvSpPr>
          <p:cNvPr id="5" name="Footer Placeholder 4">
            <a:extLst>
              <a:ext uri="{FF2B5EF4-FFF2-40B4-BE49-F238E27FC236}">
                <a16:creationId xmlns:a16="http://schemas.microsoft.com/office/drawing/2014/main" id="{C071A544-3936-4008-9719-854DBC7D4E42}"/>
              </a:ext>
            </a:extLst>
          </p:cNvPr>
          <p:cNvSpPr>
            <a:spLocks noGrp="1"/>
          </p:cNvSpPr>
          <p:nvPr>
            <p:ph type="ftr" sz="quarter" idx="11"/>
          </p:nvPr>
        </p:nvSpPr>
        <p:spPr/>
        <p:txBody>
          <a:bodyPr/>
          <a:lstStyle/>
          <a:p>
            <a:r>
              <a:rPr lang="en-GB" dirty="0"/>
              <a:t>PHI East Sussex County Council 2022</a:t>
            </a:r>
          </a:p>
        </p:txBody>
      </p:sp>
      <p:sp>
        <p:nvSpPr>
          <p:cNvPr id="6" name="Slide Number Placeholder 5">
            <a:extLst>
              <a:ext uri="{FF2B5EF4-FFF2-40B4-BE49-F238E27FC236}">
                <a16:creationId xmlns:a16="http://schemas.microsoft.com/office/drawing/2014/main" id="{9F2C5212-BCD2-4DE4-99E5-43AEF39CC286}"/>
              </a:ext>
            </a:extLst>
          </p:cNvPr>
          <p:cNvSpPr>
            <a:spLocks noGrp="1"/>
          </p:cNvSpPr>
          <p:nvPr>
            <p:ph type="sldNum" sz="quarter" idx="12"/>
          </p:nvPr>
        </p:nvSpPr>
        <p:spPr/>
        <p:txBody>
          <a:bodyPr/>
          <a:lstStyle/>
          <a:p>
            <a:fld id="{8909338C-4204-40C7-9A1E-446982E7336D}" type="slidenum">
              <a:rPr lang="en-GB" smtClean="0"/>
              <a:pPr/>
              <a:t>54</a:t>
            </a:fld>
            <a:endParaRPr lang="en-GB" dirty="0"/>
          </a:p>
        </p:txBody>
      </p:sp>
      <p:pic>
        <p:nvPicPr>
          <p:cNvPr id="7" name="Picture 6">
            <a:extLst>
              <a:ext uri="{FF2B5EF4-FFF2-40B4-BE49-F238E27FC236}">
                <a16:creationId xmlns:a16="http://schemas.microsoft.com/office/drawing/2014/main" id="{00000000-0008-0000-1600-000003000000}"/>
              </a:ext>
            </a:extLst>
          </p:cNvPr>
          <p:cNvPicPr>
            <a:picLocks noChangeAspect="1"/>
          </p:cNvPicPr>
          <p:nvPr/>
        </p:nvPicPr>
        <p:blipFill rotWithShape="1">
          <a:blip r:embed="rId2"/>
          <a:srcRect l="929"/>
          <a:stretch/>
        </p:blipFill>
        <p:spPr>
          <a:xfrm>
            <a:off x="767408" y="1163694"/>
            <a:ext cx="10721347" cy="5179018"/>
          </a:xfrm>
          <a:prstGeom prst="rect">
            <a:avLst/>
          </a:prstGeom>
        </p:spPr>
      </p:pic>
    </p:spTree>
    <p:extLst>
      <p:ext uri="{BB962C8B-B14F-4D97-AF65-F5344CB8AC3E}">
        <p14:creationId xmlns:p14="http://schemas.microsoft.com/office/powerpoint/2010/main" val="21023726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000000-0008-0000-1700-000006000000}"/>
              </a:ext>
            </a:extLst>
          </p:cNvPr>
          <p:cNvPicPr>
            <a:picLocks noChangeAspect="1"/>
          </p:cNvPicPr>
          <p:nvPr/>
        </p:nvPicPr>
        <p:blipFill rotWithShape="1">
          <a:blip r:embed="rId3"/>
          <a:srcRect r="3051"/>
          <a:stretch/>
        </p:blipFill>
        <p:spPr>
          <a:xfrm>
            <a:off x="395896" y="1323019"/>
            <a:ext cx="5476304" cy="2811051"/>
          </a:xfrm>
          <a:prstGeom prst="rect">
            <a:avLst/>
          </a:prstGeom>
        </p:spPr>
      </p:pic>
      <p:sp>
        <p:nvSpPr>
          <p:cNvPr id="2" name="Title 1">
            <a:extLst>
              <a:ext uri="{FF2B5EF4-FFF2-40B4-BE49-F238E27FC236}">
                <a16:creationId xmlns:a16="http://schemas.microsoft.com/office/drawing/2014/main" id="{083A5A28-0ADD-48B2-A69A-8142C2CE8A68}"/>
              </a:ext>
            </a:extLst>
          </p:cNvPr>
          <p:cNvSpPr>
            <a:spLocks noGrp="1"/>
          </p:cNvSpPr>
          <p:nvPr>
            <p:ph type="title"/>
          </p:nvPr>
        </p:nvSpPr>
        <p:spPr/>
        <p:txBody>
          <a:bodyPr/>
          <a:lstStyle/>
          <a:p>
            <a:r>
              <a:rPr lang="en-GB" sz="2400" b="0" dirty="0"/>
              <a:t>COVID-19 Deaths by District and Borough</a:t>
            </a:r>
          </a:p>
        </p:txBody>
      </p:sp>
      <p:sp>
        <p:nvSpPr>
          <p:cNvPr id="8" name="TextBox 7">
            <a:extLst>
              <a:ext uri="{FF2B5EF4-FFF2-40B4-BE49-F238E27FC236}">
                <a16:creationId xmlns:a16="http://schemas.microsoft.com/office/drawing/2014/main" id="{80F6788E-F759-47AB-8401-CAC833C992AF}"/>
              </a:ext>
            </a:extLst>
          </p:cNvPr>
          <p:cNvSpPr txBox="1"/>
          <p:nvPr/>
        </p:nvSpPr>
        <p:spPr>
          <a:xfrm>
            <a:off x="345899" y="731106"/>
            <a:ext cx="5426640" cy="338554"/>
          </a:xfrm>
          <a:prstGeom prst="rect">
            <a:avLst/>
          </a:prstGeom>
          <a:noFill/>
        </p:spPr>
        <p:txBody>
          <a:bodyPr wrap="square" rtlCol="0">
            <a:spAutoFit/>
          </a:bodyPr>
          <a:lstStyle/>
          <a:p>
            <a:r>
              <a:rPr lang="en-GB" sz="1600" b="1" dirty="0"/>
              <a:t>Number of COVID-19 deaths by District and Borough</a:t>
            </a:r>
          </a:p>
        </p:txBody>
      </p:sp>
      <p:graphicFrame>
        <p:nvGraphicFramePr>
          <p:cNvPr id="12" name="Table 11">
            <a:extLst>
              <a:ext uri="{FF2B5EF4-FFF2-40B4-BE49-F238E27FC236}">
                <a16:creationId xmlns:a16="http://schemas.microsoft.com/office/drawing/2014/main" id="{E0722A7C-0164-44E9-A769-FE92FAE84313}"/>
              </a:ext>
            </a:extLst>
          </p:cNvPr>
          <p:cNvGraphicFramePr>
            <a:graphicFrameLocks noGrp="1"/>
          </p:cNvGraphicFramePr>
          <p:nvPr>
            <p:extLst>
              <p:ext uri="{D42A27DB-BD31-4B8C-83A1-F6EECF244321}">
                <p14:modId xmlns:p14="http://schemas.microsoft.com/office/powerpoint/2010/main" val="338617514"/>
              </p:ext>
            </p:extLst>
          </p:nvPr>
        </p:nvGraphicFramePr>
        <p:xfrm>
          <a:off x="436980" y="4339666"/>
          <a:ext cx="5476303" cy="1828800"/>
        </p:xfrm>
        <a:graphic>
          <a:graphicData uri="http://schemas.openxmlformats.org/drawingml/2006/table">
            <a:tbl>
              <a:tblPr firstRow="1" bandRow="1">
                <a:tableStyleId>{69012ECD-51FC-41F1-AA8D-1B2483CD663E}</a:tableStyleId>
              </a:tblPr>
              <a:tblGrid>
                <a:gridCol w="1850355">
                  <a:extLst>
                    <a:ext uri="{9D8B030D-6E8A-4147-A177-3AD203B41FA5}">
                      <a16:colId xmlns:a16="http://schemas.microsoft.com/office/drawing/2014/main" val="2745252146"/>
                    </a:ext>
                  </a:extLst>
                </a:gridCol>
                <a:gridCol w="3625948">
                  <a:extLst>
                    <a:ext uri="{9D8B030D-6E8A-4147-A177-3AD203B41FA5}">
                      <a16:colId xmlns:a16="http://schemas.microsoft.com/office/drawing/2014/main" val="39583353"/>
                    </a:ext>
                  </a:extLst>
                </a:gridCol>
              </a:tblGrid>
              <a:tr h="291197">
                <a:tc>
                  <a:txBody>
                    <a:bodyPr/>
                    <a:lstStyle/>
                    <a:p>
                      <a:r>
                        <a:rPr lang="en-GB" sz="1400" dirty="0"/>
                        <a:t>District &amp; Borough</a:t>
                      </a:r>
                    </a:p>
                  </a:txBody>
                  <a:tcPr>
                    <a:solidFill>
                      <a:srgbClr val="203864"/>
                    </a:solidFill>
                  </a:tcPr>
                </a:tc>
                <a:tc>
                  <a:txBody>
                    <a:bodyPr/>
                    <a:lstStyle/>
                    <a:p>
                      <a:r>
                        <a:rPr lang="en-GB" sz="1200" dirty="0"/>
                        <a:t>Number of COVID-19 deaths as at 1</a:t>
                      </a:r>
                      <a:r>
                        <a:rPr lang="en-GB" sz="1200" baseline="30000" dirty="0"/>
                        <a:t>st</a:t>
                      </a:r>
                      <a:r>
                        <a:rPr lang="en-GB" sz="1200" dirty="0"/>
                        <a:t> April 2022</a:t>
                      </a:r>
                    </a:p>
                  </a:txBody>
                  <a:tcPr>
                    <a:solidFill>
                      <a:srgbClr val="203864"/>
                    </a:solidFill>
                  </a:tcPr>
                </a:tc>
                <a:extLst>
                  <a:ext uri="{0D108BD9-81ED-4DB2-BD59-A6C34878D82A}">
                    <a16:rowId xmlns:a16="http://schemas.microsoft.com/office/drawing/2014/main" val="518556968"/>
                  </a:ext>
                </a:extLst>
              </a:tr>
              <a:tr h="139083">
                <a:tc>
                  <a:txBody>
                    <a:bodyPr/>
                    <a:lstStyle/>
                    <a:p>
                      <a:r>
                        <a:rPr lang="en-GB" sz="1400" dirty="0"/>
                        <a:t>Eastbourne</a:t>
                      </a:r>
                    </a:p>
                  </a:txBody>
                  <a:tcPr/>
                </a:tc>
                <a:tc>
                  <a:txBody>
                    <a:bodyPr/>
                    <a:lstStyle/>
                    <a:p>
                      <a:pPr algn="l" rtl="0" fontAlgn="ctr"/>
                      <a:r>
                        <a:rPr lang="en-GB" sz="1400" b="0" i="0" u="none" strike="noStrike" kern="1200" dirty="0">
                          <a:solidFill>
                            <a:srgbClr val="000000"/>
                          </a:solidFill>
                          <a:effectLst/>
                          <a:latin typeface="Calibri" panose="020F0502020204030204" pitchFamily="34" charset="0"/>
                          <a:ea typeface="+mn-ea"/>
                          <a:cs typeface="+mn-cs"/>
                        </a:rPr>
                        <a:t>430</a:t>
                      </a:r>
                    </a:p>
                  </a:txBody>
                  <a:tcPr marL="0" marR="0" marT="0" marB="0" anchor="ctr"/>
                </a:tc>
                <a:extLst>
                  <a:ext uri="{0D108BD9-81ED-4DB2-BD59-A6C34878D82A}">
                    <a16:rowId xmlns:a16="http://schemas.microsoft.com/office/drawing/2014/main" val="3835528078"/>
                  </a:ext>
                </a:extLst>
              </a:tr>
              <a:tr h="291197">
                <a:tc>
                  <a:txBody>
                    <a:bodyPr/>
                    <a:lstStyle/>
                    <a:p>
                      <a:r>
                        <a:rPr lang="en-GB" sz="1400" dirty="0"/>
                        <a:t>Hastings</a:t>
                      </a:r>
                    </a:p>
                  </a:txBody>
                  <a:tcPr/>
                </a:tc>
                <a:tc>
                  <a:txBody>
                    <a:bodyPr/>
                    <a:lstStyle/>
                    <a:p>
                      <a:pPr algn="l" rtl="0" fontAlgn="ctr"/>
                      <a:r>
                        <a:rPr lang="en-GB" sz="1400" b="0" i="0" u="none" strike="noStrike" kern="1200" dirty="0">
                          <a:solidFill>
                            <a:srgbClr val="000000"/>
                          </a:solidFill>
                          <a:effectLst/>
                          <a:latin typeface="Calibri" panose="020F0502020204030204" pitchFamily="34" charset="0"/>
                          <a:ea typeface="+mn-ea"/>
                          <a:cs typeface="+mn-cs"/>
                        </a:rPr>
                        <a:t>351</a:t>
                      </a:r>
                    </a:p>
                  </a:txBody>
                  <a:tcPr marL="0" marR="0" marT="0" marB="0" anchor="ctr"/>
                </a:tc>
                <a:extLst>
                  <a:ext uri="{0D108BD9-81ED-4DB2-BD59-A6C34878D82A}">
                    <a16:rowId xmlns:a16="http://schemas.microsoft.com/office/drawing/2014/main" val="898893269"/>
                  </a:ext>
                </a:extLst>
              </a:tr>
              <a:tr h="291197">
                <a:tc>
                  <a:txBody>
                    <a:bodyPr/>
                    <a:lstStyle/>
                    <a:p>
                      <a:r>
                        <a:rPr lang="en-GB" sz="1400" dirty="0"/>
                        <a:t>Lewes</a:t>
                      </a:r>
                    </a:p>
                  </a:txBody>
                  <a:tcPr/>
                </a:tc>
                <a:tc>
                  <a:txBody>
                    <a:bodyPr/>
                    <a:lstStyle/>
                    <a:p>
                      <a:pPr algn="l" rtl="0" fontAlgn="ctr"/>
                      <a:r>
                        <a:rPr lang="en-GB" sz="1400" b="0" i="0" u="none" strike="noStrike" kern="1200" dirty="0">
                          <a:solidFill>
                            <a:srgbClr val="000000"/>
                          </a:solidFill>
                          <a:effectLst/>
                          <a:latin typeface="Calibri" panose="020F0502020204030204" pitchFamily="34" charset="0"/>
                          <a:ea typeface="+mn-ea"/>
                          <a:cs typeface="+mn-cs"/>
                        </a:rPr>
                        <a:t>326</a:t>
                      </a:r>
                    </a:p>
                  </a:txBody>
                  <a:tcPr marL="0" marR="0" marT="0" marB="0" anchor="ctr"/>
                </a:tc>
                <a:extLst>
                  <a:ext uri="{0D108BD9-81ED-4DB2-BD59-A6C34878D82A}">
                    <a16:rowId xmlns:a16="http://schemas.microsoft.com/office/drawing/2014/main" val="4021297303"/>
                  </a:ext>
                </a:extLst>
              </a:tr>
              <a:tr h="291197">
                <a:tc>
                  <a:txBody>
                    <a:bodyPr/>
                    <a:lstStyle/>
                    <a:p>
                      <a:r>
                        <a:rPr lang="en-GB" sz="1400" dirty="0"/>
                        <a:t>Rother</a:t>
                      </a:r>
                    </a:p>
                  </a:txBody>
                  <a:tcPr/>
                </a:tc>
                <a:tc>
                  <a:txBody>
                    <a:bodyPr/>
                    <a:lstStyle/>
                    <a:p>
                      <a:pPr algn="l" rtl="0" fontAlgn="ctr"/>
                      <a:r>
                        <a:rPr lang="en-GB" sz="1400" b="0" i="0" u="none" strike="noStrike" kern="1200" dirty="0">
                          <a:solidFill>
                            <a:srgbClr val="000000"/>
                          </a:solidFill>
                          <a:effectLst/>
                          <a:latin typeface="Calibri" panose="020F0502020204030204" pitchFamily="34" charset="0"/>
                          <a:ea typeface="+mn-ea"/>
                          <a:cs typeface="+mn-cs"/>
                        </a:rPr>
                        <a:t>441</a:t>
                      </a:r>
                    </a:p>
                  </a:txBody>
                  <a:tcPr marL="0" marR="0" marT="0" marB="0" anchor="ctr"/>
                </a:tc>
                <a:extLst>
                  <a:ext uri="{0D108BD9-81ED-4DB2-BD59-A6C34878D82A}">
                    <a16:rowId xmlns:a16="http://schemas.microsoft.com/office/drawing/2014/main" val="1194904244"/>
                  </a:ext>
                </a:extLst>
              </a:tr>
              <a:tr h="291197">
                <a:tc>
                  <a:txBody>
                    <a:bodyPr/>
                    <a:lstStyle/>
                    <a:p>
                      <a:r>
                        <a:rPr lang="en-GB" sz="1400" dirty="0"/>
                        <a:t>Wealden</a:t>
                      </a:r>
                    </a:p>
                  </a:txBody>
                  <a:tcPr/>
                </a:tc>
                <a:tc>
                  <a:txBody>
                    <a:bodyPr/>
                    <a:lstStyle/>
                    <a:p>
                      <a:pPr algn="l" rtl="0" fontAlgn="ctr"/>
                      <a:r>
                        <a:rPr lang="en-GB" sz="1400" b="0" i="0" u="none" strike="noStrike" kern="1200" dirty="0">
                          <a:solidFill>
                            <a:srgbClr val="000000"/>
                          </a:solidFill>
                          <a:effectLst/>
                          <a:latin typeface="Calibri" panose="020F0502020204030204" pitchFamily="34" charset="0"/>
                          <a:ea typeface="+mn-ea"/>
                          <a:cs typeface="+mn-cs"/>
                        </a:rPr>
                        <a:t>527</a:t>
                      </a:r>
                    </a:p>
                  </a:txBody>
                  <a:tcPr marL="0" marR="0" marT="0" marB="0" anchor="ctr"/>
                </a:tc>
                <a:extLst>
                  <a:ext uri="{0D108BD9-81ED-4DB2-BD59-A6C34878D82A}">
                    <a16:rowId xmlns:a16="http://schemas.microsoft.com/office/drawing/2014/main" val="575414386"/>
                  </a:ext>
                </a:extLst>
              </a:tr>
            </a:tbl>
          </a:graphicData>
        </a:graphic>
      </p:graphicFrame>
      <p:sp>
        <p:nvSpPr>
          <p:cNvPr id="9" name="TextBox 8">
            <a:extLst>
              <a:ext uri="{FF2B5EF4-FFF2-40B4-BE49-F238E27FC236}">
                <a16:creationId xmlns:a16="http://schemas.microsoft.com/office/drawing/2014/main" id="{E45A0DEE-6881-4A76-919C-36C835EB28FC}"/>
              </a:ext>
            </a:extLst>
          </p:cNvPr>
          <p:cNvSpPr txBox="1"/>
          <p:nvPr/>
        </p:nvSpPr>
        <p:spPr>
          <a:xfrm>
            <a:off x="6318990" y="757539"/>
            <a:ext cx="5426640" cy="338554"/>
          </a:xfrm>
          <a:prstGeom prst="rect">
            <a:avLst/>
          </a:prstGeom>
          <a:noFill/>
        </p:spPr>
        <p:txBody>
          <a:bodyPr wrap="square" rtlCol="0">
            <a:spAutoFit/>
          </a:bodyPr>
          <a:lstStyle/>
          <a:p>
            <a:r>
              <a:rPr lang="en-GB" sz="1600" b="1" dirty="0"/>
              <a:t>Cumulative COVID-19 crude deaths per 100,000 residents</a:t>
            </a:r>
          </a:p>
        </p:txBody>
      </p:sp>
      <p:graphicFrame>
        <p:nvGraphicFramePr>
          <p:cNvPr id="13" name="Table 12">
            <a:extLst>
              <a:ext uri="{FF2B5EF4-FFF2-40B4-BE49-F238E27FC236}">
                <a16:creationId xmlns:a16="http://schemas.microsoft.com/office/drawing/2014/main" id="{66378ECD-88CE-478B-A158-D50CF8AC4DB2}"/>
              </a:ext>
            </a:extLst>
          </p:cNvPr>
          <p:cNvGraphicFramePr>
            <a:graphicFrameLocks noGrp="1"/>
          </p:cNvGraphicFramePr>
          <p:nvPr>
            <p:extLst>
              <p:ext uri="{D42A27DB-BD31-4B8C-83A1-F6EECF244321}">
                <p14:modId xmlns:p14="http://schemas.microsoft.com/office/powerpoint/2010/main" val="276418512"/>
              </p:ext>
            </p:extLst>
          </p:nvPr>
        </p:nvGraphicFramePr>
        <p:xfrm>
          <a:off x="6096000" y="4339666"/>
          <a:ext cx="5871680" cy="1828800"/>
        </p:xfrm>
        <a:graphic>
          <a:graphicData uri="http://schemas.openxmlformats.org/drawingml/2006/table">
            <a:tbl>
              <a:tblPr firstRow="1" bandRow="1">
                <a:tableStyleId>{69012ECD-51FC-41F1-AA8D-1B2483CD663E}</a:tableStyleId>
              </a:tblPr>
              <a:tblGrid>
                <a:gridCol w="1965836">
                  <a:extLst>
                    <a:ext uri="{9D8B030D-6E8A-4147-A177-3AD203B41FA5}">
                      <a16:colId xmlns:a16="http://schemas.microsoft.com/office/drawing/2014/main" val="2745252146"/>
                    </a:ext>
                  </a:extLst>
                </a:gridCol>
                <a:gridCol w="3905844">
                  <a:extLst>
                    <a:ext uri="{9D8B030D-6E8A-4147-A177-3AD203B41FA5}">
                      <a16:colId xmlns:a16="http://schemas.microsoft.com/office/drawing/2014/main" val="39583353"/>
                    </a:ext>
                  </a:extLst>
                </a:gridCol>
              </a:tblGrid>
              <a:tr h="291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District &amp; Borough</a:t>
                      </a:r>
                    </a:p>
                  </a:txBody>
                  <a:tcPr>
                    <a:solidFill>
                      <a:srgbClr val="203864"/>
                    </a:solidFill>
                  </a:tcPr>
                </a:tc>
                <a:tc>
                  <a:txBody>
                    <a:bodyPr/>
                    <a:lstStyle/>
                    <a:p>
                      <a:r>
                        <a:rPr lang="en-GB" sz="1200" dirty="0"/>
                        <a:t>Crude rate of COVID-19 deaths as at </a:t>
                      </a:r>
                      <a:r>
                        <a:rPr kumimoji="0" lang="en-GB" sz="1200" b="1" i="0" u="none" strike="noStrike" kern="1200" cap="none" spc="0" normalizeH="0" baseline="0" noProof="0" dirty="0">
                          <a:ln>
                            <a:noFill/>
                          </a:ln>
                          <a:solidFill>
                            <a:prstClr val="white"/>
                          </a:solidFill>
                          <a:effectLst/>
                          <a:uLnTx/>
                          <a:uFillTx/>
                          <a:latin typeface="+mn-lt"/>
                          <a:ea typeface="+mn-ea"/>
                          <a:cs typeface="+mn-cs"/>
                        </a:rPr>
                        <a:t>1</a:t>
                      </a:r>
                      <a:r>
                        <a:rPr kumimoji="0" lang="en-GB" sz="1200" b="1" i="0" u="none" strike="noStrike" kern="1200" cap="none" spc="0" normalizeH="0" baseline="30000" noProof="0" dirty="0">
                          <a:ln>
                            <a:noFill/>
                          </a:ln>
                          <a:solidFill>
                            <a:prstClr val="white"/>
                          </a:solidFill>
                          <a:effectLst/>
                          <a:uLnTx/>
                          <a:uFillTx/>
                          <a:latin typeface="+mn-lt"/>
                          <a:ea typeface="+mn-ea"/>
                          <a:cs typeface="+mn-cs"/>
                        </a:rPr>
                        <a:t>st</a:t>
                      </a:r>
                      <a:r>
                        <a:rPr kumimoji="0" lang="en-GB" sz="1200" b="1" i="0" u="none" strike="noStrike" kern="1200" cap="none" spc="0" normalizeH="0" baseline="0" noProof="0" dirty="0">
                          <a:ln>
                            <a:noFill/>
                          </a:ln>
                          <a:solidFill>
                            <a:prstClr val="white"/>
                          </a:solidFill>
                          <a:effectLst/>
                          <a:uLnTx/>
                          <a:uFillTx/>
                          <a:latin typeface="+mn-lt"/>
                          <a:ea typeface="+mn-ea"/>
                          <a:cs typeface="+mn-cs"/>
                        </a:rPr>
                        <a:t> April 2022</a:t>
                      </a:r>
                      <a:endParaRPr lang="en-GB" sz="1200" dirty="0">
                        <a:highlight>
                          <a:srgbClr val="FFFF00"/>
                        </a:highlight>
                      </a:endParaRPr>
                    </a:p>
                  </a:txBody>
                  <a:tcPr>
                    <a:solidFill>
                      <a:srgbClr val="203864"/>
                    </a:solidFill>
                  </a:tcPr>
                </a:tc>
                <a:extLst>
                  <a:ext uri="{0D108BD9-81ED-4DB2-BD59-A6C34878D82A}">
                    <a16:rowId xmlns:a16="http://schemas.microsoft.com/office/drawing/2014/main" val="518556968"/>
                  </a:ext>
                </a:extLst>
              </a:tr>
              <a:tr h="291197">
                <a:tc>
                  <a:txBody>
                    <a:bodyPr/>
                    <a:lstStyle/>
                    <a:p>
                      <a:r>
                        <a:rPr lang="en-GB" sz="1400" dirty="0"/>
                        <a:t>Eastbourne</a:t>
                      </a:r>
                    </a:p>
                  </a:txBody>
                  <a:tcPr/>
                </a:tc>
                <a:tc>
                  <a:txBody>
                    <a:bodyPr/>
                    <a:lstStyle/>
                    <a:p>
                      <a:pPr algn="l" rtl="0" fontAlgn="ctr"/>
                      <a:r>
                        <a:rPr lang="en-GB" sz="1400" b="0" i="0" u="none" strike="noStrike" dirty="0">
                          <a:solidFill>
                            <a:srgbClr val="000000"/>
                          </a:solidFill>
                          <a:effectLst/>
                          <a:latin typeface="Calibri" panose="020F0502020204030204" pitchFamily="34" charset="0"/>
                        </a:rPr>
                        <a:t>342 / 100,000</a:t>
                      </a:r>
                    </a:p>
                  </a:txBody>
                  <a:tcPr marL="0" marR="0" marT="0" marB="0" anchor="ctr"/>
                </a:tc>
                <a:extLst>
                  <a:ext uri="{0D108BD9-81ED-4DB2-BD59-A6C34878D82A}">
                    <a16:rowId xmlns:a16="http://schemas.microsoft.com/office/drawing/2014/main" val="3835528078"/>
                  </a:ext>
                </a:extLst>
              </a:tr>
              <a:tr h="291197">
                <a:tc>
                  <a:txBody>
                    <a:bodyPr/>
                    <a:lstStyle/>
                    <a:p>
                      <a:r>
                        <a:rPr lang="en-GB" sz="1400" dirty="0"/>
                        <a:t>Hastings</a:t>
                      </a:r>
                    </a:p>
                  </a:txBody>
                  <a:tcPr/>
                </a:tc>
                <a:tc>
                  <a:txBody>
                    <a:bodyPr/>
                    <a:lstStyle/>
                    <a:p>
                      <a:pPr algn="l" rtl="0" fontAlgn="ctr"/>
                      <a:r>
                        <a:rPr lang="en-GB" sz="1400" b="0" i="0" u="none" strike="noStrike" dirty="0">
                          <a:solidFill>
                            <a:srgbClr val="000000"/>
                          </a:solidFill>
                          <a:effectLst/>
                          <a:latin typeface="Calibri" panose="020F0502020204030204" pitchFamily="34" charset="0"/>
                        </a:rPr>
                        <a:t>342 / 100,000</a:t>
                      </a:r>
                    </a:p>
                  </a:txBody>
                  <a:tcPr marL="0" marR="0" marT="0" marB="0" anchor="ctr"/>
                </a:tc>
                <a:extLst>
                  <a:ext uri="{0D108BD9-81ED-4DB2-BD59-A6C34878D82A}">
                    <a16:rowId xmlns:a16="http://schemas.microsoft.com/office/drawing/2014/main" val="898893269"/>
                  </a:ext>
                </a:extLst>
              </a:tr>
              <a:tr h="291197">
                <a:tc>
                  <a:txBody>
                    <a:bodyPr/>
                    <a:lstStyle/>
                    <a:p>
                      <a:r>
                        <a:rPr lang="en-GB" sz="1400" dirty="0"/>
                        <a:t>Lewes</a:t>
                      </a:r>
                    </a:p>
                  </a:txBody>
                  <a:tcPr/>
                </a:tc>
                <a:tc>
                  <a:txBody>
                    <a:bodyPr/>
                    <a:lstStyle/>
                    <a:p>
                      <a:pPr algn="l" rtl="0" fontAlgn="ctr"/>
                      <a:r>
                        <a:rPr lang="en-GB" sz="1400" b="0" i="0" u="none" strike="noStrike" dirty="0">
                          <a:solidFill>
                            <a:srgbClr val="000000"/>
                          </a:solidFill>
                          <a:effectLst/>
                          <a:latin typeface="Calibri" panose="020F0502020204030204" pitchFamily="34" charset="0"/>
                        </a:rPr>
                        <a:t>232 / 100,000</a:t>
                      </a:r>
                    </a:p>
                  </a:txBody>
                  <a:tcPr marL="0" marR="0" marT="0" marB="0" anchor="ctr"/>
                </a:tc>
                <a:extLst>
                  <a:ext uri="{0D108BD9-81ED-4DB2-BD59-A6C34878D82A}">
                    <a16:rowId xmlns:a16="http://schemas.microsoft.com/office/drawing/2014/main" val="4021297303"/>
                  </a:ext>
                </a:extLst>
              </a:tr>
              <a:tr h="291197">
                <a:tc>
                  <a:txBody>
                    <a:bodyPr/>
                    <a:lstStyle/>
                    <a:p>
                      <a:r>
                        <a:rPr lang="en-GB" sz="1400" dirty="0"/>
                        <a:t>Rother</a:t>
                      </a:r>
                    </a:p>
                  </a:txBody>
                  <a:tcPr/>
                </a:tc>
                <a:tc>
                  <a:txBody>
                    <a:bodyPr/>
                    <a:lstStyle/>
                    <a:p>
                      <a:pPr algn="l" rtl="0" fontAlgn="ctr"/>
                      <a:r>
                        <a:rPr lang="en-GB" sz="1400" b="0" i="0" u="none" strike="noStrike" dirty="0">
                          <a:solidFill>
                            <a:srgbClr val="000000"/>
                          </a:solidFill>
                          <a:effectLst/>
                          <a:latin typeface="Calibri" panose="020F0502020204030204" pitchFamily="34" charset="0"/>
                        </a:rPr>
                        <a:t>403 / 100,000</a:t>
                      </a:r>
                    </a:p>
                  </a:txBody>
                  <a:tcPr marL="0" marR="0" marT="0" marB="0" anchor="ctr"/>
                </a:tc>
                <a:extLst>
                  <a:ext uri="{0D108BD9-81ED-4DB2-BD59-A6C34878D82A}">
                    <a16:rowId xmlns:a16="http://schemas.microsoft.com/office/drawing/2014/main" val="1194904244"/>
                  </a:ext>
                </a:extLst>
              </a:tr>
              <a:tr h="291197">
                <a:tc>
                  <a:txBody>
                    <a:bodyPr/>
                    <a:lstStyle/>
                    <a:p>
                      <a:r>
                        <a:rPr lang="en-GB" sz="1400" dirty="0"/>
                        <a:t>Wealden</a:t>
                      </a:r>
                    </a:p>
                  </a:txBody>
                  <a:tcPr/>
                </a:tc>
                <a:tc>
                  <a:txBody>
                    <a:bodyPr/>
                    <a:lstStyle/>
                    <a:p>
                      <a:pPr algn="l" rtl="0" fontAlgn="ctr"/>
                      <a:r>
                        <a:rPr lang="en-GB" sz="1400" b="0" i="0" u="none" strike="noStrike" dirty="0">
                          <a:solidFill>
                            <a:srgbClr val="000000"/>
                          </a:solidFill>
                          <a:effectLst/>
                          <a:latin typeface="Calibri" panose="020F0502020204030204" pitchFamily="34" charset="0"/>
                        </a:rPr>
                        <a:t>254 / 100,000</a:t>
                      </a:r>
                    </a:p>
                  </a:txBody>
                  <a:tcPr marL="0" marR="0" marT="0" marB="0" anchor="ctr"/>
                </a:tc>
                <a:extLst>
                  <a:ext uri="{0D108BD9-81ED-4DB2-BD59-A6C34878D82A}">
                    <a16:rowId xmlns:a16="http://schemas.microsoft.com/office/drawing/2014/main" val="575414386"/>
                  </a:ext>
                </a:extLst>
              </a:tr>
            </a:tbl>
          </a:graphicData>
        </a:graphic>
      </p:graphicFrame>
      <p:sp>
        <p:nvSpPr>
          <p:cNvPr id="3" name="Footer Placeholder 2">
            <a:extLst>
              <a:ext uri="{FF2B5EF4-FFF2-40B4-BE49-F238E27FC236}">
                <a16:creationId xmlns:a16="http://schemas.microsoft.com/office/drawing/2014/main" id="{F3791DD2-9A7B-4EEE-81B0-B4E86BC105B1}"/>
              </a:ext>
            </a:extLst>
          </p:cNvPr>
          <p:cNvSpPr>
            <a:spLocks noGrp="1"/>
          </p:cNvSpPr>
          <p:nvPr>
            <p:ph type="ftr" sz="quarter" idx="11"/>
          </p:nvPr>
        </p:nvSpPr>
        <p:spPr/>
        <p:txBody>
          <a:bodyPr/>
          <a:lstStyle/>
          <a:p>
            <a:r>
              <a:rPr lang="en-GB" dirty="0"/>
              <a:t>PHI East Sussex County Council 2022</a:t>
            </a:r>
          </a:p>
        </p:txBody>
      </p:sp>
      <p:sp>
        <p:nvSpPr>
          <p:cNvPr id="10" name="Slide Number Placeholder 9">
            <a:extLst>
              <a:ext uri="{FF2B5EF4-FFF2-40B4-BE49-F238E27FC236}">
                <a16:creationId xmlns:a16="http://schemas.microsoft.com/office/drawing/2014/main" id="{AA6CF007-41D7-41F3-8ACF-BB32653699E9}"/>
              </a:ext>
            </a:extLst>
          </p:cNvPr>
          <p:cNvSpPr>
            <a:spLocks noGrp="1"/>
          </p:cNvSpPr>
          <p:nvPr>
            <p:ph type="sldNum" sz="quarter" idx="12"/>
          </p:nvPr>
        </p:nvSpPr>
        <p:spPr/>
        <p:txBody>
          <a:bodyPr/>
          <a:lstStyle/>
          <a:p>
            <a:fld id="{8909338C-4204-40C7-9A1E-446982E7336D}" type="slidenum">
              <a:rPr lang="en-GB" smtClean="0"/>
              <a:pPr/>
              <a:t>55</a:t>
            </a:fld>
            <a:endParaRPr lang="en-GB" dirty="0"/>
          </a:p>
        </p:txBody>
      </p:sp>
      <p:pic>
        <p:nvPicPr>
          <p:cNvPr id="20" name="Picture 19">
            <a:extLst>
              <a:ext uri="{FF2B5EF4-FFF2-40B4-BE49-F238E27FC236}">
                <a16:creationId xmlns:a16="http://schemas.microsoft.com/office/drawing/2014/main" id="{00000000-0008-0000-1500-0000050000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71864" y="1612292"/>
            <a:ext cx="782358" cy="847195"/>
          </a:xfrm>
          <a:prstGeom prst="rect">
            <a:avLst/>
          </a:prstGeom>
        </p:spPr>
      </p:pic>
      <p:pic>
        <p:nvPicPr>
          <p:cNvPr id="21" name="Picture 20">
            <a:extLst>
              <a:ext uri="{FF2B5EF4-FFF2-40B4-BE49-F238E27FC236}">
                <a16:creationId xmlns:a16="http://schemas.microsoft.com/office/drawing/2014/main" id="{00000000-0008-0000-1500-0000030000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00056" y="1323019"/>
            <a:ext cx="733937" cy="849743"/>
          </a:xfrm>
          <a:prstGeom prst="rect">
            <a:avLst/>
          </a:prstGeom>
        </p:spPr>
      </p:pic>
      <p:grpSp>
        <p:nvGrpSpPr>
          <p:cNvPr id="5" name="Group 4">
            <a:extLst>
              <a:ext uri="{FF2B5EF4-FFF2-40B4-BE49-F238E27FC236}">
                <a16:creationId xmlns:a16="http://schemas.microsoft.com/office/drawing/2014/main" id="{289A4F27-43BB-4F8B-BDFF-26580CBF85DC}"/>
              </a:ext>
            </a:extLst>
          </p:cNvPr>
          <p:cNvGrpSpPr/>
          <p:nvPr/>
        </p:nvGrpSpPr>
        <p:grpSpPr>
          <a:xfrm>
            <a:off x="6096000" y="1096093"/>
            <a:ext cx="5845159" cy="3067285"/>
            <a:chOff x="6096000" y="1096093"/>
            <a:chExt cx="5845159" cy="3067285"/>
          </a:xfrm>
        </p:grpSpPr>
        <p:pic>
          <p:nvPicPr>
            <p:cNvPr id="14" name="Picture 13">
              <a:extLst>
                <a:ext uri="{FF2B5EF4-FFF2-40B4-BE49-F238E27FC236}">
                  <a16:creationId xmlns:a16="http://schemas.microsoft.com/office/drawing/2014/main" id="{00000000-0008-0000-1700-000002000000}"/>
                </a:ext>
              </a:extLst>
            </p:cNvPr>
            <p:cNvPicPr>
              <a:picLocks noChangeAspect="1"/>
            </p:cNvPicPr>
            <p:nvPr/>
          </p:nvPicPr>
          <p:blipFill rotWithShape="1">
            <a:blip r:embed="rId5"/>
            <a:srcRect r="4600"/>
            <a:stretch/>
          </p:blipFill>
          <p:spPr>
            <a:xfrm>
              <a:off x="6318990" y="1096093"/>
              <a:ext cx="5622169" cy="3067285"/>
            </a:xfrm>
            <a:prstGeom prst="rect">
              <a:avLst/>
            </a:prstGeom>
          </p:spPr>
        </p:pic>
        <p:sp>
          <p:nvSpPr>
            <p:cNvPr id="4" name="TextBox 3">
              <a:extLst>
                <a:ext uri="{FF2B5EF4-FFF2-40B4-BE49-F238E27FC236}">
                  <a16:creationId xmlns:a16="http://schemas.microsoft.com/office/drawing/2014/main" id="{2F02BA6E-A611-4E85-9B2F-51AFDA27DC3C}"/>
                </a:ext>
              </a:extLst>
            </p:cNvPr>
            <p:cNvSpPr txBox="1"/>
            <p:nvPr/>
          </p:nvSpPr>
          <p:spPr>
            <a:xfrm>
              <a:off x="6096000" y="1270208"/>
              <a:ext cx="399383" cy="2339102"/>
            </a:xfrm>
            <a:prstGeom prst="rect">
              <a:avLst/>
            </a:prstGeom>
            <a:solidFill>
              <a:schemeClr val="bg1"/>
            </a:solidFill>
          </p:spPr>
          <p:txBody>
            <a:bodyPr wrap="square" rtlCol="0">
              <a:spAutoFit/>
            </a:bodyPr>
            <a:lstStyle/>
            <a:p>
              <a:r>
                <a:rPr lang="en-GB" sz="900" dirty="0">
                  <a:solidFill>
                    <a:schemeClr val="bg1">
                      <a:lumMod val="65000"/>
                    </a:schemeClr>
                  </a:solidFill>
                  <a:highlight>
                    <a:srgbClr val="F0F4FA"/>
                  </a:highlight>
                </a:rPr>
                <a:t>400</a:t>
              </a:r>
            </a:p>
            <a:p>
              <a:endParaRPr lang="en-GB" sz="900" dirty="0">
                <a:solidFill>
                  <a:schemeClr val="bg1">
                    <a:lumMod val="65000"/>
                  </a:schemeClr>
                </a:solidFill>
                <a:highlight>
                  <a:srgbClr val="F0F4FA"/>
                </a:highlight>
              </a:endParaRPr>
            </a:p>
            <a:p>
              <a:endParaRPr lang="en-GB" sz="900" dirty="0">
                <a:solidFill>
                  <a:schemeClr val="bg1">
                    <a:lumMod val="65000"/>
                  </a:schemeClr>
                </a:solidFill>
                <a:highlight>
                  <a:srgbClr val="F0F4FA"/>
                </a:highlight>
              </a:endParaRPr>
            </a:p>
            <a:p>
              <a:endParaRPr lang="en-GB" sz="700" dirty="0">
                <a:solidFill>
                  <a:schemeClr val="bg1">
                    <a:lumMod val="65000"/>
                  </a:schemeClr>
                </a:solidFill>
                <a:highlight>
                  <a:srgbClr val="F0F4FA"/>
                </a:highlight>
              </a:endParaRPr>
            </a:p>
            <a:p>
              <a:r>
                <a:rPr lang="en-GB" sz="900" dirty="0">
                  <a:solidFill>
                    <a:schemeClr val="bg1">
                      <a:lumMod val="65000"/>
                    </a:schemeClr>
                  </a:solidFill>
                  <a:highlight>
                    <a:srgbClr val="F0F4FA"/>
                  </a:highlight>
                </a:rPr>
                <a:t>300</a:t>
              </a:r>
            </a:p>
            <a:p>
              <a:endParaRPr lang="en-GB" sz="900" dirty="0">
                <a:solidFill>
                  <a:schemeClr val="bg1">
                    <a:lumMod val="65000"/>
                  </a:schemeClr>
                </a:solidFill>
                <a:highlight>
                  <a:srgbClr val="F0F4FA"/>
                </a:highlight>
              </a:endParaRPr>
            </a:p>
            <a:p>
              <a:endParaRPr lang="en-GB" sz="900" dirty="0">
                <a:solidFill>
                  <a:schemeClr val="bg1">
                    <a:lumMod val="65000"/>
                  </a:schemeClr>
                </a:solidFill>
                <a:highlight>
                  <a:srgbClr val="F0F4FA"/>
                </a:highlight>
              </a:endParaRPr>
            </a:p>
            <a:p>
              <a:endParaRPr lang="en-GB" sz="700" dirty="0">
                <a:solidFill>
                  <a:schemeClr val="bg1">
                    <a:lumMod val="65000"/>
                  </a:schemeClr>
                </a:solidFill>
                <a:highlight>
                  <a:srgbClr val="F0F4FA"/>
                </a:highlight>
              </a:endParaRPr>
            </a:p>
            <a:p>
              <a:r>
                <a:rPr lang="en-GB" sz="900" dirty="0">
                  <a:solidFill>
                    <a:schemeClr val="bg1">
                      <a:lumMod val="65000"/>
                    </a:schemeClr>
                  </a:solidFill>
                  <a:highlight>
                    <a:srgbClr val="F0F4FA"/>
                  </a:highlight>
                </a:rPr>
                <a:t>200</a:t>
              </a:r>
            </a:p>
            <a:p>
              <a:endParaRPr lang="en-GB" sz="900" dirty="0">
                <a:solidFill>
                  <a:schemeClr val="bg1">
                    <a:lumMod val="65000"/>
                  </a:schemeClr>
                </a:solidFill>
                <a:highlight>
                  <a:srgbClr val="F0F4FA"/>
                </a:highlight>
              </a:endParaRPr>
            </a:p>
            <a:p>
              <a:endParaRPr lang="en-GB" sz="700" dirty="0">
                <a:solidFill>
                  <a:schemeClr val="bg1">
                    <a:lumMod val="65000"/>
                  </a:schemeClr>
                </a:solidFill>
                <a:highlight>
                  <a:srgbClr val="F0F4FA"/>
                </a:highlight>
              </a:endParaRPr>
            </a:p>
            <a:p>
              <a:endParaRPr lang="en-GB" sz="900" dirty="0">
                <a:solidFill>
                  <a:schemeClr val="bg1">
                    <a:lumMod val="65000"/>
                  </a:schemeClr>
                </a:solidFill>
                <a:highlight>
                  <a:srgbClr val="F0F4FA"/>
                </a:highlight>
              </a:endParaRPr>
            </a:p>
            <a:p>
              <a:r>
                <a:rPr lang="en-GB" sz="900" dirty="0">
                  <a:solidFill>
                    <a:schemeClr val="bg1">
                      <a:lumMod val="65000"/>
                    </a:schemeClr>
                  </a:solidFill>
                  <a:highlight>
                    <a:srgbClr val="F0F4FA"/>
                  </a:highlight>
                </a:rPr>
                <a:t>100</a:t>
              </a:r>
            </a:p>
            <a:p>
              <a:endParaRPr lang="en-GB" sz="900" dirty="0">
                <a:solidFill>
                  <a:schemeClr val="bg1">
                    <a:lumMod val="65000"/>
                  </a:schemeClr>
                </a:solidFill>
                <a:highlight>
                  <a:srgbClr val="F0F4FA"/>
                </a:highlight>
              </a:endParaRPr>
            </a:p>
            <a:p>
              <a:endParaRPr lang="en-GB" sz="900" dirty="0">
                <a:solidFill>
                  <a:schemeClr val="bg1">
                    <a:lumMod val="65000"/>
                  </a:schemeClr>
                </a:solidFill>
                <a:highlight>
                  <a:srgbClr val="F0F4FA"/>
                </a:highlight>
              </a:endParaRPr>
            </a:p>
            <a:p>
              <a:endParaRPr lang="en-GB" sz="800" dirty="0">
                <a:solidFill>
                  <a:schemeClr val="bg1">
                    <a:lumMod val="65000"/>
                  </a:schemeClr>
                </a:solidFill>
                <a:highlight>
                  <a:srgbClr val="F0F4FA"/>
                </a:highlight>
              </a:endParaRPr>
            </a:p>
            <a:p>
              <a:r>
                <a:rPr lang="en-GB" sz="900" dirty="0">
                  <a:solidFill>
                    <a:schemeClr val="bg1">
                      <a:lumMod val="65000"/>
                    </a:schemeClr>
                  </a:solidFill>
                  <a:highlight>
                    <a:srgbClr val="F0F4FA"/>
                  </a:highlight>
                </a:rPr>
                <a:t>0</a:t>
              </a:r>
            </a:p>
          </p:txBody>
        </p:sp>
      </p:grpSp>
    </p:spTree>
    <p:extLst>
      <p:ext uri="{BB962C8B-B14F-4D97-AF65-F5344CB8AC3E}">
        <p14:creationId xmlns:p14="http://schemas.microsoft.com/office/powerpoint/2010/main" val="24427230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180F57-483B-46E9-9CB5-99A2D7D18885}"/>
              </a:ext>
            </a:extLst>
          </p:cNvPr>
          <p:cNvSpPr>
            <a:spLocks noGrp="1"/>
          </p:cNvSpPr>
          <p:nvPr>
            <p:ph type="title"/>
          </p:nvPr>
        </p:nvSpPr>
        <p:spPr/>
        <p:txBody>
          <a:bodyPr>
            <a:normAutofit/>
          </a:bodyPr>
          <a:lstStyle/>
          <a:p>
            <a:r>
              <a:rPr lang="en-GB" sz="2400" b="0" dirty="0"/>
              <a:t>East Sussex: </a:t>
            </a:r>
            <a:r>
              <a:rPr lang="en-GB" sz="1600" b="0" dirty="0"/>
              <a:t>Mortality data - deaths involving COVID-19, registered up to the end of </a:t>
            </a:r>
            <a:r>
              <a:rPr lang="en-GB" sz="1600" dirty="0"/>
              <a:t>March 2022 - </a:t>
            </a:r>
            <a:r>
              <a:rPr lang="en-GB" sz="1600" b="0" dirty="0"/>
              <a:t>slide 1</a:t>
            </a:r>
          </a:p>
        </p:txBody>
      </p:sp>
      <p:sp>
        <p:nvSpPr>
          <p:cNvPr id="17" name="Rectangle 16">
            <a:extLst>
              <a:ext uri="{FF2B5EF4-FFF2-40B4-BE49-F238E27FC236}">
                <a16:creationId xmlns:a16="http://schemas.microsoft.com/office/drawing/2014/main" id="{EC0546C1-AD33-4AB1-AE1A-8D698B3740F4}"/>
              </a:ext>
            </a:extLst>
          </p:cNvPr>
          <p:cNvSpPr/>
          <p:nvPr/>
        </p:nvSpPr>
        <p:spPr>
          <a:xfrm>
            <a:off x="162348" y="692868"/>
            <a:ext cx="11838308" cy="461665"/>
          </a:xfrm>
          <a:prstGeom prst="rect">
            <a:avLst/>
          </a:prstGeom>
        </p:spPr>
        <p:txBody>
          <a:bodyPr wrap="square">
            <a:spAutoFit/>
          </a:bodyPr>
          <a:lstStyle/>
          <a:p>
            <a:r>
              <a:rPr lang="en-GB" sz="1200" dirty="0"/>
              <a:t>This data profiles mortality in East Sussex: deaths registered up to the end of March 2022. </a:t>
            </a:r>
          </a:p>
          <a:p>
            <a:r>
              <a:rPr lang="en-GB" sz="1200" b="1" dirty="0"/>
              <a:t>Wave 1 </a:t>
            </a:r>
            <a:r>
              <a:rPr lang="en-GB" sz="1200" dirty="0">
                <a:latin typeface="Calibri" panose="020F0502020204030204" pitchFamily="34" charset="0"/>
                <a:ea typeface="Calibri" panose="020F0502020204030204" pitchFamily="34" charset="0"/>
                <a:cs typeface="Calibri" panose="020F0502020204030204" pitchFamily="34" charset="0"/>
              </a:rPr>
              <a:t>estimated 23</a:t>
            </a:r>
            <a:r>
              <a:rPr lang="en-GB" sz="1200" baseline="30000" dirty="0">
                <a:latin typeface="Calibri" panose="020F0502020204030204" pitchFamily="34" charset="0"/>
                <a:ea typeface="Calibri" panose="020F0502020204030204" pitchFamily="34" charset="0"/>
                <a:cs typeface="Calibri" panose="020F0502020204030204" pitchFamily="34" charset="0"/>
              </a:rPr>
              <a:t>rd</a:t>
            </a:r>
            <a:r>
              <a:rPr lang="en-GB" sz="1200" dirty="0">
                <a:latin typeface="Calibri" panose="020F0502020204030204" pitchFamily="34" charset="0"/>
                <a:ea typeface="Calibri" panose="020F0502020204030204" pitchFamily="34" charset="0"/>
                <a:cs typeface="Calibri" panose="020F0502020204030204" pitchFamily="34" charset="0"/>
              </a:rPr>
              <a:t> March to 30</a:t>
            </a:r>
            <a:r>
              <a:rPr lang="en-GB" sz="1200" baseline="30000" dirty="0">
                <a:latin typeface="Calibri" panose="020F0502020204030204" pitchFamily="34" charset="0"/>
                <a:ea typeface="Calibri" panose="020F0502020204030204" pitchFamily="34" charset="0"/>
                <a:cs typeface="Calibri" panose="020F0502020204030204" pitchFamily="34" charset="0"/>
              </a:rPr>
              <a:t>th</a:t>
            </a:r>
            <a:r>
              <a:rPr lang="en-GB" sz="1200" dirty="0">
                <a:latin typeface="Calibri" panose="020F0502020204030204" pitchFamily="34" charset="0"/>
                <a:ea typeface="Calibri" panose="020F0502020204030204" pitchFamily="34" charset="0"/>
                <a:cs typeface="Calibri" panose="020F0502020204030204" pitchFamily="34" charset="0"/>
              </a:rPr>
              <a:t> May 2020; </a:t>
            </a:r>
            <a:r>
              <a:rPr lang="en-GB" sz="1200" b="1" dirty="0">
                <a:latin typeface="Calibri" panose="020F0502020204030204" pitchFamily="34" charset="0"/>
                <a:ea typeface="Calibri" panose="020F0502020204030204" pitchFamily="34" charset="0"/>
                <a:cs typeface="Calibri" panose="020F0502020204030204" pitchFamily="34" charset="0"/>
              </a:rPr>
              <a:t>Wave 2</a:t>
            </a:r>
            <a:r>
              <a:rPr lang="en-GB" sz="1200" dirty="0">
                <a:latin typeface="Calibri" panose="020F0502020204030204" pitchFamily="34" charset="0"/>
                <a:ea typeface="Calibri" panose="020F0502020204030204" pitchFamily="34" charset="0"/>
                <a:cs typeface="Calibri" panose="020F0502020204030204" pitchFamily="34" charset="0"/>
              </a:rPr>
              <a:t> estimated 7</a:t>
            </a:r>
            <a:r>
              <a:rPr lang="en-GB" sz="1200" baseline="30000" dirty="0">
                <a:latin typeface="Calibri" panose="020F0502020204030204" pitchFamily="34" charset="0"/>
                <a:ea typeface="Calibri" panose="020F0502020204030204" pitchFamily="34" charset="0"/>
                <a:cs typeface="Calibri" panose="020F0502020204030204" pitchFamily="34" charset="0"/>
              </a:rPr>
              <a:t>th</a:t>
            </a:r>
            <a:r>
              <a:rPr lang="en-GB" sz="1200" dirty="0">
                <a:latin typeface="Calibri" panose="020F0502020204030204" pitchFamily="34" charset="0"/>
                <a:ea typeface="Calibri" panose="020F0502020204030204" pitchFamily="34" charset="0"/>
                <a:cs typeface="Calibri" panose="020F0502020204030204" pitchFamily="34" charset="0"/>
              </a:rPr>
              <a:t> September 2020 to 24</a:t>
            </a:r>
            <a:r>
              <a:rPr lang="en-GB" sz="1200" baseline="30000" dirty="0">
                <a:latin typeface="Calibri" panose="020F0502020204030204" pitchFamily="34" charset="0"/>
                <a:ea typeface="Calibri" panose="020F0502020204030204" pitchFamily="34" charset="0"/>
                <a:cs typeface="Calibri" panose="020F0502020204030204" pitchFamily="34" charset="0"/>
              </a:rPr>
              <a:t>th</a:t>
            </a:r>
            <a:r>
              <a:rPr lang="en-GB" sz="1200" dirty="0">
                <a:latin typeface="Calibri" panose="020F0502020204030204" pitchFamily="34" charset="0"/>
                <a:ea typeface="Calibri" panose="020F0502020204030204" pitchFamily="34" charset="0"/>
                <a:cs typeface="Calibri" panose="020F0502020204030204" pitchFamily="34" charset="0"/>
              </a:rPr>
              <a:t> April 2021; </a:t>
            </a:r>
            <a:r>
              <a:rPr lang="en-GB" sz="1200" b="1" dirty="0">
                <a:latin typeface="Calibri" panose="020F0502020204030204" pitchFamily="34" charset="0"/>
                <a:ea typeface="Calibri" panose="020F0502020204030204" pitchFamily="34" charset="0"/>
                <a:cs typeface="Calibri" panose="020F0502020204030204" pitchFamily="34" charset="0"/>
              </a:rPr>
              <a:t>Wave 3</a:t>
            </a:r>
            <a:r>
              <a:rPr lang="en-GB" sz="1200" dirty="0">
                <a:latin typeface="Calibri" panose="020F0502020204030204" pitchFamily="34" charset="0"/>
                <a:ea typeface="Calibri" panose="020F0502020204030204" pitchFamily="34" charset="0"/>
                <a:cs typeface="Calibri" panose="020F0502020204030204" pitchFamily="34" charset="0"/>
              </a:rPr>
              <a:t> estimated to have started 26</a:t>
            </a:r>
            <a:r>
              <a:rPr lang="en-GB" sz="1200" baseline="30000" dirty="0">
                <a:latin typeface="Calibri" panose="020F0502020204030204" pitchFamily="34" charset="0"/>
                <a:ea typeface="Calibri" panose="020F0502020204030204" pitchFamily="34" charset="0"/>
                <a:cs typeface="Calibri" panose="020F0502020204030204" pitchFamily="34" charset="0"/>
              </a:rPr>
              <a:t>th</a:t>
            </a:r>
            <a:r>
              <a:rPr lang="en-GB" sz="1200" dirty="0">
                <a:latin typeface="Calibri" panose="020F0502020204030204" pitchFamily="34" charset="0"/>
                <a:ea typeface="Calibri" panose="020F0502020204030204" pitchFamily="34" charset="0"/>
                <a:cs typeface="Calibri" panose="020F0502020204030204" pitchFamily="34" charset="0"/>
              </a:rPr>
              <a:t> May 2021</a:t>
            </a:r>
            <a:endParaRPr lang="en-GB" sz="1200" b="1" dirty="0"/>
          </a:p>
        </p:txBody>
      </p:sp>
      <p:sp>
        <p:nvSpPr>
          <p:cNvPr id="27" name="Rectangle 26">
            <a:extLst>
              <a:ext uri="{FF2B5EF4-FFF2-40B4-BE49-F238E27FC236}">
                <a16:creationId xmlns:a16="http://schemas.microsoft.com/office/drawing/2014/main" id="{5CC072FA-AD00-480A-ABE5-810DC7F1DEAF}"/>
              </a:ext>
            </a:extLst>
          </p:cNvPr>
          <p:cNvSpPr/>
          <p:nvPr/>
        </p:nvSpPr>
        <p:spPr>
          <a:xfrm>
            <a:off x="172422" y="1483335"/>
            <a:ext cx="2176268" cy="2462213"/>
          </a:xfrm>
          <a:prstGeom prst="rect">
            <a:avLst/>
          </a:prstGeom>
        </p:spPr>
        <p:txBody>
          <a:bodyPr wrap="square">
            <a:spAutoFit/>
          </a:bodyPr>
          <a:lstStyle/>
          <a:p>
            <a:r>
              <a:rPr lang="en-GB" sz="1100" dirty="0"/>
              <a:t>There have been 2,051 deaths with Covid-19 mentioned on the death certificate since the start of the pandemic (deaths registered up to end of March 2022). Most of these (n=1,983, 97%) occurred during the waves with the highest number in wave 2. </a:t>
            </a:r>
          </a:p>
          <a:p>
            <a:endParaRPr lang="en-GB" sz="1100" b="1" dirty="0"/>
          </a:p>
          <a:p>
            <a:r>
              <a:rPr lang="en-GB" sz="1100" b="1" dirty="0"/>
              <a:t>Daily COVID-19 deaths: </a:t>
            </a:r>
          </a:p>
          <a:p>
            <a:endParaRPr lang="en-GB" sz="1100" b="1" dirty="0"/>
          </a:p>
          <a:p>
            <a:r>
              <a:rPr lang="en-GB" sz="1100" b="1" dirty="0"/>
              <a:t>Wave 1 </a:t>
            </a:r>
            <a:r>
              <a:rPr lang="en-GB" sz="1100" dirty="0">
                <a:solidFill>
                  <a:schemeClr val="accent1"/>
                </a:solidFill>
                <a:latin typeface="Calibri" panose="020F0502020204030204" pitchFamily="34" charset="0"/>
                <a:ea typeface="Calibri" panose="020F0502020204030204" pitchFamily="34" charset="0"/>
                <a:cs typeface="Calibri" panose="020F0502020204030204" pitchFamily="34" charset="0"/>
              </a:rPr>
              <a:t>326 (16%)</a:t>
            </a:r>
            <a:r>
              <a:rPr lang="en-GB" sz="1100" dirty="0">
                <a:solidFill>
                  <a:srgbClr val="264653"/>
                </a:solidFill>
                <a:latin typeface="Calibri" panose="020F0502020204030204" pitchFamily="34" charset="0"/>
                <a:ea typeface="Calibri" panose="020F0502020204030204" pitchFamily="34" charset="0"/>
                <a:cs typeface="Calibri" panose="020F0502020204030204" pitchFamily="34" charset="0"/>
              </a:rPr>
              <a:t>; </a:t>
            </a:r>
          </a:p>
          <a:p>
            <a:r>
              <a:rPr lang="en-GB" sz="1100" b="1" dirty="0">
                <a:solidFill>
                  <a:srgbClr val="264653"/>
                </a:solidFill>
                <a:latin typeface="Calibri" panose="020F0502020204030204" pitchFamily="34" charset="0"/>
                <a:ea typeface="Calibri" panose="020F0502020204030204" pitchFamily="34" charset="0"/>
                <a:cs typeface="Calibri" panose="020F0502020204030204" pitchFamily="34" charset="0"/>
              </a:rPr>
              <a:t>Wave 2</a:t>
            </a:r>
            <a:r>
              <a:rPr lang="en-GB" sz="1100" dirty="0">
                <a:solidFill>
                  <a:srgbClr val="264653"/>
                </a:solidFill>
                <a:latin typeface="Calibri" panose="020F0502020204030204" pitchFamily="34" charset="0"/>
                <a:ea typeface="Calibri" panose="020F0502020204030204" pitchFamily="34" charset="0"/>
                <a:cs typeface="Calibri" panose="020F0502020204030204" pitchFamily="34" charset="0"/>
              </a:rPr>
              <a:t> </a:t>
            </a:r>
            <a:r>
              <a:rPr lang="en-GB" sz="1100" dirty="0">
                <a:solidFill>
                  <a:schemeClr val="accent1"/>
                </a:solidFill>
                <a:latin typeface="Calibri" panose="020F0502020204030204" pitchFamily="34" charset="0"/>
                <a:cs typeface="Calibri" panose="020F0502020204030204" pitchFamily="34" charset="0"/>
              </a:rPr>
              <a:t>1,376 (67%)</a:t>
            </a:r>
            <a:r>
              <a:rPr lang="en-GB" sz="1100" dirty="0">
                <a:solidFill>
                  <a:srgbClr val="264653"/>
                </a:solidFill>
                <a:latin typeface="Calibri" panose="020F0502020204030204" pitchFamily="34" charset="0"/>
                <a:ea typeface="Calibri" panose="020F0502020204030204" pitchFamily="34" charset="0"/>
                <a:cs typeface="Calibri" panose="020F0502020204030204" pitchFamily="34" charset="0"/>
              </a:rPr>
              <a:t>; </a:t>
            </a:r>
          </a:p>
          <a:p>
            <a:r>
              <a:rPr lang="en-GB" sz="1100" b="1" dirty="0">
                <a:solidFill>
                  <a:srgbClr val="264653"/>
                </a:solidFill>
                <a:latin typeface="Calibri" panose="020F0502020204030204" pitchFamily="34" charset="0"/>
                <a:ea typeface="Calibri" panose="020F0502020204030204" pitchFamily="34" charset="0"/>
                <a:cs typeface="Calibri" panose="020F0502020204030204" pitchFamily="34" charset="0"/>
              </a:rPr>
              <a:t>Wave 3</a:t>
            </a:r>
            <a:r>
              <a:rPr lang="en-GB" sz="1100" dirty="0">
                <a:solidFill>
                  <a:srgbClr val="264653"/>
                </a:solidFill>
                <a:latin typeface="Calibri" panose="020F0502020204030204" pitchFamily="34" charset="0"/>
                <a:ea typeface="Calibri" panose="020F0502020204030204" pitchFamily="34" charset="0"/>
                <a:cs typeface="Calibri" panose="020F0502020204030204" pitchFamily="34" charset="0"/>
              </a:rPr>
              <a:t> </a:t>
            </a:r>
            <a:r>
              <a:rPr lang="en-GB" sz="1100" dirty="0">
                <a:solidFill>
                  <a:schemeClr val="accent1"/>
                </a:solidFill>
                <a:latin typeface="Calibri" panose="020F0502020204030204" pitchFamily="34" charset="0"/>
                <a:cs typeface="Calibri" panose="020F0502020204030204" pitchFamily="34" charset="0"/>
              </a:rPr>
              <a:t>281 (14%)</a:t>
            </a:r>
            <a:endParaRPr lang="en-GB" sz="1100" b="1" dirty="0"/>
          </a:p>
        </p:txBody>
      </p:sp>
      <p:sp>
        <p:nvSpPr>
          <p:cNvPr id="22" name="Rectangle 21">
            <a:extLst>
              <a:ext uri="{FF2B5EF4-FFF2-40B4-BE49-F238E27FC236}">
                <a16:creationId xmlns:a16="http://schemas.microsoft.com/office/drawing/2014/main" id="{47E18E54-9AE4-4334-BA2E-988272144DB2}"/>
              </a:ext>
            </a:extLst>
          </p:cNvPr>
          <p:cNvSpPr/>
          <p:nvPr/>
        </p:nvSpPr>
        <p:spPr>
          <a:xfrm>
            <a:off x="8618280" y="1240132"/>
            <a:ext cx="3052483" cy="307777"/>
          </a:xfrm>
          <a:prstGeom prst="rect">
            <a:avLst/>
          </a:prstGeom>
        </p:spPr>
        <p:txBody>
          <a:bodyPr wrap="square">
            <a:spAutoFit/>
          </a:bodyPr>
          <a:lstStyle/>
          <a:p>
            <a:r>
              <a:rPr lang="en-GB" sz="1400" b="1" dirty="0"/>
              <a:t>COVID-19 mortality by age and sex</a:t>
            </a:r>
          </a:p>
        </p:txBody>
      </p:sp>
      <p:sp>
        <p:nvSpPr>
          <p:cNvPr id="41" name="Rectangle 40">
            <a:extLst>
              <a:ext uri="{FF2B5EF4-FFF2-40B4-BE49-F238E27FC236}">
                <a16:creationId xmlns:a16="http://schemas.microsoft.com/office/drawing/2014/main" id="{209FAA57-CC84-4559-9E2D-F1C3C7418ED9}"/>
              </a:ext>
            </a:extLst>
          </p:cNvPr>
          <p:cNvSpPr/>
          <p:nvPr/>
        </p:nvSpPr>
        <p:spPr>
          <a:xfrm>
            <a:off x="67027" y="4927253"/>
            <a:ext cx="4190537" cy="1446550"/>
          </a:xfrm>
          <a:prstGeom prst="rect">
            <a:avLst/>
          </a:prstGeom>
        </p:spPr>
        <p:txBody>
          <a:bodyPr wrap="square">
            <a:spAutoFit/>
          </a:bodyPr>
          <a:lstStyle/>
          <a:p>
            <a:endParaRPr lang="en-GB" sz="1100" dirty="0"/>
          </a:p>
          <a:p>
            <a:r>
              <a:rPr lang="en-GB" sz="1100" dirty="0"/>
              <a:t>In wave 1 over 9 in 10 covid-19 deaths were due to covid (underlying cause), with this decreasing with the subsequent waves. Wave 3 had fewer other mentions of dementia on the death certificate, but slightly more mentions of chronic kidney disease and COPD. Overall, wave 3 deaths had more co-morbidities recorded on the death certificate (in 99% of deaths) compared to the previous waves (95% of deaths)</a:t>
            </a:r>
          </a:p>
        </p:txBody>
      </p:sp>
      <p:sp>
        <p:nvSpPr>
          <p:cNvPr id="2" name="Footer Placeholder 1">
            <a:extLst>
              <a:ext uri="{FF2B5EF4-FFF2-40B4-BE49-F238E27FC236}">
                <a16:creationId xmlns:a16="http://schemas.microsoft.com/office/drawing/2014/main" id="{88FD5674-0673-4617-AD74-CFAF8428B9E2}"/>
              </a:ext>
            </a:extLst>
          </p:cNvPr>
          <p:cNvSpPr>
            <a:spLocks noGrp="1"/>
          </p:cNvSpPr>
          <p:nvPr>
            <p:ph type="ftr" sz="quarter" idx="11"/>
          </p:nvPr>
        </p:nvSpPr>
        <p:spPr/>
        <p:txBody>
          <a:bodyPr/>
          <a:lstStyle/>
          <a:p>
            <a:r>
              <a:rPr lang="en-GB" dirty="0"/>
              <a:t>PHI East Sussex County Council 2022</a:t>
            </a:r>
          </a:p>
        </p:txBody>
      </p:sp>
      <p:sp>
        <p:nvSpPr>
          <p:cNvPr id="5" name="Slide Number Placeholder 4">
            <a:extLst>
              <a:ext uri="{FF2B5EF4-FFF2-40B4-BE49-F238E27FC236}">
                <a16:creationId xmlns:a16="http://schemas.microsoft.com/office/drawing/2014/main" id="{15324528-39F8-4524-9633-839584FC2993}"/>
              </a:ext>
            </a:extLst>
          </p:cNvPr>
          <p:cNvSpPr>
            <a:spLocks noGrp="1"/>
          </p:cNvSpPr>
          <p:nvPr>
            <p:ph type="sldNum" sz="quarter" idx="12"/>
          </p:nvPr>
        </p:nvSpPr>
        <p:spPr/>
        <p:txBody>
          <a:bodyPr/>
          <a:lstStyle/>
          <a:p>
            <a:fld id="{8909338C-4204-40C7-9A1E-446982E7336D}" type="slidenum">
              <a:rPr lang="en-GB" smtClean="0"/>
              <a:pPr/>
              <a:t>56</a:t>
            </a:fld>
            <a:endParaRPr lang="en-GB" dirty="0"/>
          </a:p>
        </p:txBody>
      </p:sp>
      <p:sp>
        <p:nvSpPr>
          <p:cNvPr id="26" name="Rectangle 25">
            <a:extLst>
              <a:ext uri="{FF2B5EF4-FFF2-40B4-BE49-F238E27FC236}">
                <a16:creationId xmlns:a16="http://schemas.microsoft.com/office/drawing/2014/main" id="{9A551B11-4C1F-4201-9083-DB3681FBC60D}"/>
              </a:ext>
            </a:extLst>
          </p:cNvPr>
          <p:cNvSpPr/>
          <p:nvPr/>
        </p:nvSpPr>
        <p:spPr>
          <a:xfrm>
            <a:off x="2010332" y="3957825"/>
            <a:ext cx="3762260" cy="462884"/>
          </a:xfrm>
          <a:prstGeom prst="rect">
            <a:avLst/>
          </a:prstGeom>
        </p:spPr>
        <p:txBody>
          <a:bodyPr wrap="square">
            <a:spAutoFit/>
          </a:bodyPr>
          <a:lstStyle/>
          <a:p>
            <a:pPr>
              <a:lnSpc>
                <a:spcPct val="200000"/>
              </a:lnSpc>
            </a:pPr>
            <a:r>
              <a:rPr lang="en-GB" sz="1400" b="1" dirty="0"/>
              <a:t>COVID-19 mortality: underlying cause of death</a:t>
            </a:r>
            <a:endParaRPr lang="en-GB" sz="1400" dirty="0">
              <a:ea typeface="Calibri" panose="020F0502020204030204" pitchFamily="34" charset="0"/>
            </a:endParaRPr>
          </a:p>
        </p:txBody>
      </p:sp>
      <p:sp>
        <p:nvSpPr>
          <p:cNvPr id="28" name="Rectangle 27">
            <a:extLst>
              <a:ext uri="{FF2B5EF4-FFF2-40B4-BE49-F238E27FC236}">
                <a16:creationId xmlns:a16="http://schemas.microsoft.com/office/drawing/2014/main" id="{4E6F097B-D082-4EFB-94A7-3CDF52490177}"/>
              </a:ext>
            </a:extLst>
          </p:cNvPr>
          <p:cNvSpPr/>
          <p:nvPr/>
        </p:nvSpPr>
        <p:spPr>
          <a:xfrm>
            <a:off x="2247498" y="1085025"/>
            <a:ext cx="3762260" cy="462884"/>
          </a:xfrm>
          <a:prstGeom prst="rect">
            <a:avLst/>
          </a:prstGeom>
        </p:spPr>
        <p:txBody>
          <a:bodyPr wrap="square">
            <a:spAutoFit/>
          </a:bodyPr>
          <a:lstStyle/>
          <a:p>
            <a:pPr>
              <a:lnSpc>
                <a:spcPct val="200000"/>
              </a:lnSpc>
            </a:pPr>
            <a:r>
              <a:rPr lang="en-GB" sz="1400" b="1" dirty="0"/>
              <a:t>COVID-19 mortality: Daily Deaths</a:t>
            </a:r>
            <a:endParaRPr lang="en-GB" sz="1400" dirty="0">
              <a:ea typeface="Calibri" panose="020F0502020204030204" pitchFamily="34" charset="0"/>
            </a:endParaRPr>
          </a:p>
        </p:txBody>
      </p:sp>
      <p:pic>
        <p:nvPicPr>
          <p:cNvPr id="7" name="Picture 6">
            <a:extLst>
              <a:ext uri="{FF2B5EF4-FFF2-40B4-BE49-F238E27FC236}">
                <a16:creationId xmlns:a16="http://schemas.microsoft.com/office/drawing/2014/main" id="{C82943AB-8EFE-44F1-B456-B6C0649FCF1C}"/>
              </a:ext>
            </a:extLst>
          </p:cNvPr>
          <p:cNvPicPr>
            <a:picLocks noChangeAspect="1"/>
          </p:cNvPicPr>
          <p:nvPr/>
        </p:nvPicPr>
        <p:blipFill>
          <a:blip r:embed="rId2"/>
          <a:stretch>
            <a:fillRect/>
          </a:stretch>
        </p:blipFill>
        <p:spPr>
          <a:xfrm>
            <a:off x="2348690" y="1505418"/>
            <a:ext cx="5103391" cy="2501286"/>
          </a:xfrm>
          <a:prstGeom prst="rect">
            <a:avLst/>
          </a:prstGeom>
        </p:spPr>
      </p:pic>
      <p:pic>
        <p:nvPicPr>
          <p:cNvPr id="8" name="Picture 7">
            <a:extLst>
              <a:ext uri="{FF2B5EF4-FFF2-40B4-BE49-F238E27FC236}">
                <a16:creationId xmlns:a16="http://schemas.microsoft.com/office/drawing/2014/main" id="{68052F55-8EB9-40DC-A38D-17F7FCD80545}"/>
              </a:ext>
            </a:extLst>
          </p:cNvPr>
          <p:cNvPicPr>
            <a:picLocks noChangeAspect="1"/>
          </p:cNvPicPr>
          <p:nvPr/>
        </p:nvPicPr>
        <p:blipFill>
          <a:blip r:embed="rId3"/>
          <a:stretch>
            <a:fillRect/>
          </a:stretch>
        </p:blipFill>
        <p:spPr>
          <a:xfrm>
            <a:off x="8381114" y="1547909"/>
            <a:ext cx="3078067" cy="2955460"/>
          </a:xfrm>
          <a:prstGeom prst="rect">
            <a:avLst/>
          </a:prstGeom>
        </p:spPr>
      </p:pic>
      <p:pic>
        <p:nvPicPr>
          <p:cNvPr id="9" name="Picture 8">
            <a:extLst>
              <a:ext uri="{FF2B5EF4-FFF2-40B4-BE49-F238E27FC236}">
                <a16:creationId xmlns:a16="http://schemas.microsoft.com/office/drawing/2014/main" id="{0A302934-96A1-403A-A1AD-131C1706D986}"/>
              </a:ext>
            </a:extLst>
          </p:cNvPr>
          <p:cNvPicPr>
            <a:picLocks noChangeAspect="1"/>
          </p:cNvPicPr>
          <p:nvPr/>
        </p:nvPicPr>
        <p:blipFill>
          <a:blip r:embed="rId4"/>
          <a:stretch>
            <a:fillRect/>
          </a:stretch>
        </p:blipFill>
        <p:spPr>
          <a:xfrm>
            <a:off x="8381114" y="5175431"/>
            <a:ext cx="2947433" cy="1045505"/>
          </a:xfrm>
          <a:prstGeom prst="rect">
            <a:avLst/>
          </a:prstGeom>
        </p:spPr>
      </p:pic>
      <p:pic>
        <p:nvPicPr>
          <p:cNvPr id="10" name="Picture 9">
            <a:extLst>
              <a:ext uri="{FF2B5EF4-FFF2-40B4-BE49-F238E27FC236}">
                <a16:creationId xmlns:a16="http://schemas.microsoft.com/office/drawing/2014/main" id="{C5171E9C-DF29-4159-9368-AD571D3C986C}"/>
              </a:ext>
            </a:extLst>
          </p:cNvPr>
          <p:cNvPicPr>
            <a:picLocks noChangeAspect="1"/>
          </p:cNvPicPr>
          <p:nvPr/>
        </p:nvPicPr>
        <p:blipFill>
          <a:blip r:embed="rId5"/>
          <a:stretch>
            <a:fillRect/>
          </a:stretch>
        </p:blipFill>
        <p:spPr>
          <a:xfrm>
            <a:off x="4560449" y="5008297"/>
            <a:ext cx="3127060" cy="1662917"/>
          </a:xfrm>
          <a:prstGeom prst="rect">
            <a:avLst/>
          </a:prstGeom>
        </p:spPr>
      </p:pic>
      <p:sp>
        <p:nvSpPr>
          <p:cNvPr id="24" name="TextBox 23">
            <a:extLst>
              <a:ext uri="{FF2B5EF4-FFF2-40B4-BE49-F238E27FC236}">
                <a16:creationId xmlns:a16="http://schemas.microsoft.com/office/drawing/2014/main" id="{68F57999-293A-4B9D-A67E-1C345AB6074E}"/>
              </a:ext>
            </a:extLst>
          </p:cNvPr>
          <p:cNvSpPr txBox="1"/>
          <p:nvPr/>
        </p:nvSpPr>
        <p:spPr>
          <a:xfrm>
            <a:off x="8077203" y="4524174"/>
            <a:ext cx="3762256" cy="600164"/>
          </a:xfrm>
          <a:prstGeom prst="rect">
            <a:avLst/>
          </a:prstGeom>
          <a:noFill/>
        </p:spPr>
        <p:txBody>
          <a:bodyPr wrap="square">
            <a:spAutoFit/>
          </a:bodyPr>
          <a:lstStyle/>
          <a:p>
            <a:r>
              <a:rPr lang="en-GB" sz="1100" dirty="0">
                <a:ea typeface="Calibri" panose="020F0502020204030204" pitchFamily="34" charset="0"/>
              </a:rPr>
              <a:t>There are differences in the profile of deaths by wave. Deaths in Wave 3 are slightly more prevalent in people who are male and younger compared to the previous waves. </a:t>
            </a:r>
            <a:endParaRPr lang="en-GB" sz="1100" dirty="0"/>
          </a:p>
        </p:txBody>
      </p:sp>
      <p:sp>
        <p:nvSpPr>
          <p:cNvPr id="29" name="TextBox 28">
            <a:extLst>
              <a:ext uri="{FF2B5EF4-FFF2-40B4-BE49-F238E27FC236}">
                <a16:creationId xmlns:a16="http://schemas.microsoft.com/office/drawing/2014/main" id="{772A28EA-EB78-449B-8528-A5C01C005E65}"/>
              </a:ext>
            </a:extLst>
          </p:cNvPr>
          <p:cNvSpPr txBox="1"/>
          <p:nvPr/>
        </p:nvSpPr>
        <p:spPr>
          <a:xfrm>
            <a:off x="67027" y="4369452"/>
            <a:ext cx="7706935" cy="600164"/>
          </a:xfrm>
          <a:prstGeom prst="rect">
            <a:avLst/>
          </a:prstGeom>
          <a:noFill/>
        </p:spPr>
        <p:txBody>
          <a:bodyPr wrap="square">
            <a:spAutoFit/>
          </a:bodyPr>
          <a:lstStyle/>
          <a:p>
            <a:r>
              <a:rPr lang="en-GB" sz="1100" dirty="0"/>
              <a:t>The underlying cause of death is the disease or injury that initiated the train of events directly leading to death; or the circumstances of the accident or violence that produced the fatal injury. Conditions are only recorded on the death certificate if the certifying doctor or coroner believed they made some contribution to the death, either directly or indirectly. </a:t>
            </a:r>
          </a:p>
        </p:txBody>
      </p:sp>
    </p:spTree>
    <p:extLst>
      <p:ext uri="{BB962C8B-B14F-4D97-AF65-F5344CB8AC3E}">
        <p14:creationId xmlns:p14="http://schemas.microsoft.com/office/powerpoint/2010/main" val="33590424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14C0-54EC-4CED-9CA6-19E75E5F4276}"/>
              </a:ext>
            </a:extLst>
          </p:cNvPr>
          <p:cNvSpPr>
            <a:spLocks noGrp="1"/>
          </p:cNvSpPr>
          <p:nvPr>
            <p:ph type="title"/>
          </p:nvPr>
        </p:nvSpPr>
        <p:spPr/>
        <p:txBody>
          <a:bodyPr>
            <a:normAutofit/>
          </a:bodyPr>
          <a:lstStyle/>
          <a:p>
            <a:r>
              <a:rPr lang="en-GB" sz="2400" b="0" dirty="0"/>
              <a:t>East Sussex: </a:t>
            </a:r>
            <a:r>
              <a:rPr lang="en-GB" sz="1600" b="0" dirty="0"/>
              <a:t>mortality data - deaths involving COVID-19, March 2020 to 31st March 2022: slide 2</a:t>
            </a:r>
          </a:p>
        </p:txBody>
      </p:sp>
      <p:sp>
        <p:nvSpPr>
          <p:cNvPr id="17" name="Rectangle 16">
            <a:extLst>
              <a:ext uri="{FF2B5EF4-FFF2-40B4-BE49-F238E27FC236}">
                <a16:creationId xmlns:a16="http://schemas.microsoft.com/office/drawing/2014/main" id="{EC0546C1-AD33-4AB1-AE1A-8D698B3740F4}"/>
              </a:ext>
            </a:extLst>
          </p:cNvPr>
          <p:cNvSpPr/>
          <p:nvPr/>
        </p:nvSpPr>
        <p:spPr>
          <a:xfrm>
            <a:off x="4799856" y="688159"/>
            <a:ext cx="7148244" cy="261610"/>
          </a:xfrm>
          <a:prstGeom prst="rect">
            <a:avLst/>
          </a:prstGeom>
          <a:solidFill>
            <a:schemeClr val="bg1">
              <a:lumMod val="95000"/>
            </a:schemeClr>
          </a:solidFill>
        </p:spPr>
        <p:txBody>
          <a:bodyPr wrap="square">
            <a:spAutoFit/>
          </a:bodyPr>
          <a:lstStyle/>
          <a:p>
            <a:pPr algn="r"/>
            <a:r>
              <a:rPr lang="en-GB" sz="1100" dirty="0"/>
              <a:t>This data profiles mortality in East Sussex from March 2020 to deaths registered up to the end of March 2022. </a:t>
            </a:r>
          </a:p>
        </p:txBody>
      </p:sp>
      <p:sp>
        <p:nvSpPr>
          <p:cNvPr id="32" name="Rectangle 31">
            <a:extLst>
              <a:ext uri="{FF2B5EF4-FFF2-40B4-BE49-F238E27FC236}">
                <a16:creationId xmlns:a16="http://schemas.microsoft.com/office/drawing/2014/main" id="{2F2B0F88-3DA5-4F6C-949B-D062B28BB901}"/>
              </a:ext>
            </a:extLst>
          </p:cNvPr>
          <p:cNvSpPr/>
          <p:nvPr/>
        </p:nvSpPr>
        <p:spPr>
          <a:xfrm>
            <a:off x="170691" y="786776"/>
            <a:ext cx="6224084" cy="1769715"/>
          </a:xfrm>
          <a:prstGeom prst="rect">
            <a:avLst/>
          </a:prstGeom>
        </p:spPr>
        <p:txBody>
          <a:bodyPr wrap="square" lIns="0" rIns="36000">
            <a:spAutoFit/>
          </a:bodyPr>
          <a:lstStyle/>
          <a:p>
            <a:r>
              <a:rPr lang="en-GB" sz="1400" b="1" dirty="0"/>
              <a:t>COVID-19 mortality: Community deaths</a:t>
            </a:r>
            <a:endParaRPr lang="en-GB" sz="1400" dirty="0"/>
          </a:p>
          <a:p>
            <a:r>
              <a:rPr lang="en-GB" sz="1100" dirty="0"/>
              <a:t>Local analysis of mortality data relating to usual place of residence and place of death has enabled consideration of ‘community’ deaths. Community deaths exclude those who lived or died in a care home or who died in a hospice. This allows us to look at COVID-19 in relation to the wider community impact outside of those known to be extremely vulnerable in high risk settings. This is a local measure developed by East Sussex Public Health, so there is no nationally comparable data.</a:t>
            </a:r>
          </a:p>
          <a:p>
            <a:endParaRPr lang="en-GB" sz="1100" dirty="0"/>
          </a:p>
          <a:p>
            <a:r>
              <a:rPr lang="en-GB" sz="1200" b="1" dirty="0"/>
              <a:t>Age-standardised East Sussex Covid-19 mortality rates by districts/boroughs, all deaths and community deaths (per 100,000)</a:t>
            </a:r>
          </a:p>
          <a:p>
            <a:endParaRPr lang="en-GB" sz="500" b="1" u="sng" dirty="0"/>
          </a:p>
        </p:txBody>
      </p:sp>
      <p:sp>
        <p:nvSpPr>
          <p:cNvPr id="38" name="Rectangle 37">
            <a:extLst>
              <a:ext uri="{FF2B5EF4-FFF2-40B4-BE49-F238E27FC236}">
                <a16:creationId xmlns:a16="http://schemas.microsoft.com/office/drawing/2014/main" id="{465EDA17-091E-4B32-BFA9-7BA415B384D2}"/>
              </a:ext>
            </a:extLst>
          </p:cNvPr>
          <p:cNvSpPr/>
          <p:nvPr/>
        </p:nvSpPr>
        <p:spPr>
          <a:xfrm>
            <a:off x="69049" y="4754379"/>
            <a:ext cx="6603015" cy="1569660"/>
          </a:xfrm>
          <a:prstGeom prst="rect">
            <a:avLst/>
          </a:prstGeom>
        </p:spPr>
        <p:txBody>
          <a:bodyPr wrap="square">
            <a:spAutoFit/>
          </a:bodyPr>
          <a:lstStyle/>
          <a:p>
            <a:pPr marL="182563" indent="-182563">
              <a:buFont typeface="Arial" panose="020B0604020202020204" pitchFamily="34" charset="0"/>
              <a:buChar char="•"/>
            </a:pPr>
            <a:r>
              <a:rPr lang="en-GB" sz="1600" b="1" dirty="0">
                <a:solidFill>
                  <a:schemeClr val="accent1"/>
                </a:solidFill>
              </a:rPr>
              <a:t>55% (1,119) </a:t>
            </a:r>
            <a:r>
              <a:rPr lang="en-GB" sz="1100" dirty="0"/>
              <a:t>of all COVID-19 deaths were community deaths</a:t>
            </a:r>
          </a:p>
          <a:p>
            <a:pPr marL="182563" indent="-182563">
              <a:buFont typeface="Arial" panose="020B0604020202020204" pitchFamily="34" charset="0"/>
              <a:buChar char="•"/>
            </a:pPr>
            <a:r>
              <a:rPr lang="en-GB" sz="1600" b="1" dirty="0">
                <a:solidFill>
                  <a:schemeClr val="accent1"/>
                </a:solidFill>
              </a:rPr>
              <a:t>12% </a:t>
            </a:r>
            <a:r>
              <a:rPr lang="en-GB" sz="1100" dirty="0"/>
              <a:t>of community deaths were for those in retirement complexes/apartments/sheltered housing. </a:t>
            </a:r>
          </a:p>
          <a:p>
            <a:pPr marL="182563" indent="-182563">
              <a:buFont typeface="Arial" panose="020B0604020202020204" pitchFamily="34" charset="0"/>
              <a:buChar char="•"/>
            </a:pPr>
            <a:r>
              <a:rPr lang="en-GB" sz="1100" dirty="0"/>
              <a:t>Community deaths increase with each wave. </a:t>
            </a:r>
            <a:r>
              <a:rPr lang="en-GB" sz="1600" b="1" dirty="0">
                <a:solidFill>
                  <a:schemeClr val="accent1"/>
                </a:solidFill>
              </a:rPr>
              <a:t>In Wave 1, (42%)</a:t>
            </a:r>
            <a:r>
              <a:rPr lang="en-GB" sz="1200" dirty="0"/>
              <a:t> </a:t>
            </a:r>
            <a:r>
              <a:rPr lang="en-GB" sz="1100" dirty="0"/>
              <a:t>of deaths were community deaths, rising to </a:t>
            </a:r>
            <a:r>
              <a:rPr lang="en-GB" sz="1600" b="1" dirty="0">
                <a:solidFill>
                  <a:schemeClr val="accent1"/>
                </a:solidFill>
              </a:rPr>
              <a:t>73% in Wave 3.</a:t>
            </a:r>
          </a:p>
          <a:p>
            <a:pPr marL="182563" indent="-182563">
              <a:buFont typeface="Arial" panose="020B0604020202020204" pitchFamily="34" charset="0"/>
              <a:buChar char="•"/>
            </a:pPr>
            <a:r>
              <a:rPr lang="en-GB" sz="1600" b="1" dirty="0">
                <a:solidFill>
                  <a:schemeClr val="accent1"/>
                </a:solidFill>
              </a:rPr>
              <a:t>Hastings </a:t>
            </a:r>
            <a:r>
              <a:rPr lang="en-GB" sz="1100" dirty="0"/>
              <a:t>has the highest covid-mortality rate for all deaths. However with care home and hospice deaths excluded, </a:t>
            </a:r>
            <a:r>
              <a:rPr lang="en-GB" sz="1600" b="1" dirty="0">
                <a:solidFill>
                  <a:schemeClr val="accent1"/>
                </a:solidFill>
              </a:rPr>
              <a:t>Eastbourne</a:t>
            </a:r>
            <a:r>
              <a:rPr lang="en-GB" sz="1200" dirty="0"/>
              <a:t> </a:t>
            </a:r>
            <a:r>
              <a:rPr lang="en-GB" sz="1100" dirty="0"/>
              <a:t>has the highest rate and Hastings the lowest (though not significantly different). </a:t>
            </a:r>
          </a:p>
        </p:txBody>
      </p:sp>
      <p:sp>
        <p:nvSpPr>
          <p:cNvPr id="3" name="Footer Placeholder 2">
            <a:extLst>
              <a:ext uri="{FF2B5EF4-FFF2-40B4-BE49-F238E27FC236}">
                <a16:creationId xmlns:a16="http://schemas.microsoft.com/office/drawing/2014/main" id="{20F599DA-F65D-4802-B597-9D347280AB09}"/>
              </a:ext>
            </a:extLst>
          </p:cNvPr>
          <p:cNvSpPr>
            <a:spLocks noGrp="1"/>
          </p:cNvSpPr>
          <p:nvPr>
            <p:ph type="ftr" sz="quarter" idx="11"/>
          </p:nvPr>
        </p:nvSpPr>
        <p:spPr/>
        <p:txBody>
          <a:bodyPr/>
          <a:lstStyle/>
          <a:p>
            <a:r>
              <a:rPr lang="en-GB" dirty="0"/>
              <a:t>PHI East Sussex County Council 2022</a:t>
            </a:r>
          </a:p>
        </p:txBody>
      </p:sp>
      <p:sp>
        <p:nvSpPr>
          <p:cNvPr id="19" name="Rectangle 2">
            <a:extLst>
              <a:ext uri="{FF2B5EF4-FFF2-40B4-BE49-F238E27FC236}">
                <a16:creationId xmlns:a16="http://schemas.microsoft.com/office/drawing/2014/main" id="{DE09A677-52E2-4A68-9EC6-6EB80304B8BC}"/>
              </a:ext>
            </a:extLst>
          </p:cNvPr>
          <p:cNvSpPr>
            <a:spLocks noChangeArrowheads="1"/>
          </p:cNvSpPr>
          <p:nvPr/>
        </p:nvSpPr>
        <p:spPr bwMode="auto">
          <a:xfrm>
            <a:off x="6804172" y="1001149"/>
            <a:ext cx="5023520"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spAutoFit/>
          </a:bodyPr>
          <a:lstStyle/>
          <a:p>
            <a:pPr eaLnBrk="0" fontAlgn="base" hangingPunct="0">
              <a:spcBef>
                <a:spcPct val="0"/>
              </a:spcBef>
              <a:spcAft>
                <a:spcPct val="0"/>
              </a:spcAft>
            </a:pPr>
            <a:r>
              <a:rPr lang="en-GB" sz="1400" b="1" dirty="0"/>
              <a:t>COVID-19 mortality by deprivation for community deaths</a:t>
            </a:r>
          </a:p>
          <a:p>
            <a:pPr marL="0" marR="0" lvl="0" indent="0" defTabSz="914400" rtl="0" eaLnBrk="0" fontAlgn="base" latinLnBrk="0" hangingPunct="0">
              <a:lnSpc>
                <a:spcPct val="100000"/>
              </a:lnSpc>
              <a:spcBef>
                <a:spcPct val="0"/>
              </a:spcBef>
              <a:spcAft>
                <a:spcPct val="0"/>
              </a:spcAft>
              <a:buClrTx/>
              <a:buSzTx/>
              <a:buFontTx/>
              <a:buNone/>
              <a:tabLst/>
            </a:pPr>
            <a:r>
              <a:rPr lang="en-GB" altLang="en-US" sz="1100" dirty="0"/>
              <a:t>There is a clear association with deprivation and the rate of community COVID-19 deaths (deaths excluding those of people who lived or died in a care home or who died in a hospice). For all deaths and for community deaths, the rates increase with increasing levels of deprivation.</a:t>
            </a:r>
          </a:p>
          <a:p>
            <a:pPr marL="0" marR="0" lvl="0" indent="0" defTabSz="914400" rtl="0" eaLnBrk="0" fontAlgn="base" latinLnBrk="0" hangingPunct="0">
              <a:lnSpc>
                <a:spcPct val="100000"/>
              </a:lnSpc>
              <a:spcBef>
                <a:spcPct val="0"/>
              </a:spcBef>
              <a:spcAft>
                <a:spcPct val="0"/>
              </a:spcAft>
              <a:buClrTx/>
              <a:buSzTx/>
              <a:buFontTx/>
              <a:buNone/>
              <a:tabLst/>
            </a:pPr>
            <a:endParaRPr lang="en-GB" altLang="en-US" sz="1100" dirty="0"/>
          </a:p>
          <a:p>
            <a:pPr eaLnBrk="0" fontAlgn="base" hangingPunct="0">
              <a:spcBef>
                <a:spcPct val="0"/>
              </a:spcBef>
              <a:spcAft>
                <a:spcPct val="0"/>
              </a:spcAft>
            </a:pPr>
            <a:r>
              <a:rPr lang="en-GB" altLang="en-US" sz="1200" b="1" dirty="0"/>
              <a:t>Age-standardised East Sussex Covid-19 mortality rates by deprivation, all deaths and community deaths</a:t>
            </a:r>
            <a:endParaRPr lang="en-GB" altLang="en-US" sz="1200" dirty="0"/>
          </a:p>
        </p:txBody>
      </p:sp>
      <p:sp>
        <p:nvSpPr>
          <p:cNvPr id="20" name="Rectangle 2">
            <a:extLst>
              <a:ext uri="{FF2B5EF4-FFF2-40B4-BE49-F238E27FC236}">
                <a16:creationId xmlns:a16="http://schemas.microsoft.com/office/drawing/2014/main" id="{3855C9F2-A753-4F4E-8C33-36C99ED6624F}"/>
              </a:ext>
            </a:extLst>
          </p:cNvPr>
          <p:cNvSpPr>
            <a:spLocks noChangeArrowheads="1"/>
          </p:cNvSpPr>
          <p:nvPr/>
        </p:nvSpPr>
        <p:spPr bwMode="auto">
          <a:xfrm>
            <a:off x="6794359" y="4644030"/>
            <a:ext cx="503333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GB" altLang="en-US" sz="1100" dirty="0"/>
              <a:t>Community deaths in areas in East Sussex that are in the </a:t>
            </a:r>
            <a:r>
              <a:rPr lang="en-GB" altLang="en-US" sz="1600" b="1" dirty="0">
                <a:solidFill>
                  <a:schemeClr val="accent1"/>
                </a:solidFill>
              </a:rPr>
              <a:t>most deprived 20% </a:t>
            </a:r>
            <a:r>
              <a:rPr lang="en-GB" altLang="en-US" sz="1100" dirty="0"/>
              <a:t>in England are:</a:t>
            </a:r>
          </a:p>
          <a:p>
            <a:pPr lvl="0" eaLnBrk="0" fontAlgn="base" hangingPunct="0">
              <a:spcBef>
                <a:spcPct val="0"/>
              </a:spcBef>
              <a:spcAft>
                <a:spcPct val="0"/>
              </a:spcAft>
            </a:pPr>
            <a:endParaRPr lang="en-GB" altLang="en-US" sz="1200" dirty="0"/>
          </a:p>
          <a:p>
            <a:pPr marL="171450" lvl="0" indent="-171450" eaLnBrk="0" fontAlgn="base" hangingPunct="0">
              <a:spcBef>
                <a:spcPct val="0"/>
              </a:spcBef>
              <a:spcAft>
                <a:spcPct val="0"/>
              </a:spcAft>
              <a:buFont typeface="Arial" panose="020B0604020202020204" pitchFamily="34" charset="0"/>
              <a:buChar char="•"/>
            </a:pPr>
            <a:r>
              <a:rPr lang="en-GB" altLang="en-US" sz="1600" b="1" dirty="0">
                <a:solidFill>
                  <a:schemeClr val="accent1"/>
                </a:solidFill>
              </a:rPr>
              <a:t>Over 2x </a:t>
            </a:r>
            <a:r>
              <a:rPr lang="en-GB" altLang="en-US" sz="1100" dirty="0"/>
              <a:t>compared to those in the least 20% deprived areas nationally </a:t>
            </a:r>
          </a:p>
          <a:p>
            <a:pPr marL="171450" lvl="0" indent="-171450" eaLnBrk="0" fontAlgn="base" hangingPunct="0">
              <a:spcBef>
                <a:spcPct val="0"/>
              </a:spcBef>
              <a:spcAft>
                <a:spcPct val="0"/>
              </a:spcAft>
              <a:buFont typeface="Arial" panose="020B0604020202020204" pitchFamily="34" charset="0"/>
              <a:buChar char="•"/>
            </a:pPr>
            <a:r>
              <a:rPr lang="en-GB" altLang="en-US" sz="1600" b="1" dirty="0">
                <a:solidFill>
                  <a:schemeClr val="accent1"/>
                </a:solidFill>
              </a:rPr>
              <a:t>significantly higher </a:t>
            </a:r>
            <a:r>
              <a:rPr lang="en-GB" altLang="en-US" sz="1100" dirty="0"/>
              <a:t>rate than all other quintiles </a:t>
            </a:r>
          </a:p>
        </p:txBody>
      </p:sp>
      <p:sp>
        <p:nvSpPr>
          <p:cNvPr id="8" name="Rectangle 7">
            <a:extLst>
              <a:ext uri="{FF2B5EF4-FFF2-40B4-BE49-F238E27FC236}">
                <a16:creationId xmlns:a16="http://schemas.microsoft.com/office/drawing/2014/main" id="{20538769-227D-4E92-893C-0E0959078039}"/>
              </a:ext>
            </a:extLst>
          </p:cNvPr>
          <p:cNvSpPr/>
          <p:nvPr/>
        </p:nvSpPr>
        <p:spPr>
          <a:xfrm>
            <a:off x="6794359" y="5927979"/>
            <a:ext cx="5328592" cy="507831"/>
          </a:xfrm>
          <a:prstGeom prst="rect">
            <a:avLst/>
          </a:prstGeom>
        </p:spPr>
        <p:txBody>
          <a:bodyPr wrap="square">
            <a:spAutoFit/>
          </a:bodyPr>
          <a:lstStyle/>
          <a:p>
            <a:r>
              <a:rPr lang="en-GB" sz="900" dirty="0"/>
              <a:t>NB: data from public health mortality files may not match the numbers of deaths as reported in publications by ONS. This is due to continuous data updating, frequency data is made available to local areas, and pressures within the Coroner service. </a:t>
            </a:r>
          </a:p>
        </p:txBody>
      </p:sp>
      <p:sp>
        <p:nvSpPr>
          <p:cNvPr id="4" name="Slide Number Placeholder 3">
            <a:extLst>
              <a:ext uri="{FF2B5EF4-FFF2-40B4-BE49-F238E27FC236}">
                <a16:creationId xmlns:a16="http://schemas.microsoft.com/office/drawing/2014/main" id="{55E6B878-CA67-4E80-89F6-044BB6F0178A}"/>
              </a:ext>
            </a:extLst>
          </p:cNvPr>
          <p:cNvSpPr>
            <a:spLocks noGrp="1"/>
          </p:cNvSpPr>
          <p:nvPr>
            <p:ph type="sldNum" sz="quarter" idx="12"/>
          </p:nvPr>
        </p:nvSpPr>
        <p:spPr/>
        <p:txBody>
          <a:bodyPr/>
          <a:lstStyle/>
          <a:p>
            <a:fld id="{8909338C-4204-40C7-9A1E-446982E7336D}" type="slidenum">
              <a:rPr lang="en-GB" smtClean="0"/>
              <a:pPr/>
              <a:t>57</a:t>
            </a:fld>
            <a:endParaRPr lang="en-GB" dirty="0"/>
          </a:p>
        </p:txBody>
      </p:sp>
      <p:pic>
        <p:nvPicPr>
          <p:cNvPr id="5" name="Picture 4">
            <a:extLst>
              <a:ext uri="{FF2B5EF4-FFF2-40B4-BE49-F238E27FC236}">
                <a16:creationId xmlns:a16="http://schemas.microsoft.com/office/drawing/2014/main" id="{9834899C-9C67-4949-9BC4-392ED18BD30D}"/>
              </a:ext>
            </a:extLst>
          </p:cNvPr>
          <p:cNvPicPr>
            <a:picLocks noChangeAspect="1"/>
          </p:cNvPicPr>
          <p:nvPr/>
        </p:nvPicPr>
        <p:blipFill>
          <a:blip r:embed="rId2"/>
          <a:stretch>
            <a:fillRect/>
          </a:stretch>
        </p:blipFill>
        <p:spPr>
          <a:xfrm>
            <a:off x="7032104" y="2470782"/>
            <a:ext cx="4323889" cy="2153245"/>
          </a:xfrm>
          <a:prstGeom prst="rect">
            <a:avLst/>
          </a:prstGeom>
        </p:spPr>
      </p:pic>
      <p:pic>
        <p:nvPicPr>
          <p:cNvPr id="6" name="Picture 5">
            <a:extLst>
              <a:ext uri="{FF2B5EF4-FFF2-40B4-BE49-F238E27FC236}">
                <a16:creationId xmlns:a16="http://schemas.microsoft.com/office/drawing/2014/main" id="{A7A951AE-8941-4EAB-9273-639A07AA9A2C}"/>
              </a:ext>
            </a:extLst>
          </p:cNvPr>
          <p:cNvPicPr>
            <a:picLocks noChangeAspect="1"/>
          </p:cNvPicPr>
          <p:nvPr/>
        </p:nvPicPr>
        <p:blipFill>
          <a:blip r:embed="rId3"/>
          <a:stretch>
            <a:fillRect/>
          </a:stretch>
        </p:blipFill>
        <p:spPr>
          <a:xfrm>
            <a:off x="1048184" y="2563115"/>
            <a:ext cx="4146674" cy="2118678"/>
          </a:xfrm>
          <a:prstGeom prst="rect">
            <a:avLst/>
          </a:prstGeom>
        </p:spPr>
      </p:pic>
    </p:spTree>
    <p:extLst>
      <p:ext uri="{BB962C8B-B14F-4D97-AF65-F5344CB8AC3E}">
        <p14:creationId xmlns:p14="http://schemas.microsoft.com/office/powerpoint/2010/main" val="6392616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D985E7-DFF6-484D-80FD-F89827B59615}"/>
              </a:ext>
            </a:extLst>
          </p:cNvPr>
          <p:cNvSpPr>
            <a:spLocks noGrp="1"/>
          </p:cNvSpPr>
          <p:nvPr>
            <p:ph type="title"/>
          </p:nvPr>
        </p:nvSpPr>
        <p:spPr/>
        <p:txBody>
          <a:bodyPr>
            <a:normAutofit/>
          </a:bodyPr>
          <a:lstStyle/>
          <a:p>
            <a:r>
              <a:rPr lang="en-GB" sz="2400" b="0" dirty="0"/>
              <a:t>Places of </a:t>
            </a:r>
            <a:r>
              <a:rPr lang="en-GB" dirty="0"/>
              <a:t>COVID-19</a:t>
            </a:r>
            <a:r>
              <a:rPr lang="en-GB" sz="2400" b="0" dirty="0"/>
              <a:t>-related death: East Sussex</a:t>
            </a:r>
          </a:p>
        </p:txBody>
      </p:sp>
      <p:grpSp>
        <p:nvGrpSpPr>
          <p:cNvPr id="4" name="Group 3" descr="percentage information">
            <a:extLst>
              <a:ext uri="{FF2B5EF4-FFF2-40B4-BE49-F238E27FC236}">
                <a16:creationId xmlns:a16="http://schemas.microsoft.com/office/drawing/2014/main" id="{D6D33A97-5151-4B09-A780-DE488999793F}"/>
              </a:ext>
            </a:extLst>
          </p:cNvPr>
          <p:cNvGrpSpPr/>
          <p:nvPr/>
        </p:nvGrpSpPr>
        <p:grpSpPr>
          <a:xfrm>
            <a:off x="9408368" y="2492896"/>
            <a:ext cx="2095370" cy="2246769"/>
            <a:chOff x="9563947" y="2454520"/>
            <a:chExt cx="2095370" cy="2246769"/>
          </a:xfrm>
        </p:grpSpPr>
        <p:sp>
          <p:nvSpPr>
            <p:cNvPr id="19" name="TextBox 18">
              <a:extLst>
                <a:ext uri="{FF2B5EF4-FFF2-40B4-BE49-F238E27FC236}">
                  <a16:creationId xmlns:a16="http://schemas.microsoft.com/office/drawing/2014/main" id="{93A713CD-CCE3-4461-AD63-3E146E43A28E}"/>
                </a:ext>
              </a:extLst>
            </p:cNvPr>
            <p:cNvSpPr txBox="1"/>
            <p:nvPr/>
          </p:nvSpPr>
          <p:spPr>
            <a:xfrm>
              <a:off x="9563947" y="2454520"/>
              <a:ext cx="894797" cy="584775"/>
            </a:xfrm>
            <a:prstGeom prst="rect">
              <a:avLst/>
            </a:prstGeom>
            <a:noFill/>
          </p:spPr>
          <p:txBody>
            <a:bodyPr wrap="none" rtlCol="0">
              <a:spAutoFit/>
            </a:bodyPr>
            <a:lstStyle/>
            <a:p>
              <a:pPr algn="ctr"/>
              <a:r>
                <a:rPr lang="en-GB" sz="3200" dirty="0">
                  <a:solidFill>
                    <a:schemeClr val="accent1"/>
                  </a:solidFill>
                </a:rPr>
                <a:t>56%</a:t>
              </a:r>
              <a:endParaRPr lang="en-GB" sz="3200" dirty="0"/>
            </a:p>
          </p:txBody>
        </p:sp>
        <p:sp>
          <p:nvSpPr>
            <p:cNvPr id="20" name="Rectangle 19">
              <a:extLst>
                <a:ext uri="{FF2B5EF4-FFF2-40B4-BE49-F238E27FC236}">
                  <a16:creationId xmlns:a16="http://schemas.microsoft.com/office/drawing/2014/main" id="{CF461D0C-BCEC-424B-BA75-99EB5C688756}"/>
                </a:ext>
              </a:extLst>
            </p:cNvPr>
            <p:cNvSpPr/>
            <p:nvPr/>
          </p:nvSpPr>
          <p:spPr>
            <a:xfrm>
              <a:off x="10363743" y="2551089"/>
              <a:ext cx="1053736" cy="369332"/>
            </a:xfrm>
            <a:prstGeom prst="rect">
              <a:avLst/>
            </a:prstGeom>
          </p:spPr>
          <p:txBody>
            <a:bodyPr wrap="square">
              <a:spAutoFit/>
            </a:bodyPr>
            <a:lstStyle/>
            <a:p>
              <a:r>
                <a:rPr lang="en-GB" dirty="0"/>
                <a:t>hospital</a:t>
              </a:r>
            </a:p>
          </p:txBody>
        </p:sp>
        <p:sp>
          <p:nvSpPr>
            <p:cNvPr id="21" name="TextBox 20">
              <a:extLst>
                <a:ext uri="{FF2B5EF4-FFF2-40B4-BE49-F238E27FC236}">
                  <a16:creationId xmlns:a16="http://schemas.microsoft.com/office/drawing/2014/main" id="{38449DE4-6E24-426A-8F8F-DF8FAE01155D}"/>
                </a:ext>
              </a:extLst>
            </p:cNvPr>
            <p:cNvSpPr txBox="1"/>
            <p:nvPr/>
          </p:nvSpPr>
          <p:spPr>
            <a:xfrm>
              <a:off x="9563947" y="3285517"/>
              <a:ext cx="894797" cy="584775"/>
            </a:xfrm>
            <a:prstGeom prst="rect">
              <a:avLst/>
            </a:prstGeom>
            <a:noFill/>
          </p:spPr>
          <p:txBody>
            <a:bodyPr wrap="none" rtlCol="0">
              <a:spAutoFit/>
            </a:bodyPr>
            <a:lstStyle/>
            <a:p>
              <a:pPr algn="ctr"/>
              <a:r>
                <a:rPr lang="en-GB" sz="3200" dirty="0">
                  <a:solidFill>
                    <a:schemeClr val="accent1"/>
                  </a:solidFill>
                </a:rPr>
                <a:t>35%</a:t>
              </a:r>
              <a:endParaRPr lang="en-GB" sz="3200" dirty="0"/>
            </a:p>
          </p:txBody>
        </p:sp>
        <p:sp>
          <p:nvSpPr>
            <p:cNvPr id="22" name="Rectangle 21">
              <a:extLst>
                <a:ext uri="{FF2B5EF4-FFF2-40B4-BE49-F238E27FC236}">
                  <a16:creationId xmlns:a16="http://schemas.microsoft.com/office/drawing/2014/main" id="{7CF67FDD-9B67-4E36-B04E-779B04876FE8}"/>
                </a:ext>
              </a:extLst>
            </p:cNvPr>
            <p:cNvSpPr/>
            <p:nvPr/>
          </p:nvSpPr>
          <p:spPr>
            <a:xfrm>
              <a:off x="10363743" y="3397475"/>
              <a:ext cx="1295574" cy="369332"/>
            </a:xfrm>
            <a:prstGeom prst="rect">
              <a:avLst/>
            </a:prstGeom>
          </p:spPr>
          <p:txBody>
            <a:bodyPr wrap="square">
              <a:spAutoFit/>
            </a:bodyPr>
            <a:lstStyle/>
            <a:p>
              <a:r>
                <a:rPr lang="en-GB" dirty="0"/>
                <a:t>care home</a:t>
              </a:r>
            </a:p>
          </p:txBody>
        </p:sp>
        <p:sp>
          <p:nvSpPr>
            <p:cNvPr id="23" name="TextBox 22">
              <a:extLst>
                <a:ext uri="{FF2B5EF4-FFF2-40B4-BE49-F238E27FC236}">
                  <a16:creationId xmlns:a16="http://schemas.microsoft.com/office/drawing/2014/main" id="{B89DF067-03BF-4DA2-BA25-35BF29AA83CF}"/>
                </a:ext>
              </a:extLst>
            </p:cNvPr>
            <p:cNvSpPr txBox="1"/>
            <p:nvPr/>
          </p:nvSpPr>
          <p:spPr>
            <a:xfrm>
              <a:off x="9772339" y="4116514"/>
              <a:ext cx="686405" cy="584775"/>
            </a:xfrm>
            <a:prstGeom prst="rect">
              <a:avLst/>
            </a:prstGeom>
            <a:noFill/>
          </p:spPr>
          <p:txBody>
            <a:bodyPr wrap="none" rtlCol="0">
              <a:spAutoFit/>
            </a:bodyPr>
            <a:lstStyle/>
            <a:p>
              <a:pPr algn="ctr"/>
              <a:r>
                <a:rPr lang="en-GB" sz="3200" dirty="0">
                  <a:solidFill>
                    <a:schemeClr val="accent1"/>
                  </a:solidFill>
                </a:rPr>
                <a:t>8%</a:t>
              </a:r>
              <a:endParaRPr lang="en-GB" sz="3200" dirty="0"/>
            </a:p>
          </p:txBody>
        </p:sp>
        <p:sp>
          <p:nvSpPr>
            <p:cNvPr id="24" name="Rectangle 23">
              <a:extLst>
                <a:ext uri="{FF2B5EF4-FFF2-40B4-BE49-F238E27FC236}">
                  <a16:creationId xmlns:a16="http://schemas.microsoft.com/office/drawing/2014/main" id="{C20B96CE-39C4-4975-B19F-7FE564876877}"/>
                </a:ext>
              </a:extLst>
            </p:cNvPr>
            <p:cNvSpPr/>
            <p:nvPr/>
          </p:nvSpPr>
          <p:spPr>
            <a:xfrm>
              <a:off x="10363743" y="4213083"/>
              <a:ext cx="1053736" cy="369332"/>
            </a:xfrm>
            <a:prstGeom prst="rect">
              <a:avLst/>
            </a:prstGeom>
          </p:spPr>
          <p:txBody>
            <a:bodyPr wrap="square">
              <a:spAutoFit/>
            </a:bodyPr>
            <a:lstStyle/>
            <a:p>
              <a:r>
                <a:rPr lang="en-GB" dirty="0"/>
                <a:t>other</a:t>
              </a:r>
            </a:p>
          </p:txBody>
        </p:sp>
      </p:grpSp>
      <p:sp>
        <p:nvSpPr>
          <p:cNvPr id="5" name="Footer Placeholder 4">
            <a:extLst>
              <a:ext uri="{FF2B5EF4-FFF2-40B4-BE49-F238E27FC236}">
                <a16:creationId xmlns:a16="http://schemas.microsoft.com/office/drawing/2014/main" id="{2AF15FA1-E490-466B-9FB2-B7C0F88CFCF7}"/>
              </a:ext>
            </a:extLst>
          </p:cNvPr>
          <p:cNvSpPr>
            <a:spLocks noGrp="1"/>
          </p:cNvSpPr>
          <p:nvPr>
            <p:ph type="ftr" sz="quarter" idx="11"/>
          </p:nvPr>
        </p:nvSpPr>
        <p:spPr/>
        <p:txBody>
          <a:bodyPr/>
          <a:lstStyle/>
          <a:p>
            <a:r>
              <a:rPr lang="en-GB" dirty="0"/>
              <a:t>PHI East Sussex County Council 2022</a:t>
            </a:r>
          </a:p>
        </p:txBody>
      </p:sp>
      <p:sp>
        <p:nvSpPr>
          <p:cNvPr id="6" name="Slide Number Placeholder 5">
            <a:extLst>
              <a:ext uri="{FF2B5EF4-FFF2-40B4-BE49-F238E27FC236}">
                <a16:creationId xmlns:a16="http://schemas.microsoft.com/office/drawing/2014/main" id="{DD564EFF-8B29-49A8-9F67-7D7DBBA260CC}"/>
              </a:ext>
            </a:extLst>
          </p:cNvPr>
          <p:cNvSpPr>
            <a:spLocks noGrp="1"/>
          </p:cNvSpPr>
          <p:nvPr>
            <p:ph type="sldNum" sz="quarter" idx="12"/>
          </p:nvPr>
        </p:nvSpPr>
        <p:spPr/>
        <p:txBody>
          <a:bodyPr/>
          <a:lstStyle/>
          <a:p>
            <a:fld id="{8909338C-4204-40C7-9A1E-446982E7336D}" type="slidenum">
              <a:rPr lang="en-GB" smtClean="0"/>
              <a:pPr/>
              <a:t>58</a:t>
            </a:fld>
            <a:endParaRPr lang="en-GB" dirty="0"/>
          </a:p>
        </p:txBody>
      </p:sp>
      <p:sp>
        <p:nvSpPr>
          <p:cNvPr id="14" name="Rectangle 13">
            <a:extLst>
              <a:ext uri="{FF2B5EF4-FFF2-40B4-BE49-F238E27FC236}">
                <a16:creationId xmlns:a16="http://schemas.microsoft.com/office/drawing/2014/main" id="{2C281972-BE38-43ED-8755-FAA7168238E3}"/>
              </a:ext>
            </a:extLst>
          </p:cNvPr>
          <p:cNvSpPr/>
          <p:nvPr/>
        </p:nvSpPr>
        <p:spPr>
          <a:xfrm>
            <a:off x="315378" y="789475"/>
            <a:ext cx="3787889" cy="276999"/>
          </a:xfrm>
          <a:prstGeom prst="rect">
            <a:avLst/>
          </a:prstGeom>
        </p:spPr>
        <p:txBody>
          <a:bodyPr wrap="square">
            <a:spAutoFit/>
          </a:bodyPr>
          <a:lstStyle/>
          <a:p>
            <a:r>
              <a:rPr lang="en-GB" sz="1200" b="1" dirty="0"/>
              <a:t>Week ending 1</a:t>
            </a:r>
            <a:r>
              <a:rPr lang="en-GB" sz="1200" b="1" baseline="30000" dirty="0"/>
              <a:t>st</a:t>
            </a:r>
            <a:r>
              <a:rPr lang="en-GB" sz="1200" b="1" dirty="0"/>
              <a:t> April 2022</a:t>
            </a:r>
          </a:p>
        </p:txBody>
      </p:sp>
      <p:pic>
        <p:nvPicPr>
          <p:cNvPr id="7" name="Picture 6">
            <a:extLst>
              <a:ext uri="{FF2B5EF4-FFF2-40B4-BE49-F238E27FC236}">
                <a16:creationId xmlns:a16="http://schemas.microsoft.com/office/drawing/2014/main" id="{F9C24488-1721-4AC2-93AE-983B4A0C38AA}"/>
              </a:ext>
            </a:extLst>
          </p:cNvPr>
          <p:cNvPicPr>
            <a:picLocks noChangeAspect="1"/>
          </p:cNvPicPr>
          <p:nvPr/>
        </p:nvPicPr>
        <p:blipFill>
          <a:blip r:embed="rId2"/>
          <a:stretch>
            <a:fillRect/>
          </a:stretch>
        </p:blipFill>
        <p:spPr>
          <a:xfrm>
            <a:off x="1487488" y="1272142"/>
            <a:ext cx="7417181" cy="4997707"/>
          </a:xfrm>
          <a:prstGeom prst="rect">
            <a:avLst/>
          </a:prstGeom>
        </p:spPr>
      </p:pic>
    </p:spTree>
    <p:extLst>
      <p:ext uri="{BB962C8B-B14F-4D97-AF65-F5344CB8AC3E}">
        <p14:creationId xmlns:p14="http://schemas.microsoft.com/office/powerpoint/2010/main" val="36870552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267A3-02CB-4139-857E-A7152C580AD7}"/>
              </a:ext>
            </a:extLst>
          </p:cNvPr>
          <p:cNvSpPr>
            <a:spLocks noGrp="1"/>
          </p:cNvSpPr>
          <p:nvPr>
            <p:ph type="title"/>
          </p:nvPr>
        </p:nvSpPr>
        <p:spPr/>
        <p:txBody>
          <a:bodyPr>
            <a:normAutofit/>
          </a:bodyPr>
          <a:lstStyle/>
          <a:p>
            <a:r>
              <a:rPr lang="en-GB" sz="2400" b="0" dirty="0"/>
              <a:t>Settings: Care homes</a:t>
            </a:r>
            <a:endParaRPr lang="en-GB" sz="1400" kern="1200" dirty="0">
              <a:solidFill>
                <a:schemeClr val="tx1"/>
              </a:solidFill>
              <a:latin typeface="+mn-lt"/>
              <a:ea typeface="+mn-ea"/>
              <a:cs typeface="+mn-cs"/>
            </a:endParaRPr>
          </a:p>
        </p:txBody>
      </p:sp>
      <p:sp>
        <p:nvSpPr>
          <p:cNvPr id="8" name="Rectangle: Rounded Corners 7">
            <a:extLst>
              <a:ext uri="{FF2B5EF4-FFF2-40B4-BE49-F238E27FC236}">
                <a16:creationId xmlns:a16="http://schemas.microsoft.com/office/drawing/2014/main" id="{99F899C0-543D-457D-9FD0-A33B91D95DB0}"/>
              </a:ext>
            </a:extLst>
          </p:cNvPr>
          <p:cNvSpPr/>
          <p:nvPr/>
        </p:nvSpPr>
        <p:spPr>
          <a:xfrm>
            <a:off x="695400" y="1112571"/>
            <a:ext cx="3013785" cy="2307402"/>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bg1"/>
                </a:solidFill>
              </a:rPr>
              <a:t>736 </a:t>
            </a:r>
            <a:r>
              <a:rPr lang="en-GB" sz="1600" dirty="0"/>
              <a:t>COVID-19 deaths in East Sussex care homes as at 1</a:t>
            </a:r>
            <a:r>
              <a:rPr lang="en-GB" sz="1600" baseline="30000" dirty="0"/>
              <a:t>st</a:t>
            </a:r>
            <a:r>
              <a:rPr lang="en-GB" sz="1600" dirty="0"/>
              <a:t> April 2022</a:t>
            </a:r>
          </a:p>
          <a:p>
            <a:endParaRPr lang="en-GB" sz="1600" dirty="0"/>
          </a:p>
          <a:p>
            <a:r>
              <a:rPr lang="en-GB" sz="1200" dirty="0"/>
              <a:t>(Weekly ONS deaths where place of death was a care home, by UTLA of residence)</a:t>
            </a:r>
          </a:p>
          <a:p>
            <a:pPr algn="ctr"/>
            <a:endParaRPr lang="en-GB" dirty="0">
              <a:solidFill>
                <a:schemeClr val="bg1"/>
              </a:solidFill>
            </a:endParaRPr>
          </a:p>
        </p:txBody>
      </p:sp>
      <p:sp>
        <p:nvSpPr>
          <p:cNvPr id="19" name="TextBox 18">
            <a:extLst>
              <a:ext uri="{FF2B5EF4-FFF2-40B4-BE49-F238E27FC236}">
                <a16:creationId xmlns:a16="http://schemas.microsoft.com/office/drawing/2014/main" id="{4F57F2E5-EB7B-4CF5-AD58-7C882B3DD16D}"/>
              </a:ext>
            </a:extLst>
          </p:cNvPr>
          <p:cNvSpPr txBox="1"/>
          <p:nvPr/>
        </p:nvSpPr>
        <p:spPr>
          <a:xfrm>
            <a:off x="706587" y="3749619"/>
            <a:ext cx="3052925" cy="261610"/>
          </a:xfrm>
          <a:prstGeom prst="rect">
            <a:avLst/>
          </a:prstGeom>
          <a:noFill/>
        </p:spPr>
        <p:txBody>
          <a:bodyPr wrap="square" lIns="0" tIns="0" rIns="0" rtlCol="0">
            <a:spAutoFit/>
          </a:bodyPr>
          <a:lstStyle/>
          <a:p>
            <a:r>
              <a:rPr lang="en-GB" sz="1400" b="1" dirty="0"/>
              <a:t>Care Home deaths by district/borough</a:t>
            </a:r>
          </a:p>
        </p:txBody>
      </p:sp>
      <p:graphicFrame>
        <p:nvGraphicFramePr>
          <p:cNvPr id="18" name="Table 17" descr="table care home deaths by district an borough">
            <a:extLst>
              <a:ext uri="{FF2B5EF4-FFF2-40B4-BE49-F238E27FC236}">
                <a16:creationId xmlns:a16="http://schemas.microsoft.com/office/drawing/2014/main" id="{FE4B4794-AFDE-430B-B59C-FC8417541842}"/>
              </a:ext>
            </a:extLst>
          </p:cNvPr>
          <p:cNvGraphicFramePr>
            <a:graphicFrameLocks noGrp="1"/>
          </p:cNvGraphicFramePr>
          <p:nvPr>
            <p:extLst>
              <p:ext uri="{D42A27DB-BD31-4B8C-83A1-F6EECF244321}">
                <p14:modId xmlns:p14="http://schemas.microsoft.com/office/powerpoint/2010/main" val="3035656258"/>
              </p:ext>
            </p:extLst>
          </p:nvPr>
        </p:nvGraphicFramePr>
        <p:xfrm>
          <a:off x="709487" y="4127868"/>
          <a:ext cx="2999697" cy="1828800"/>
        </p:xfrm>
        <a:graphic>
          <a:graphicData uri="http://schemas.openxmlformats.org/drawingml/2006/table">
            <a:tbl>
              <a:tblPr firstRow="1" bandRow="1">
                <a:tableStyleId>{5A111915-BE36-4E01-A7E5-04B1672EAD32}</a:tableStyleId>
              </a:tblPr>
              <a:tblGrid>
                <a:gridCol w="1572971">
                  <a:extLst>
                    <a:ext uri="{9D8B030D-6E8A-4147-A177-3AD203B41FA5}">
                      <a16:colId xmlns:a16="http://schemas.microsoft.com/office/drawing/2014/main" val="2745252146"/>
                    </a:ext>
                  </a:extLst>
                </a:gridCol>
                <a:gridCol w="1426726">
                  <a:extLst>
                    <a:ext uri="{9D8B030D-6E8A-4147-A177-3AD203B41FA5}">
                      <a16:colId xmlns:a16="http://schemas.microsoft.com/office/drawing/2014/main" val="39583353"/>
                    </a:ext>
                  </a:extLst>
                </a:gridCol>
              </a:tblGrid>
              <a:tr h="0">
                <a:tc>
                  <a:txBody>
                    <a:bodyPr/>
                    <a:lstStyle/>
                    <a:p>
                      <a:r>
                        <a:rPr lang="en-GB" sz="1400" dirty="0"/>
                        <a:t>District / Borough</a:t>
                      </a:r>
                      <a:endParaRPr lang="en-GB" sz="1400" dirty="0">
                        <a:solidFill>
                          <a:schemeClr val="bg1"/>
                        </a:solidFill>
                      </a:endParaRPr>
                    </a:p>
                  </a:txBody>
                  <a:tcPr>
                    <a:lnR w="12700" cap="flat" cmpd="sng" algn="ctr">
                      <a:solidFill>
                        <a:srgbClr val="4E79A7"/>
                      </a:solidFill>
                      <a:prstDash val="solid"/>
                      <a:round/>
                      <a:headEnd type="none" w="med" len="med"/>
                      <a:tailEnd type="none" w="med" len="med"/>
                    </a:lnR>
                    <a:solidFill>
                      <a:srgbClr val="203864"/>
                    </a:solidFill>
                  </a:tcPr>
                </a:tc>
                <a:tc>
                  <a:txBody>
                    <a:bodyPr/>
                    <a:lstStyle/>
                    <a:p>
                      <a:r>
                        <a:rPr lang="en-GB" sz="1400" dirty="0"/>
                        <a:t>Totals</a:t>
                      </a:r>
                      <a:endParaRPr lang="en-GB" sz="1400" dirty="0">
                        <a:solidFill>
                          <a:schemeClr val="bg1"/>
                        </a:solidFill>
                      </a:endParaRPr>
                    </a:p>
                  </a:txBody>
                  <a:tcPr>
                    <a:lnL w="12700" cap="flat" cmpd="sng" algn="ctr">
                      <a:solidFill>
                        <a:srgbClr val="4E79A7"/>
                      </a:solidFill>
                      <a:prstDash val="solid"/>
                      <a:round/>
                      <a:headEnd type="none" w="med" len="med"/>
                      <a:tailEnd type="none" w="med" len="med"/>
                    </a:lnL>
                    <a:solidFill>
                      <a:srgbClr val="203864"/>
                    </a:solidFill>
                  </a:tcPr>
                </a:tc>
                <a:extLst>
                  <a:ext uri="{0D108BD9-81ED-4DB2-BD59-A6C34878D82A}">
                    <a16:rowId xmlns:a16="http://schemas.microsoft.com/office/drawing/2014/main" val="518556968"/>
                  </a:ext>
                </a:extLst>
              </a:tr>
              <a:tr h="220120">
                <a:tc>
                  <a:txBody>
                    <a:bodyPr/>
                    <a:lstStyle/>
                    <a:p>
                      <a:r>
                        <a:rPr lang="en-GB" sz="1400" dirty="0"/>
                        <a:t>Eastbourne</a:t>
                      </a:r>
                    </a:p>
                  </a:txBody>
                  <a:tcPr>
                    <a:lnR w="6350" cap="flat" cmpd="sng" algn="ctr">
                      <a:solidFill>
                        <a:srgbClr val="4E79A7"/>
                      </a:solidFill>
                      <a:prstDash val="solid"/>
                      <a:round/>
                      <a:headEnd type="none" w="med" len="med"/>
                      <a:tailEnd type="none" w="med" len="med"/>
                    </a:lnR>
                    <a:lnB w="6350" cap="flat" cmpd="sng" algn="ctr">
                      <a:solidFill>
                        <a:srgbClr val="4E79A7"/>
                      </a:solidFill>
                      <a:prstDash val="solid"/>
                      <a:round/>
                      <a:headEnd type="none" w="med" len="med"/>
                      <a:tailEnd type="none" w="med" len="med"/>
                    </a:lnB>
                  </a:tcPr>
                </a:tc>
                <a:tc>
                  <a:txBody>
                    <a:bodyPr/>
                    <a:lstStyle/>
                    <a:p>
                      <a:r>
                        <a:rPr lang="en-GB" sz="1400" dirty="0"/>
                        <a:t>157</a:t>
                      </a:r>
                    </a:p>
                  </a:txBody>
                  <a:tcPr>
                    <a:lnL w="6350" cap="flat" cmpd="sng" algn="ctr">
                      <a:solidFill>
                        <a:srgbClr val="4E79A7"/>
                      </a:solidFill>
                      <a:prstDash val="solid"/>
                      <a:round/>
                      <a:headEnd type="none" w="med" len="med"/>
                      <a:tailEnd type="none" w="med" len="med"/>
                    </a:lnL>
                    <a:lnB w="6350" cap="flat" cmpd="sng" algn="ctr">
                      <a:solidFill>
                        <a:srgbClr val="4E79A7"/>
                      </a:solidFill>
                      <a:prstDash val="solid"/>
                      <a:round/>
                      <a:headEnd type="none" w="med" len="med"/>
                      <a:tailEnd type="none" w="med" len="med"/>
                    </a:lnB>
                  </a:tcPr>
                </a:tc>
                <a:extLst>
                  <a:ext uri="{0D108BD9-81ED-4DB2-BD59-A6C34878D82A}">
                    <a16:rowId xmlns:a16="http://schemas.microsoft.com/office/drawing/2014/main" val="3835528078"/>
                  </a:ext>
                </a:extLst>
              </a:tr>
              <a:tr h="291197">
                <a:tc>
                  <a:txBody>
                    <a:bodyPr/>
                    <a:lstStyle/>
                    <a:p>
                      <a:r>
                        <a:rPr lang="en-GB" sz="1400" dirty="0"/>
                        <a:t>Hastings</a:t>
                      </a:r>
                    </a:p>
                  </a:txBody>
                  <a:tcPr>
                    <a:lnR w="6350" cap="flat" cmpd="sng" algn="ctr">
                      <a:solidFill>
                        <a:srgbClr val="4E79A7"/>
                      </a:solidFill>
                      <a:prstDash val="solid"/>
                      <a:round/>
                      <a:headEnd type="none" w="med" len="med"/>
                      <a:tailEnd type="none" w="med" len="med"/>
                    </a:lnR>
                    <a:lnT w="6350" cap="flat" cmpd="sng" algn="ctr">
                      <a:solidFill>
                        <a:srgbClr val="4E79A7"/>
                      </a:solidFill>
                      <a:prstDash val="solid"/>
                      <a:round/>
                      <a:headEnd type="none" w="med" len="med"/>
                      <a:tailEnd type="none" w="med" len="med"/>
                    </a:lnT>
                    <a:lnB w="6350" cap="flat" cmpd="sng" algn="ctr">
                      <a:solidFill>
                        <a:srgbClr val="4E79A7"/>
                      </a:solidFill>
                      <a:prstDash val="solid"/>
                      <a:round/>
                      <a:headEnd type="none" w="med" len="med"/>
                      <a:tailEnd type="none" w="med" len="med"/>
                    </a:lnB>
                  </a:tcPr>
                </a:tc>
                <a:tc>
                  <a:txBody>
                    <a:bodyPr/>
                    <a:lstStyle/>
                    <a:p>
                      <a:r>
                        <a:rPr lang="en-GB" sz="1400" dirty="0"/>
                        <a:t>115</a:t>
                      </a:r>
                    </a:p>
                  </a:txBody>
                  <a:tcPr>
                    <a:lnL w="6350" cap="flat" cmpd="sng" algn="ctr">
                      <a:solidFill>
                        <a:srgbClr val="4E79A7"/>
                      </a:solidFill>
                      <a:prstDash val="solid"/>
                      <a:round/>
                      <a:headEnd type="none" w="med" len="med"/>
                      <a:tailEnd type="none" w="med" len="med"/>
                    </a:lnL>
                    <a:lnT w="6350" cap="flat" cmpd="sng" algn="ctr">
                      <a:solidFill>
                        <a:srgbClr val="4E79A7"/>
                      </a:solidFill>
                      <a:prstDash val="solid"/>
                      <a:round/>
                      <a:headEnd type="none" w="med" len="med"/>
                      <a:tailEnd type="none" w="med" len="med"/>
                    </a:lnT>
                    <a:lnB w="6350" cap="flat" cmpd="sng" algn="ctr">
                      <a:solidFill>
                        <a:srgbClr val="4E79A7"/>
                      </a:solidFill>
                      <a:prstDash val="solid"/>
                      <a:round/>
                      <a:headEnd type="none" w="med" len="med"/>
                      <a:tailEnd type="none" w="med" len="med"/>
                    </a:lnB>
                  </a:tcPr>
                </a:tc>
                <a:extLst>
                  <a:ext uri="{0D108BD9-81ED-4DB2-BD59-A6C34878D82A}">
                    <a16:rowId xmlns:a16="http://schemas.microsoft.com/office/drawing/2014/main" val="898893269"/>
                  </a:ext>
                </a:extLst>
              </a:tr>
              <a:tr h="291197">
                <a:tc>
                  <a:txBody>
                    <a:bodyPr/>
                    <a:lstStyle/>
                    <a:p>
                      <a:r>
                        <a:rPr lang="en-GB" sz="1400" dirty="0"/>
                        <a:t>Lewes</a:t>
                      </a:r>
                    </a:p>
                  </a:txBody>
                  <a:tcPr>
                    <a:lnR w="6350" cap="flat" cmpd="sng" algn="ctr">
                      <a:solidFill>
                        <a:srgbClr val="4E79A7"/>
                      </a:solidFill>
                      <a:prstDash val="solid"/>
                      <a:round/>
                      <a:headEnd type="none" w="med" len="med"/>
                      <a:tailEnd type="none" w="med" len="med"/>
                    </a:lnR>
                    <a:lnT w="6350" cap="flat" cmpd="sng" algn="ctr">
                      <a:solidFill>
                        <a:srgbClr val="4E79A7"/>
                      </a:solidFill>
                      <a:prstDash val="solid"/>
                      <a:round/>
                      <a:headEnd type="none" w="med" len="med"/>
                      <a:tailEnd type="none" w="med" len="med"/>
                    </a:lnT>
                    <a:lnB w="6350" cap="flat" cmpd="sng" algn="ctr">
                      <a:solidFill>
                        <a:srgbClr val="4E79A7"/>
                      </a:solidFill>
                      <a:prstDash val="solid"/>
                      <a:round/>
                      <a:headEnd type="none" w="med" len="med"/>
                      <a:tailEnd type="none" w="med" len="med"/>
                    </a:lnB>
                  </a:tcPr>
                </a:tc>
                <a:tc>
                  <a:txBody>
                    <a:bodyPr/>
                    <a:lstStyle/>
                    <a:p>
                      <a:r>
                        <a:rPr lang="en-GB" sz="1400" dirty="0"/>
                        <a:t>131</a:t>
                      </a:r>
                    </a:p>
                  </a:txBody>
                  <a:tcPr>
                    <a:lnL w="6350" cap="flat" cmpd="sng" algn="ctr">
                      <a:solidFill>
                        <a:srgbClr val="4E79A7"/>
                      </a:solidFill>
                      <a:prstDash val="solid"/>
                      <a:round/>
                      <a:headEnd type="none" w="med" len="med"/>
                      <a:tailEnd type="none" w="med" len="med"/>
                    </a:lnL>
                    <a:lnT w="6350" cap="flat" cmpd="sng" algn="ctr">
                      <a:solidFill>
                        <a:srgbClr val="4E79A7"/>
                      </a:solidFill>
                      <a:prstDash val="solid"/>
                      <a:round/>
                      <a:headEnd type="none" w="med" len="med"/>
                      <a:tailEnd type="none" w="med" len="med"/>
                    </a:lnT>
                    <a:lnB w="6350" cap="flat" cmpd="sng" algn="ctr">
                      <a:solidFill>
                        <a:srgbClr val="4E79A7"/>
                      </a:solidFill>
                      <a:prstDash val="solid"/>
                      <a:round/>
                      <a:headEnd type="none" w="med" len="med"/>
                      <a:tailEnd type="none" w="med" len="med"/>
                    </a:lnB>
                  </a:tcPr>
                </a:tc>
                <a:extLst>
                  <a:ext uri="{0D108BD9-81ED-4DB2-BD59-A6C34878D82A}">
                    <a16:rowId xmlns:a16="http://schemas.microsoft.com/office/drawing/2014/main" val="4021297303"/>
                  </a:ext>
                </a:extLst>
              </a:tr>
              <a:tr h="148986">
                <a:tc>
                  <a:txBody>
                    <a:bodyPr/>
                    <a:lstStyle/>
                    <a:p>
                      <a:r>
                        <a:rPr lang="en-GB" sz="1400" dirty="0"/>
                        <a:t>Rother</a:t>
                      </a:r>
                    </a:p>
                  </a:txBody>
                  <a:tcPr>
                    <a:lnR w="6350" cap="flat" cmpd="sng" algn="ctr">
                      <a:solidFill>
                        <a:srgbClr val="4E79A7"/>
                      </a:solidFill>
                      <a:prstDash val="solid"/>
                      <a:round/>
                      <a:headEnd type="none" w="med" len="med"/>
                      <a:tailEnd type="none" w="med" len="med"/>
                    </a:lnR>
                    <a:lnT w="6350" cap="flat" cmpd="sng" algn="ctr">
                      <a:solidFill>
                        <a:srgbClr val="4E79A7"/>
                      </a:solidFill>
                      <a:prstDash val="solid"/>
                      <a:round/>
                      <a:headEnd type="none" w="med" len="med"/>
                      <a:tailEnd type="none" w="med" len="med"/>
                    </a:lnT>
                    <a:lnB w="6350" cap="flat" cmpd="sng" algn="ctr">
                      <a:solidFill>
                        <a:srgbClr val="4E79A7"/>
                      </a:solidFill>
                      <a:prstDash val="solid"/>
                      <a:round/>
                      <a:headEnd type="none" w="med" len="med"/>
                      <a:tailEnd type="none" w="med" len="med"/>
                    </a:lnB>
                  </a:tcPr>
                </a:tc>
                <a:tc>
                  <a:txBody>
                    <a:bodyPr/>
                    <a:lstStyle/>
                    <a:p>
                      <a:r>
                        <a:rPr lang="en-GB" sz="1400" dirty="0"/>
                        <a:t>177</a:t>
                      </a:r>
                    </a:p>
                  </a:txBody>
                  <a:tcPr>
                    <a:lnL w="6350" cap="flat" cmpd="sng" algn="ctr">
                      <a:solidFill>
                        <a:srgbClr val="4E79A7"/>
                      </a:solidFill>
                      <a:prstDash val="solid"/>
                      <a:round/>
                      <a:headEnd type="none" w="med" len="med"/>
                      <a:tailEnd type="none" w="med" len="med"/>
                    </a:lnL>
                    <a:lnT w="6350" cap="flat" cmpd="sng" algn="ctr">
                      <a:solidFill>
                        <a:srgbClr val="4E79A7"/>
                      </a:solidFill>
                      <a:prstDash val="solid"/>
                      <a:round/>
                      <a:headEnd type="none" w="med" len="med"/>
                      <a:tailEnd type="none" w="med" len="med"/>
                    </a:lnT>
                    <a:lnB w="6350" cap="flat" cmpd="sng" algn="ctr">
                      <a:solidFill>
                        <a:srgbClr val="4E79A7"/>
                      </a:solidFill>
                      <a:prstDash val="solid"/>
                      <a:round/>
                      <a:headEnd type="none" w="med" len="med"/>
                      <a:tailEnd type="none" w="med" len="med"/>
                    </a:lnB>
                  </a:tcPr>
                </a:tc>
                <a:extLst>
                  <a:ext uri="{0D108BD9-81ED-4DB2-BD59-A6C34878D82A}">
                    <a16:rowId xmlns:a16="http://schemas.microsoft.com/office/drawing/2014/main" val="1194904244"/>
                  </a:ext>
                </a:extLst>
              </a:tr>
              <a:tr h="291197">
                <a:tc>
                  <a:txBody>
                    <a:bodyPr/>
                    <a:lstStyle/>
                    <a:p>
                      <a:r>
                        <a:rPr lang="en-GB" sz="1400" dirty="0"/>
                        <a:t>Wealden</a:t>
                      </a:r>
                    </a:p>
                  </a:txBody>
                  <a:tcPr>
                    <a:lnR w="6350" cap="flat" cmpd="sng" algn="ctr">
                      <a:solidFill>
                        <a:srgbClr val="4E79A7"/>
                      </a:solidFill>
                      <a:prstDash val="solid"/>
                      <a:round/>
                      <a:headEnd type="none" w="med" len="med"/>
                      <a:tailEnd type="none" w="med" len="med"/>
                    </a:lnR>
                    <a:lnT w="6350" cap="flat" cmpd="sng" algn="ctr">
                      <a:solidFill>
                        <a:srgbClr val="4E79A7"/>
                      </a:solidFill>
                      <a:prstDash val="solid"/>
                      <a:round/>
                      <a:headEnd type="none" w="med" len="med"/>
                      <a:tailEnd type="none" w="med" len="med"/>
                    </a:lnT>
                  </a:tcPr>
                </a:tc>
                <a:tc>
                  <a:txBody>
                    <a:bodyPr/>
                    <a:lstStyle/>
                    <a:p>
                      <a:r>
                        <a:rPr lang="en-GB" sz="1400" dirty="0"/>
                        <a:t>156</a:t>
                      </a:r>
                    </a:p>
                  </a:txBody>
                  <a:tcPr>
                    <a:lnL w="6350" cap="flat" cmpd="sng" algn="ctr">
                      <a:solidFill>
                        <a:srgbClr val="4E79A7"/>
                      </a:solidFill>
                      <a:prstDash val="solid"/>
                      <a:round/>
                      <a:headEnd type="none" w="med" len="med"/>
                      <a:tailEnd type="none" w="med" len="med"/>
                    </a:lnL>
                    <a:lnT w="6350" cap="flat" cmpd="sng" algn="ctr">
                      <a:solidFill>
                        <a:srgbClr val="4E79A7"/>
                      </a:solidFill>
                      <a:prstDash val="solid"/>
                      <a:round/>
                      <a:headEnd type="none" w="med" len="med"/>
                      <a:tailEnd type="none" w="med" len="med"/>
                    </a:lnT>
                  </a:tcPr>
                </a:tc>
                <a:extLst>
                  <a:ext uri="{0D108BD9-81ED-4DB2-BD59-A6C34878D82A}">
                    <a16:rowId xmlns:a16="http://schemas.microsoft.com/office/drawing/2014/main" val="575414386"/>
                  </a:ext>
                </a:extLst>
              </a:tr>
            </a:tbl>
          </a:graphicData>
        </a:graphic>
      </p:graphicFrame>
      <p:sp>
        <p:nvSpPr>
          <p:cNvPr id="15" name="TextBox 14">
            <a:extLst>
              <a:ext uri="{FF2B5EF4-FFF2-40B4-BE49-F238E27FC236}">
                <a16:creationId xmlns:a16="http://schemas.microsoft.com/office/drawing/2014/main" id="{7FABA462-D576-45DA-AFB4-C75765BDD78F}"/>
              </a:ext>
            </a:extLst>
          </p:cNvPr>
          <p:cNvSpPr txBox="1"/>
          <p:nvPr/>
        </p:nvSpPr>
        <p:spPr>
          <a:xfrm>
            <a:off x="3503712" y="6546634"/>
            <a:ext cx="5400599" cy="276999"/>
          </a:xfrm>
          <a:prstGeom prst="rect">
            <a:avLst/>
          </a:prstGeom>
          <a:noFill/>
        </p:spPr>
        <p:txBody>
          <a:bodyPr wrap="square" rtlCol="0">
            <a:spAutoFit/>
          </a:bodyPr>
          <a:lstStyle/>
          <a:p>
            <a:r>
              <a:rPr lang="en-GB" sz="1200" dirty="0"/>
              <a:t>Source: </a:t>
            </a:r>
            <a:r>
              <a:rPr lang="en-GB" sz="1200" dirty="0">
                <a:hlinkClick r:id="rId3"/>
              </a:rPr>
              <a:t>Office for National Statistics</a:t>
            </a:r>
            <a:r>
              <a:rPr lang="en-GB" sz="1200" dirty="0"/>
              <a:t>, Data period: Week ending 1</a:t>
            </a:r>
            <a:r>
              <a:rPr lang="en-GB" sz="1200" baseline="30000" dirty="0"/>
              <a:t>st</a:t>
            </a:r>
            <a:r>
              <a:rPr lang="en-GB" sz="1200" dirty="0"/>
              <a:t> April 2022</a:t>
            </a:r>
          </a:p>
        </p:txBody>
      </p:sp>
      <p:sp>
        <p:nvSpPr>
          <p:cNvPr id="6" name="Footer Placeholder 5">
            <a:extLst>
              <a:ext uri="{FF2B5EF4-FFF2-40B4-BE49-F238E27FC236}">
                <a16:creationId xmlns:a16="http://schemas.microsoft.com/office/drawing/2014/main" id="{5235A01C-95AB-4E8A-BB98-156CB86B4857}"/>
              </a:ext>
            </a:extLst>
          </p:cNvPr>
          <p:cNvSpPr>
            <a:spLocks noGrp="1"/>
          </p:cNvSpPr>
          <p:nvPr>
            <p:ph type="ftr" sz="quarter" idx="11"/>
          </p:nvPr>
        </p:nvSpPr>
        <p:spPr/>
        <p:txBody>
          <a:bodyPr/>
          <a:lstStyle/>
          <a:p>
            <a:r>
              <a:rPr lang="en-GB" dirty="0"/>
              <a:t>PHI East Sussex County Council 2022</a:t>
            </a:r>
          </a:p>
        </p:txBody>
      </p:sp>
      <p:sp>
        <p:nvSpPr>
          <p:cNvPr id="7" name="Slide Number Placeholder 6">
            <a:extLst>
              <a:ext uri="{FF2B5EF4-FFF2-40B4-BE49-F238E27FC236}">
                <a16:creationId xmlns:a16="http://schemas.microsoft.com/office/drawing/2014/main" id="{3E42BB27-D5F3-4D08-A37A-903872DBD2D6}"/>
              </a:ext>
            </a:extLst>
          </p:cNvPr>
          <p:cNvSpPr>
            <a:spLocks noGrp="1"/>
          </p:cNvSpPr>
          <p:nvPr>
            <p:ph type="sldNum" sz="quarter" idx="12"/>
          </p:nvPr>
        </p:nvSpPr>
        <p:spPr/>
        <p:txBody>
          <a:bodyPr/>
          <a:lstStyle/>
          <a:p>
            <a:fld id="{8909338C-4204-40C7-9A1E-446982E7336D}" type="slidenum">
              <a:rPr lang="en-GB" smtClean="0"/>
              <a:pPr/>
              <a:t>59</a:t>
            </a:fld>
            <a:endParaRPr lang="en-GB" dirty="0"/>
          </a:p>
        </p:txBody>
      </p:sp>
      <p:pic>
        <p:nvPicPr>
          <p:cNvPr id="11" name="Picture 10">
            <a:extLst>
              <a:ext uri="{FF2B5EF4-FFF2-40B4-BE49-F238E27FC236}">
                <a16:creationId xmlns:a16="http://schemas.microsoft.com/office/drawing/2014/main" id="{00000000-0008-0000-1B00-00000C000000}"/>
              </a:ext>
            </a:extLst>
          </p:cNvPr>
          <p:cNvPicPr>
            <a:picLocks noChangeAspect="1"/>
          </p:cNvPicPr>
          <p:nvPr/>
        </p:nvPicPr>
        <p:blipFill>
          <a:blip r:embed="rId4"/>
          <a:stretch>
            <a:fillRect/>
          </a:stretch>
        </p:blipFill>
        <p:spPr>
          <a:xfrm>
            <a:off x="4273621" y="3763643"/>
            <a:ext cx="7607161" cy="2838450"/>
          </a:xfrm>
          <a:prstGeom prst="rect">
            <a:avLst/>
          </a:prstGeom>
        </p:spPr>
      </p:pic>
      <p:pic>
        <p:nvPicPr>
          <p:cNvPr id="12" name="Picture 11">
            <a:extLst>
              <a:ext uri="{FF2B5EF4-FFF2-40B4-BE49-F238E27FC236}">
                <a16:creationId xmlns:a16="http://schemas.microsoft.com/office/drawing/2014/main" id="{00000000-0008-0000-1B00-00000D000000}"/>
              </a:ext>
            </a:extLst>
          </p:cNvPr>
          <p:cNvPicPr>
            <a:picLocks noChangeAspect="1"/>
          </p:cNvPicPr>
          <p:nvPr/>
        </p:nvPicPr>
        <p:blipFill>
          <a:blip r:embed="rId5"/>
          <a:stretch>
            <a:fillRect/>
          </a:stretch>
        </p:blipFill>
        <p:spPr>
          <a:xfrm>
            <a:off x="4273621" y="740476"/>
            <a:ext cx="7511011" cy="2847975"/>
          </a:xfrm>
          <a:prstGeom prst="rect">
            <a:avLst/>
          </a:prstGeom>
        </p:spPr>
      </p:pic>
    </p:spTree>
    <p:extLst>
      <p:ext uri="{BB962C8B-B14F-4D97-AF65-F5344CB8AC3E}">
        <p14:creationId xmlns:p14="http://schemas.microsoft.com/office/powerpoint/2010/main" val="1861279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5D2A3-AF29-425B-B75E-22E69CBEEA5B}"/>
              </a:ext>
            </a:extLst>
          </p:cNvPr>
          <p:cNvSpPr>
            <a:spLocks noGrp="1"/>
          </p:cNvSpPr>
          <p:nvPr>
            <p:ph type="title"/>
          </p:nvPr>
        </p:nvSpPr>
        <p:spPr/>
        <p:txBody>
          <a:bodyPr anchor="ctr">
            <a:noAutofit/>
          </a:bodyPr>
          <a:lstStyle/>
          <a:p>
            <a:r>
              <a:rPr lang="en-GB" sz="2400" dirty="0">
                <a:solidFill>
                  <a:schemeClr val="bg1"/>
                </a:solidFill>
                <a:latin typeface="Trebuchet MS" panose="020B0603020202020204" pitchFamily="34" charset="0"/>
              </a:rPr>
              <a:t>Long </a:t>
            </a:r>
            <a:r>
              <a:rPr lang="en-GB" dirty="0"/>
              <a:t>COVID</a:t>
            </a:r>
            <a:r>
              <a:rPr lang="en-GB" sz="2400" dirty="0">
                <a:solidFill>
                  <a:schemeClr val="bg1"/>
                </a:solidFill>
                <a:latin typeface="Trebuchet MS" panose="020B0603020202020204" pitchFamily="34" charset="0"/>
              </a:rPr>
              <a:t>: national evidence</a:t>
            </a:r>
          </a:p>
        </p:txBody>
      </p:sp>
      <p:sp>
        <p:nvSpPr>
          <p:cNvPr id="9" name="Rectangle 8">
            <a:extLst>
              <a:ext uri="{FF2B5EF4-FFF2-40B4-BE49-F238E27FC236}">
                <a16:creationId xmlns:a16="http://schemas.microsoft.com/office/drawing/2014/main" id="{66594570-5486-48F3-8E60-EE57130776E4}"/>
              </a:ext>
            </a:extLst>
          </p:cNvPr>
          <p:cNvSpPr/>
          <p:nvPr/>
        </p:nvSpPr>
        <p:spPr>
          <a:xfrm>
            <a:off x="265373" y="790531"/>
            <a:ext cx="5470587" cy="1436291"/>
          </a:xfrm>
          <a:prstGeom prst="rect">
            <a:avLst/>
          </a:prstGeom>
        </p:spPr>
        <p:txBody>
          <a:bodyPr wrap="square" lIns="0" rIns="0">
            <a:spAutoFit/>
          </a:bodyPr>
          <a:lstStyle/>
          <a:p>
            <a:pPr>
              <a:spcAft>
                <a:spcPts val="1200"/>
              </a:spcAft>
            </a:pPr>
            <a:r>
              <a:rPr lang="en-GB" sz="1400" b="1" dirty="0"/>
              <a:t>Broad case </a:t>
            </a:r>
            <a:r>
              <a:rPr lang="en-GB" sz="1400" b="1" dirty="0">
                <a:hlinkClick r:id="rId3"/>
              </a:rPr>
              <a:t>definitions</a:t>
            </a:r>
            <a:r>
              <a:rPr lang="en-GB" sz="1400" b="1" dirty="0"/>
              <a:t> for COVID-19:</a:t>
            </a:r>
          </a:p>
          <a:p>
            <a:pPr>
              <a:spcAft>
                <a:spcPts val="200"/>
              </a:spcAft>
              <a:tabLst>
                <a:tab pos="1882775" algn="l"/>
                <a:tab pos="2960688" algn="l"/>
              </a:tabLst>
            </a:pPr>
            <a:r>
              <a:rPr lang="en-GB" sz="1200" b="1" dirty="0">
                <a:solidFill>
                  <a:schemeClr val="accent2">
                    <a:lumMod val="75000"/>
                  </a:schemeClr>
                </a:solidFill>
              </a:rPr>
              <a:t>Acute COVID-19</a:t>
            </a:r>
            <a:r>
              <a:rPr lang="en-GB" sz="1200" b="1" dirty="0">
                <a:solidFill>
                  <a:schemeClr val="accent1">
                    <a:lumMod val="75000"/>
                  </a:schemeClr>
                </a:solidFill>
              </a:rPr>
              <a:t> </a:t>
            </a:r>
            <a:r>
              <a:rPr lang="en-GB" sz="1200" dirty="0"/>
              <a:t>Signs and symptoms of COVID-19 for up to 4 weeks.</a:t>
            </a:r>
          </a:p>
          <a:p>
            <a:pPr marL="0" lvl="1" defTabSz="874713">
              <a:spcAft>
                <a:spcPts val="200"/>
              </a:spcAft>
              <a:tabLst>
                <a:tab pos="625475" algn="l"/>
                <a:tab pos="2960688" algn="l"/>
              </a:tabLst>
            </a:pPr>
            <a:r>
              <a:rPr lang="en-GB" sz="1200" b="1" dirty="0">
                <a:solidFill>
                  <a:schemeClr val="accent2">
                    <a:lumMod val="75000"/>
                  </a:schemeClr>
                </a:solidFill>
              </a:rPr>
              <a:t>Ongoing symptomatic COVID-19 </a:t>
            </a:r>
            <a:r>
              <a:rPr lang="en-GB" sz="1200" dirty="0"/>
              <a:t>Signs and symptoms of COVID-19 from 4 to 12 weeks. </a:t>
            </a:r>
          </a:p>
          <a:p>
            <a:pPr defTabSz="1165225">
              <a:spcAft>
                <a:spcPts val="200"/>
              </a:spcAft>
              <a:tabLst>
                <a:tab pos="182563" algn="l"/>
                <a:tab pos="3048000" algn="l"/>
              </a:tabLst>
            </a:pPr>
            <a:r>
              <a:rPr lang="en-GB" sz="1200" b="1" dirty="0">
                <a:solidFill>
                  <a:schemeClr val="accent2">
                    <a:lumMod val="75000"/>
                  </a:schemeClr>
                </a:solidFill>
              </a:rPr>
              <a:t>Post-COVID-19 syndrome (Long COVID) </a:t>
            </a:r>
            <a:r>
              <a:rPr lang="en-GB" sz="1200" dirty="0"/>
              <a:t>Signs and symptoms that develop during or after an infection consistent with COVID-19,  continue for more than 12 weeks and are not explained by an alternative diagnosis.</a:t>
            </a:r>
          </a:p>
        </p:txBody>
      </p:sp>
      <p:sp>
        <p:nvSpPr>
          <p:cNvPr id="4" name="Rectangle 3">
            <a:extLst>
              <a:ext uri="{FF2B5EF4-FFF2-40B4-BE49-F238E27FC236}">
                <a16:creationId xmlns:a16="http://schemas.microsoft.com/office/drawing/2014/main" id="{DD61025C-C6B4-4AD3-A510-BE122AAD420F}"/>
              </a:ext>
            </a:extLst>
          </p:cNvPr>
          <p:cNvSpPr/>
          <p:nvPr/>
        </p:nvSpPr>
        <p:spPr>
          <a:xfrm>
            <a:off x="327812" y="2439422"/>
            <a:ext cx="4917167" cy="325538"/>
          </a:xfrm>
          <a:prstGeom prst="rect">
            <a:avLst/>
          </a:prstGeom>
        </p:spPr>
        <p:txBody>
          <a:bodyPr wrap="square" lIns="0">
            <a:spAutoFit/>
          </a:bodyPr>
          <a:lstStyle/>
          <a:p>
            <a:pPr>
              <a:lnSpc>
                <a:spcPct val="115000"/>
              </a:lnSpc>
              <a:spcAft>
                <a:spcPts val="1000"/>
              </a:spcAft>
            </a:pPr>
            <a:r>
              <a:rPr lang="en-GB" sz="1400" b="1" dirty="0"/>
              <a:t>Persistent health problems reported following acute COVID-19</a:t>
            </a:r>
            <a:endParaRPr lang="en-GB"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Diagram 2" descr="Persistent health problems reported following acute COVID-19&#10;">
            <a:extLst>
              <a:ext uri="{FF2B5EF4-FFF2-40B4-BE49-F238E27FC236}">
                <a16:creationId xmlns:a16="http://schemas.microsoft.com/office/drawing/2014/main" id="{E7CB0BFA-02EA-4080-B073-5DA032241E52}"/>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232487536"/>
              </p:ext>
            </p:extLst>
          </p:nvPr>
        </p:nvGraphicFramePr>
        <p:xfrm>
          <a:off x="253176" y="2737247"/>
          <a:ext cx="5194752" cy="33776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2C96480A-3C09-464E-B665-5422DA1A279E}"/>
              </a:ext>
            </a:extLst>
          </p:cNvPr>
          <p:cNvSpPr txBox="1"/>
          <p:nvPr/>
        </p:nvSpPr>
        <p:spPr>
          <a:xfrm>
            <a:off x="253176" y="6080326"/>
            <a:ext cx="3096344" cy="261610"/>
          </a:xfrm>
          <a:prstGeom prst="rect">
            <a:avLst/>
          </a:prstGeom>
          <a:noFill/>
        </p:spPr>
        <p:txBody>
          <a:bodyPr wrap="square" rtlCol="0">
            <a:spAutoFit/>
          </a:bodyPr>
          <a:lstStyle/>
          <a:p>
            <a:r>
              <a:rPr lang="en-GB" sz="1100" dirty="0">
                <a:hlinkClick r:id="rId9"/>
              </a:rPr>
              <a:t>Post COVID syndrome long covid | england.nhs.uk</a:t>
            </a:r>
            <a:endParaRPr lang="en-GB" sz="1100" dirty="0"/>
          </a:p>
        </p:txBody>
      </p:sp>
      <p:sp>
        <p:nvSpPr>
          <p:cNvPr id="18" name="Rectangle 17">
            <a:extLst>
              <a:ext uri="{FF2B5EF4-FFF2-40B4-BE49-F238E27FC236}">
                <a16:creationId xmlns:a16="http://schemas.microsoft.com/office/drawing/2014/main" id="{AFEEBDD4-2A04-45F5-BD7E-7058025BB5D3}"/>
              </a:ext>
            </a:extLst>
          </p:cNvPr>
          <p:cNvSpPr/>
          <p:nvPr/>
        </p:nvSpPr>
        <p:spPr>
          <a:xfrm>
            <a:off x="5911554" y="738987"/>
            <a:ext cx="6096000" cy="6103549"/>
          </a:xfrm>
          <a:prstGeom prst="rect">
            <a:avLst/>
          </a:prstGeom>
          <a:solidFill>
            <a:schemeClr val="bg1">
              <a:alpha val="20000"/>
            </a:schemeClr>
          </a:solidFill>
          <a:ln w="3175">
            <a:noFill/>
          </a:ln>
        </p:spPr>
        <p:style>
          <a:lnRef idx="2">
            <a:schemeClr val="accent1"/>
          </a:lnRef>
          <a:fillRef idx="1">
            <a:schemeClr val="lt1"/>
          </a:fillRef>
          <a:effectRef idx="0">
            <a:schemeClr val="accent1"/>
          </a:effectRef>
          <a:fontRef idx="minor">
            <a:schemeClr val="dk1"/>
          </a:fontRef>
        </p:style>
        <p:txBody>
          <a:bodyPr wrap="square" lIns="180000" tIns="180000" rIns="180000" bIns="180000">
            <a:spAutoFit/>
          </a:bodyPr>
          <a:lstStyle/>
          <a:p>
            <a:pPr>
              <a:spcBef>
                <a:spcPts val="200"/>
              </a:spcBef>
              <a:spcAft>
                <a:spcPts val="200"/>
              </a:spcAft>
            </a:pPr>
            <a:r>
              <a:rPr lang="en-GB" sz="1600" b="1" dirty="0"/>
              <a:t>Prevalence of Long COVID</a:t>
            </a:r>
            <a:endParaRPr lang="en-GB" sz="1600" dirty="0"/>
          </a:p>
          <a:p>
            <a:pPr>
              <a:spcBef>
                <a:spcPts val="200"/>
              </a:spcBef>
              <a:spcAft>
                <a:spcPts val="200"/>
              </a:spcAft>
            </a:pPr>
            <a:r>
              <a:rPr lang="en-GB" sz="1100" dirty="0"/>
              <a:t>Evidence from the Office of National Statistics (ONS) </a:t>
            </a:r>
            <a:r>
              <a:rPr lang="en-GB" sz="1100" dirty="0">
                <a:hlinkClick r:id="rId10"/>
              </a:rPr>
              <a:t>Coronavirus (COVID-19) Infection Survey (CIS), </a:t>
            </a:r>
            <a:r>
              <a:rPr lang="en-GB" sz="1100" dirty="0"/>
              <a:t>contributed to the UK Health Security Agency (UKHSA) estimates of rate of transmission of COVID-19 and provides evidence of the socio-demographic characteristics of people and households who have contracted COVID-19. The evidence below is based on 368,857 responses to the CIS, collected over the four-week period ending 5 March 2022, and weighted to represent people aged two years and over living in private households in the UK.</a:t>
            </a:r>
          </a:p>
          <a:p>
            <a:pPr>
              <a:spcBef>
                <a:spcPts val="200"/>
              </a:spcBef>
              <a:spcAft>
                <a:spcPts val="200"/>
              </a:spcAft>
            </a:pPr>
            <a:r>
              <a:rPr lang="en-GB" sz="1100" dirty="0"/>
              <a:t>Key findings suggest that, as of 5</a:t>
            </a:r>
            <a:r>
              <a:rPr lang="en-GB" sz="1100" baseline="30000" dirty="0"/>
              <a:t>th</a:t>
            </a:r>
            <a:r>
              <a:rPr lang="en-GB" sz="1100" dirty="0"/>
              <a:t> March 2022, </a:t>
            </a:r>
            <a:r>
              <a:rPr lang="en-GB" sz="1100" dirty="0">
                <a:latin typeface="Calibri" panose="020F0502020204030204" pitchFamily="34" charset="0"/>
              </a:rPr>
              <a:t>of those </a:t>
            </a:r>
            <a:r>
              <a:rPr lang="en-GB" sz="1200" dirty="0"/>
              <a:t>who reported having had COVID-19:</a:t>
            </a:r>
          </a:p>
          <a:p>
            <a:pPr marL="171450" indent="-171450">
              <a:spcBef>
                <a:spcPts val="200"/>
              </a:spcBef>
              <a:spcAft>
                <a:spcPts val="200"/>
              </a:spcAft>
              <a:buFont typeface="Arial" panose="020B0604020202020204" pitchFamily="34" charset="0"/>
              <a:buChar char="•"/>
            </a:pPr>
            <a:r>
              <a:rPr lang="en-GB" sz="1400" b="1" dirty="0">
                <a:solidFill>
                  <a:schemeClr val="tx1"/>
                </a:solidFill>
              </a:rPr>
              <a:t>An estimated 1.7 million people </a:t>
            </a:r>
            <a:r>
              <a:rPr lang="en-GB" sz="1200" dirty="0"/>
              <a:t>living in private households in the UK were experiencing self-reported long COVID symptoms</a:t>
            </a:r>
          </a:p>
          <a:p>
            <a:pPr marL="171450" indent="-171450">
              <a:spcBef>
                <a:spcPts val="200"/>
              </a:spcBef>
              <a:spcAft>
                <a:spcPts val="200"/>
              </a:spcAft>
              <a:buFont typeface="Arial" panose="020B0604020202020204" pitchFamily="34" charset="0"/>
              <a:buChar char="•"/>
            </a:pPr>
            <a:r>
              <a:rPr lang="en-GB" sz="1200" dirty="0"/>
              <a:t>Of those with self-reported long covid:</a:t>
            </a:r>
          </a:p>
          <a:p>
            <a:pPr marL="628650" lvl="1" indent="-171450">
              <a:spcBef>
                <a:spcPts val="200"/>
              </a:spcBef>
              <a:spcAft>
                <a:spcPts val="200"/>
              </a:spcAft>
              <a:buFont typeface="Arial" panose="020B0604020202020204" pitchFamily="34" charset="0"/>
              <a:buChar char="•"/>
            </a:pPr>
            <a:r>
              <a:rPr lang="en-GB" sz="1400" b="1" dirty="0">
                <a:solidFill>
                  <a:schemeClr val="tx1"/>
                </a:solidFill>
              </a:rPr>
              <a:t>422,000 (24%) </a:t>
            </a:r>
            <a:r>
              <a:rPr lang="en-GB" sz="1200" dirty="0"/>
              <a:t>first had it less than 12 weeks previously</a:t>
            </a:r>
          </a:p>
          <a:p>
            <a:pPr marL="628650" lvl="1" indent="-171450">
              <a:spcBef>
                <a:spcPts val="200"/>
              </a:spcBef>
              <a:spcAft>
                <a:spcPts val="200"/>
              </a:spcAft>
              <a:buFont typeface="Arial" panose="020B0604020202020204" pitchFamily="34" charset="0"/>
              <a:buChar char="•"/>
            </a:pPr>
            <a:r>
              <a:rPr lang="en-GB" sz="1400" b="1" dirty="0">
                <a:solidFill>
                  <a:schemeClr val="tx1"/>
                </a:solidFill>
              </a:rPr>
              <a:t>1.2 million (69%) </a:t>
            </a:r>
            <a:r>
              <a:rPr lang="en-GB" sz="1200" dirty="0"/>
              <a:t>first had it at least 12 weeks previously</a:t>
            </a:r>
          </a:p>
          <a:p>
            <a:pPr marL="628650" lvl="1" indent="-171450">
              <a:spcBef>
                <a:spcPts val="200"/>
              </a:spcBef>
              <a:spcAft>
                <a:spcPts val="200"/>
              </a:spcAft>
              <a:buFont typeface="Arial" panose="020B0604020202020204" pitchFamily="34" charset="0"/>
              <a:buChar char="•"/>
            </a:pPr>
            <a:r>
              <a:rPr lang="en-GB" sz="1400" b="1" dirty="0">
                <a:solidFill>
                  <a:schemeClr val="tx1"/>
                </a:solidFill>
              </a:rPr>
              <a:t>784,000 (45%) </a:t>
            </a:r>
            <a:r>
              <a:rPr lang="en-GB" sz="1200" dirty="0"/>
              <a:t>first had it at least one year previously</a:t>
            </a:r>
          </a:p>
          <a:p>
            <a:pPr marL="628650" lvl="1" indent="-171450">
              <a:spcBef>
                <a:spcPts val="200"/>
              </a:spcBef>
              <a:spcAft>
                <a:spcPts val="200"/>
              </a:spcAft>
              <a:buFont typeface="Arial" panose="020B0604020202020204" pitchFamily="34" charset="0"/>
              <a:buChar char="•"/>
            </a:pPr>
            <a:r>
              <a:rPr lang="en-GB" sz="1400" b="1" dirty="0">
                <a:solidFill>
                  <a:schemeClr val="tx1"/>
                </a:solidFill>
              </a:rPr>
              <a:t>74,000 (4%) </a:t>
            </a:r>
            <a:r>
              <a:rPr lang="en-GB" sz="1200" dirty="0"/>
              <a:t>first had it at least two years previously</a:t>
            </a:r>
          </a:p>
          <a:p>
            <a:pPr marL="171450" indent="-171450">
              <a:spcBef>
                <a:spcPts val="200"/>
              </a:spcBef>
              <a:spcAft>
                <a:spcPts val="200"/>
              </a:spcAft>
              <a:buFont typeface="Arial" panose="020B0604020202020204" pitchFamily="34" charset="0"/>
              <a:buChar char="•"/>
            </a:pPr>
            <a:r>
              <a:rPr lang="en-GB" sz="1400" b="1" dirty="0">
                <a:solidFill>
                  <a:schemeClr val="tx1"/>
                </a:solidFill>
              </a:rPr>
              <a:t>1.1 million people (67%) </a:t>
            </a:r>
            <a:r>
              <a:rPr lang="en-GB" sz="1200" dirty="0"/>
              <a:t>who reported having long COVID said it adversely affected their day to day activities, with 322,000 saying it limited them a lot. </a:t>
            </a:r>
          </a:p>
          <a:p>
            <a:pPr marL="171450" indent="-171450">
              <a:spcBef>
                <a:spcPts val="200"/>
              </a:spcBef>
              <a:spcAft>
                <a:spcPts val="200"/>
              </a:spcAft>
              <a:buFont typeface="Arial" panose="020B0604020202020204" pitchFamily="34" charset="0"/>
              <a:buChar char="•"/>
            </a:pPr>
            <a:r>
              <a:rPr lang="en-GB" sz="1400" b="1" dirty="0">
                <a:solidFill>
                  <a:schemeClr val="tx1"/>
                </a:solidFill>
              </a:rPr>
              <a:t>Fatigue </a:t>
            </a:r>
            <a:r>
              <a:rPr lang="en-GB" sz="1200" dirty="0"/>
              <a:t>was the most common symptom (51%), followed by shortness of breath (34%)</a:t>
            </a:r>
          </a:p>
          <a:p>
            <a:pPr marL="171450" indent="-171450">
              <a:spcBef>
                <a:spcPts val="200"/>
              </a:spcBef>
              <a:spcAft>
                <a:spcPts val="200"/>
              </a:spcAft>
              <a:buFont typeface="Arial" panose="020B0604020202020204" pitchFamily="34" charset="0"/>
              <a:buChar char="•"/>
            </a:pPr>
            <a:r>
              <a:rPr lang="en-GB" sz="1100" dirty="0"/>
              <a:t>As a proportion of the UK population, prevalence of self-reported long COVID was greatest in:</a:t>
            </a:r>
          </a:p>
          <a:p>
            <a:pPr marL="628650" lvl="1" indent="-171450">
              <a:spcBef>
                <a:spcPts val="200"/>
              </a:spcBef>
              <a:spcAft>
                <a:spcPts val="200"/>
              </a:spcAft>
              <a:buFont typeface="Arial" panose="020B0604020202020204" pitchFamily="34" charset="0"/>
              <a:buChar char="•"/>
            </a:pPr>
            <a:r>
              <a:rPr lang="en-GB" sz="1400" b="1" dirty="0">
                <a:solidFill>
                  <a:schemeClr val="tx1"/>
                </a:solidFill>
              </a:rPr>
              <a:t>people aged 35 to 49 years, </a:t>
            </a:r>
          </a:p>
          <a:p>
            <a:pPr marL="628650" lvl="1" indent="-171450">
              <a:spcBef>
                <a:spcPts val="200"/>
              </a:spcBef>
              <a:spcAft>
                <a:spcPts val="200"/>
              </a:spcAft>
              <a:buFont typeface="Arial" panose="020B0604020202020204" pitchFamily="34" charset="0"/>
              <a:buChar char="•"/>
            </a:pPr>
            <a:r>
              <a:rPr lang="en-GB" sz="1400" b="1" dirty="0">
                <a:solidFill>
                  <a:schemeClr val="tx1"/>
                </a:solidFill>
              </a:rPr>
              <a:t>females, </a:t>
            </a:r>
          </a:p>
          <a:p>
            <a:pPr marL="628650" lvl="1" indent="-171450">
              <a:spcBef>
                <a:spcPts val="200"/>
              </a:spcBef>
              <a:spcAft>
                <a:spcPts val="200"/>
              </a:spcAft>
              <a:buFont typeface="Arial" panose="020B0604020202020204" pitchFamily="34" charset="0"/>
              <a:buChar char="•"/>
            </a:pPr>
            <a:r>
              <a:rPr lang="en-GB" sz="1400" b="1" dirty="0">
                <a:solidFill>
                  <a:schemeClr val="tx1"/>
                </a:solidFill>
              </a:rPr>
              <a:t>people living in more deprived areas, </a:t>
            </a:r>
          </a:p>
          <a:p>
            <a:pPr marL="628650" lvl="1" indent="-171450">
              <a:spcBef>
                <a:spcPts val="200"/>
              </a:spcBef>
              <a:spcAft>
                <a:spcPts val="200"/>
              </a:spcAft>
              <a:buFont typeface="Arial" panose="020B0604020202020204" pitchFamily="34" charset="0"/>
              <a:buChar char="•"/>
            </a:pPr>
            <a:r>
              <a:rPr lang="en-GB" sz="1400" b="1" dirty="0">
                <a:solidFill>
                  <a:schemeClr val="tx1"/>
                </a:solidFill>
              </a:rPr>
              <a:t>those working in social care, teaching and education or health care,</a:t>
            </a:r>
          </a:p>
          <a:p>
            <a:pPr marL="628650" lvl="1" indent="-171450">
              <a:spcBef>
                <a:spcPts val="200"/>
              </a:spcBef>
              <a:spcAft>
                <a:spcPts val="200"/>
              </a:spcAft>
              <a:buFont typeface="Arial" panose="020B0604020202020204" pitchFamily="34" charset="0"/>
              <a:buChar char="•"/>
            </a:pPr>
            <a:r>
              <a:rPr lang="en-GB" sz="1400" b="1" dirty="0">
                <a:solidFill>
                  <a:schemeClr val="tx1"/>
                </a:solidFill>
              </a:rPr>
              <a:t>those with another activity-limiting health condition or disability.</a:t>
            </a:r>
          </a:p>
        </p:txBody>
      </p:sp>
      <p:sp>
        <p:nvSpPr>
          <p:cNvPr id="5" name="Footer Placeholder 4">
            <a:extLst>
              <a:ext uri="{FF2B5EF4-FFF2-40B4-BE49-F238E27FC236}">
                <a16:creationId xmlns:a16="http://schemas.microsoft.com/office/drawing/2014/main" id="{8D93FBAB-591E-4E4E-89B4-7B0228BD1DA0}"/>
              </a:ext>
            </a:extLst>
          </p:cNvPr>
          <p:cNvSpPr>
            <a:spLocks noGrp="1"/>
          </p:cNvSpPr>
          <p:nvPr>
            <p:ph type="ftr" sz="quarter" idx="11"/>
          </p:nvPr>
        </p:nvSpPr>
        <p:spPr/>
        <p:txBody>
          <a:bodyPr/>
          <a:lstStyle/>
          <a:p>
            <a:r>
              <a:rPr lang="en-GB" dirty="0"/>
              <a:t>PHI East Sussex County Council 2022</a:t>
            </a:r>
          </a:p>
        </p:txBody>
      </p:sp>
      <p:sp>
        <p:nvSpPr>
          <p:cNvPr id="6" name="Slide Number Placeholder 5">
            <a:extLst>
              <a:ext uri="{FF2B5EF4-FFF2-40B4-BE49-F238E27FC236}">
                <a16:creationId xmlns:a16="http://schemas.microsoft.com/office/drawing/2014/main" id="{2BF0F2EC-934D-4F96-BC54-F529F62680E6}"/>
              </a:ext>
            </a:extLst>
          </p:cNvPr>
          <p:cNvSpPr>
            <a:spLocks noGrp="1"/>
          </p:cNvSpPr>
          <p:nvPr>
            <p:ph type="sldNum" sz="quarter" idx="12"/>
          </p:nvPr>
        </p:nvSpPr>
        <p:spPr/>
        <p:txBody>
          <a:bodyPr/>
          <a:lstStyle/>
          <a:p>
            <a:fld id="{8909338C-4204-40C7-9A1E-446982E7336D}" type="slidenum">
              <a:rPr lang="en-GB" smtClean="0"/>
              <a:pPr/>
              <a:t>6</a:t>
            </a:fld>
            <a:endParaRPr lang="en-GB" dirty="0"/>
          </a:p>
        </p:txBody>
      </p:sp>
    </p:spTree>
    <p:extLst>
      <p:ext uri="{BB962C8B-B14F-4D97-AF65-F5344CB8AC3E}">
        <p14:creationId xmlns:p14="http://schemas.microsoft.com/office/powerpoint/2010/main" val="1546209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4FBCA9-525B-4906-B182-6F20DE4DC6F6}"/>
              </a:ext>
            </a:extLst>
          </p:cNvPr>
          <p:cNvSpPr>
            <a:spLocks noGrp="1"/>
          </p:cNvSpPr>
          <p:nvPr>
            <p:ph type="title"/>
          </p:nvPr>
        </p:nvSpPr>
        <p:spPr>
          <a:xfrm>
            <a:off x="0" y="-27384"/>
            <a:ext cx="12192000" cy="579309"/>
          </a:xfrm>
        </p:spPr>
        <p:txBody>
          <a:bodyPr>
            <a:normAutofit/>
          </a:bodyPr>
          <a:lstStyle/>
          <a:p>
            <a:r>
              <a:rPr lang="en-GB" sz="2400" b="0" dirty="0"/>
              <a:t>Settings: Hospit</a:t>
            </a:r>
            <a:r>
              <a:rPr lang="en-GB" dirty="0"/>
              <a:t>als</a:t>
            </a:r>
          </a:p>
        </p:txBody>
      </p:sp>
      <p:sp>
        <p:nvSpPr>
          <p:cNvPr id="17" name="Rectangle: Rounded Corners 16">
            <a:extLst>
              <a:ext uri="{FF2B5EF4-FFF2-40B4-BE49-F238E27FC236}">
                <a16:creationId xmlns:a16="http://schemas.microsoft.com/office/drawing/2014/main" id="{5EE9FDC7-35CC-4388-8A3E-168A9A2B99E9}"/>
              </a:ext>
            </a:extLst>
          </p:cNvPr>
          <p:cNvSpPr/>
          <p:nvPr/>
        </p:nvSpPr>
        <p:spPr>
          <a:xfrm>
            <a:off x="963383" y="1104512"/>
            <a:ext cx="2396313" cy="1548935"/>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ctr"/>
          <a:lstStyle/>
          <a:p>
            <a:pPr defTabSz="715963"/>
            <a:r>
              <a:rPr lang="en-GB" sz="3200" dirty="0">
                <a:solidFill>
                  <a:schemeClr val="bg1"/>
                </a:solidFill>
              </a:rPr>
              <a:t>1,164</a:t>
            </a:r>
            <a:endParaRPr lang="en-GB" sz="3200" dirty="0">
              <a:solidFill>
                <a:schemeClr val="accent1"/>
              </a:solidFill>
            </a:endParaRPr>
          </a:p>
          <a:p>
            <a:pPr defTabSz="715963"/>
            <a:r>
              <a:rPr lang="en-GB" dirty="0"/>
              <a:t>COVID-19 deaths in hospitals as at 1</a:t>
            </a:r>
            <a:r>
              <a:rPr lang="en-GB" baseline="30000" dirty="0"/>
              <a:t>st</a:t>
            </a:r>
            <a:r>
              <a:rPr lang="en-GB" dirty="0"/>
              <a:t> April 2022</a:t>
            </a:r>
          </a:p>
        </p:txBody>
      </p:sp>
      <p:sp>
        <p:nvSpPr>
          <p:cNvPr id="20" name="TextBox 19">
            <a:extLst>
              <a:ext uri="{FF2B5EF4-FFF2-40B4-BE49-F238E27FC236}">
                <a16:creationId xmlns:a16="http://schemas.microsoft.com/office/drawing/2014/main" id="{6B81A755-AFBF-4F24-9D4B-E23F7218D8F8}"/>
              </a:ext>
            </a:extLst>
          </p:cNvPr>
          <p:cNvSpPr txBox="1"/>
          <p:nvPr/>
        </p:nvSpPr>
        <p:spPr>
          <a:xfrm>
            <a:off x="551384" y="3383763"/>
            <a:ext cx="3575708" cy="215444"/>
          </a:xfrm>
          <a:prstGeom prst="rect">
            <a:avLst/>
          </a:prstGeom>
          <a:noFill/>
        </p:spPr>
        <p:txBody>
          <a:bodyPr wrap="square" lIns="0" tIns="0" bIns="0" rtlCol="0">
            <a:spAutoFit/>
          </a:bodyPr>
          <a:lstStyle/>
          <a:p>
            <a:r>
              <a:rPr lang="en-GB" sz="1400" b="1" dirty="0"/>
              <a:t>Hospital deaths by district/borough</a:t>
            </a:r>
          </a:p>
        </p:txBody>
      </p:sp>
      <p:graphicFrame>
        <p:nvGraphicFramePr>
          <p:cNvPr id="19" name="Table 18" descr="Hospital deaths by district/borough&#10;">
            <a:extLst>
              <a:ext uri="{FF2B5EF4-FFF2-40B4-BE49-F238E27FC236}">
                <a16:creationId xmlns:a16="http://schemas.microsoft.com/office/drawing/2014/main" id="{4ECF6B10-8958-426C-AEB9-1CFC4B87DDDC}"/>
              </a:ext>
            </a:extLst>
          </p:cNvPr>
          <p:cNvGraphicFramePr>
            <a:graphicFrameLocks noGrp="1"/>
          </p:cNvGraphicFramePr>
          <p:nvPr>
            <p:extLst>
              <p:ext uri="{D42A27DB-BD31-4B8C-83A1-F6EECF244321}">
                <p14:modId xmlns:p14="http://schemas.microsoft.com/office/powerpoint/2010/main" val="1936891554"/>
              </p:ext>
            </p:extLst>
          </p:nvPr>
        </p:nvGraphicFramePr>
        <p:xfrm>
          <a:off x="551384" y="3717485"/>
          <a:ext cx="3575708" cy="1828800"/>
        </p:xfrm>
        <a:graphic>
          <a:graphicData uri="http://schemas.openxmlformats.org/drawingml/2006/table">
            <a:tbl>
              <a:tblPr firstRow="1" bandRow="1">
                <a:tableStyleId>{69012ECD-51FC-41F1-AA8D-1B2483CD663E}</a:tableStyleId>
              </a:tblPr>
              <a:tblGrid>
                <a:gridCol w="2232248">
                  <a:extLst>
                    <a:ext uri="{9D8B030D-6E8A-4147-A177-3AD203B41FA5}">
                      <a16:colId xmlns:a16="http://schemas.microsoft.com/office/drawing/2014/main" val="2745252146"/>
                    </a:ext>
                  </a:extLst>
                </a:gridCol>
                <a:gridCol w="1343460">
                  <a:extLst>
                    <a:ext uri="{9D8B030D-6E8A-4147-A177-3AD203B41FA5}">
                      <a16:colId xmlns:a16="http://schemas.microsoft.com/office/drawing/2014/main" val="39583353"/>
                    </a:ext>
                  </a:extLst>
                </a:gridCol>
              </a:tblGrid>
              <a:tr h="291197">
                <a:tc>
                  <a:txBody>
                    <a:bodyPr/>
                    <a:lstStyle/>
                    <a:p>
                      <a:r>
                        <a:rPr lang="en-GB" sz="1400" dirty="0"/>
                        <a:t>District &amp; Borough</a:t>
                      </a:r>
                    </a:p>
                  </a:txBody>
                  <a:tcPr>
                    <a:solidFill>
                      <a:srgbClr val="203864"/>
                    </a:solidFill>
                  </a:tcPr>
                </a:tc>
                <a:tc>
                  <a:txBody>
                    <a:bodyPr/>
                    <a:lstStyle/>
                    <a:p>
                      <a:r>
                        <a:rPr lang="en-GB" sz="1400" dirty="0"/>
                        <a:t>Totals</a:t>
                      </a:r>
                    </a:p>
                  </a:txBody>
                  <a:tcPr>
                    <a:solidFill>
                      <a:srgbClr val="203864"/>
                    </a:solidFill>
                  </a:tcPr>
                </a:tc>
                <a:extLst>
                  <a:ext uri="{0D108BD9-81ED-4DB2-BD59-A6C34878D82A}">
                    <a16:rowId xmlns:a16="http://schemas.microsoft.com/office/drawing/2014/main" val="518556968"/>
                  </a:ext>
                </a:extLst>
              </a:tr>
              <a:tr h="291197">
                <a:tc>
                  <a:txBody>
                    <a:bodyPr/>
                    <a:lstStyle/>
                    <a:p>
                      <a:r>
                        <a:rPr lang="en-GB" sz="1400" dirty="0"/>
                        <a:t>Eastbourne</a:t>
                      </a:r>
                    </a:p>
                  </a:txBody>
                  <a:tcPr/>
                </a:tc>
                <a:tc>
                  <a:txBody>
                    <a:bodyPr/>
                    <a:lstStyle/>
                    <a:p>
                      <a:pPr algn="l" rtl="0" fontAlgn="ctr"/>
                      <a:r>
                        <a:rPr lang="en-GB" sz="1400" kern="1200" dirty="0">
                          <a:solidFill>
                            <a:schemeClr val="tx1"/>
                          </a:solidFill>
                          <a:latin typeface="+mn-lt"/>
                          <a:ea typeface="+mn-ea"/>
                          <a:cs typeface="+mn-cs"/>
                        </a:rPr>
                        <a:t>232</a:t>
                      </a:r>
                    </a:p>
                  </a:txBody>
                  <a:tcPr marL="0" marR="0" marT="0" marB="0" anchor="ctr"/>
                </a:tc>
                <a:extLst>
                  <a:ext uri="{0D108BD9-81ED-4DB2-BD59-A6C34878D82A}">
                    <a16:rowId xmlns:a16="http://schemas.microsoft.com/office/drawing/2014/main" val="3835528078"/>
                  </a:ext>
                </a:extLst>
              </a:tr>
              <a:tr h="291197">
                <a:tc>
                  <a:txBody>
                    <a:bodyPr/>
                    <a:lstStyle/>
                    <a:p>
                      <a:r>
                        <a:rPr lang="en-GB" sz="1400" dirty="0"/>
                        <a:t>Hastings</a:t>
                      </a:r>
                    </a:p>
                  </a:txBody>
                  <a:tcPr/>
                </a:tc>
                <a:tc>
                  <a:txBody>
                    <a:bodyPr/>
                    <a:lstStyle/>
                    <a:p>
                      <a:pPr algn="l" rtl="0" fontAlgn="ctr"/>
                      <a:r>
                        <a:rPr lang="en-GB" sz="1400" kern="1200" dirty="0">
                          <a:solidFill>
                            <a:schemeClr val="tx1"/>
                          </a:solidFill>
                          <a:latin typeface="+mn-lt"/>
                          <a:ea typeface="+mn-ea"/>
                          <a:cs typeface="+mn-cs"/>
                        </a:rPr>
                        <a:t>171</a:t>
                      </a:r>
                    </a:p>
                  </a:txBody>
                  <a:tcPr marL="0" marR="0" marT="0" marB="0" anchor="ctr"/>
                </a:tc>
                <a:extLst>
                  <a:ext uri="{0D108BD9-81ED-4DB2-BD59-A6C34878D82A}">
                    <a16:rowId xmlns:a16="http://schemas.microsoft.com/office/drawing/2014/main" val="898893269"/>
                  </a:ext>
                </a:extLst>
              </a:tr>
              <a:tr h="291197">
                <a:tc>
                  <a:txBody>
                    <a:bodyPr/>
                    <a:lstStyle/>
                    <a:p>
                      <a:r>
                        <a:rPr lang="en-GB" sz="1400" dirty="0"/>
                        <a:t>Lewes</a:t>
                      </a:r>
                    </a:p>
                  </a:txBody>
                  <a:tcPr/>
                </a:tc>
                <a:tc>
                  <a:txBody>
                    <a:bodyPr/>
                    <a:lstStyle/>
                    <a:p>
                      <a:pPr algn="l" rtl="0" fontAlgn="ctr"/>
                      <a:r>
                        <a:rPr lang="en-GB" sz="1400" kern="1200" dirty="0">
                          <a:solidFill>
                            <a:schemeClr val="tx1"/>
                          </a:solidFill>
                          <a:latin typeface="+mn-lt"/>
                          <a:ea typeface="+mn-ea"/>
                          <a:cs typeface="+mn-cs"/>
                        </a:rPr>
                        <a:t>200</a:t>
                      </a:r>
                    </a:p>
                  </a:txBody>
                  <a:tcPr marL="0" marR="0" marT="0" marB="0" anchor="ctr"/>
                </a:tc>
                <a:extLst>
                  <a:ext uri="{0D108BD9-81ED-4DB2-BD59-A6C34878D82A}">
                    <a16:rowId xmlns:a16="http://schemas.microsoft.com/office/drawing/2014/main" val="4021297303"/>
                  </a:ext>
                </a:extLst>
              </a:tr>
              <a:tr h="291197">
                <a:tc>
                  <a:txBody>
                    <a:bodyPr/>
                    <a:lstStyle/>
                    <a:p>
                      <a:r>
                        <a:rPr lang="en-GB" sz="1400" dirty="0"/>
                        <a:t>Rother</a:t>
                      </a:r>
                    </a:p>
                  </a:txBody>
                  <a:tcPr/>
                </a:tc>
                <a:tc>
                  <a:txBody>
                    <a:bodyPr/>
                    <a:lstStyle/>
                    <a:p>
                      <a:pPr algn="l" rtl="0" fontAlgn="ctr"/>
                      <a:r>
                        <a:rPr lang="en-GB" sz="1400" kern="1200" dirty="0">
                          <a:solidFill>
                            <a:schemeClr val="tx1"/>
                          </a:solidFill>
                          <a:latin typeface="+mn-lt"/>
                          <a:ea typeface="+mn-ea"/>
                          <a:cs typeface="+mn-cs"/>
                        </a:rPr>
                        <a:t>234</a:t>
                      </a:r>
                    </a:p>
                  </a:txBody>
                  <a:tcPr marL="0" marR="0" marT="0" marB="0" anchor="ctr"/>
                </a:tc>
                <a:extLst>
                  <a:ext uri="{0D108BD9-81ED-4DB2-BD59-A6C34878D82A}">
                    <a16:rowId xmlns:a16="http://schemas.microsoft.com/office/drawing/2014/main" val="1194904244"/>
                  </a:ext>
                </a:extLst>
              </a:tr>
              <a:tr h="291197">
                <a:tc>
                  <a:txBody>
                    <a:bodyPr/>
                    <a:lstStyle/>
                    <a:p>
                      <a:r>
                        <a:rPr lang="en-GB" sz="1400" dirty="0"/>
                        <a:t>Wealden</a:t>
                      </a:r>
                    </a:p>
                  </a:txBody>
                  <a:tcPr/>
                </a:tc>
                <a:tc>
                  <a:txBody>
                    <a:bodyPr/>
                    <a:lstStyle/>
                    <a:p>
                      <a:pPr algn="l" rtl="0" fontAlgn="ctr"/>
                      <a:r>
                        <a:rPr lang="en-GB" sz="1400" kern="1200" dirty="0">
                          <a:solidFill>
                            <a:schemeClr val="tx1"/>
                          </a:solidFill>
                          <a:latin typeface="+mn-lt"/>
                          <a:ea typeface="+mn-ea"/>
                          <a:cs typeface="+mn-cs"/>
                        </a:rPr>
                        <a:t>327</a:t>
                      </a:r>
                    </a:p>
                  </a:txBody>
                  <a:tcPr marL="0" marR="0" marT="0" marB="0" anchor="ctr"/>
                </a:tc>
                <a:extLst>
                  <a:ext uri="{0D108BD9-81ED-4DB2-BD59-A6C34878D82A}">
                    <a16:rowId xmlns:a16="http://schemas.microsoft.com/office/drawing/2014/main" val="575414386"/>
                  </a:ext>
                </a:extLst>
              </a:tr>
            </a:tbl>
          </a:graphicData>
        </a:graphic>
      </p:graphicFrame>
      <p:sp>
        <p:nvSpPr>
          <p:cNvPr id="15" name="TextBox 14">
            <a:extLst>
              <a:ext uri="{FF2B5EF4-FFF2-40B4-BE49-F238E27FC236}">
                <a16:creationId xmlns:a16="http://schemas.microsoft.com/office/drawing/2014/main" id="{7FABA462-D576-45DA-AFB4-C75765BDD78F}"/>
              </a:ext>
            </a:extLst>
          </p:cNvPr>
          <p:cNvSpPr txBox="1"/>
          <p:nvPr/>
        </p:nvSpPr>
        <p:spPr>
          <a:xfrm>
            <a:off x="3282752" y="6532714"/>
            <a:ext cx="5526800" cy="276999"/>
          </a:xfrm>
          <a:prstGeom prst="rect">
            <a:avLst/>
          </a:prstGeom>
          <a:noFill/>
        </p:spPr>
        <p:txBody>
          <a:bodyPr wrap="square" rtlCol="0">
            <a:spAutoFit/>
          </a:bodyPr>
          <a:lstStyle/>
          <a:p>
            <a:r>
              <a:rPr lang="en-GB" sz="1200" dirty="0"/>
              <a:t>Source: </a:t>
            </a:r>
            <a:r>
              <a:rPr lang="en-GB" sz="1200" dirty="0">
                <a:hlinkClick r:id="rId3"/>
              </a:rPr>
              <a:t>Office for National Statistics</a:t>
            </a:r>
            <a:r>
              <a:rPr lang="en-GB" sz="1200" dirty="0"/>
              <a:t>, Data period: Week ending 1</a:t>
            </a:r>
            <a:r>
              <a:rPr lang="en-GB" sz="1200" baseline="30000" dirty="0"/>
              <a:t>st</a:t>
            </a:r>
            <a:r>
              <a:rPr lang="en-GB" sz="1200" dirty="0"/>
              <a:t> April 2022</a:t>
            </a:r>
          </a:p>
        </p:txBody>
      </p:sp>
      <p:sp>
        <p:nvSpPr>
          <p:cNvPr id="5" name="Footer Placeholder 4">
            <a:extLst>
              <a:ext uri="{FF2B5EF4-FFF2-40B4-BE49-F238E27FC236}">
                <a16:creationId xmlns:a16="http://schemas.microsoft.com/office/drawing/2014/main" id="{A0BD7272-A1C9-4C2D-AED3-8C508A2215FC}"/>
              </a:ext>
            </a:extLst>
          </p:cNvPr>
          <p:cNvSpPr>
            <a:spLocks noGrp="1"/>
          </p:cNvSpPr>
          <p:nvPr>
            <p:ph type="ftr" sz="quarter" idx="11"/>
          </p:nvPr>
        </p:nvSpPr>
        <p:spPr/>
        <p:txBody>
          <a:bodyPr/>
          <a:lstStyle/>
          <a:p>
            <a:r>
              <a:rPr lang="en-GB" dirty="0"/>
              <a:t>PHI East Sussex County Council 2022</a:t>
            </a:r>
          </a:p>
        </p:txBody>
      </p:sp>
      <p:sp>
        <p:nvSpPr>
          <p:cNvPr id="6" name="Slide Number Placeholder 5">
            <a:extLst>
              <a:ext uri="{FF2B5EF4-FFF2-40B4-BE49-F238E27FC236}">
                <a16:creationId xmlns:a16="http://schemas.microsoft.com/office/drawing/2014/main" id="{32CE7DE0-8605-4FA9-AE8F-2F5903C3FDE7}"/>
              </a:ext>
            </a:extLst>
          </p:cNvPr>
          <p:cNvSpPr>
            <a:spLocks noGrp="1"/>
          </p:cNvSpPr>
          <p:nvPr>
            <p:ph type="sldNum" sz="quarter" idx="12"/>
          </p:nvPr>
        </p:nvSpPr>
        <p:spPr/>
        <p:txBody>
          <a:bodyPr/>
          <a:lstStyle/>
          <a:p>
            <a:fld id="{8909338C-4204-40C7-9A1E-446982E7336D}" type="slidenum">
              <a:rPr lang="en-GB" smtClean="0"/>
              <a:pPr/>
              <a:t>60</a:t>
            </a:fld>
            <a:endParaRPr lang="en-GB" dirty="0"/>
          </a:p>
        </p:txBody>
      </p:sp>
      <p:pic>
        <p:nvPicPr>
          <p:cNvPr id="11" name="Picture 10">
            <a:extLst>
              <a:ext uri="{FF2B5EF4-FFF2-40B4-BE49-F238E27FC236}">
                <a16:creationId xmlns:a16="http://schemas.microsoft.com/office/drawing/2014/main" id="{00000000-0008-0000-1C00-00000A000000}"/>
              </a:ext>
            </a:extLst>
          </p:cNvPr>
          <p:cNvPicPr>
            <a:picLocks noChangeAspect="1"/>
          </p:cNvPicPr>
          <p:nvPr/>
        </p:nvPicPr>
        <p:blipFill>
          <a:blip r:embed="rId4"/>
          <a:stretch>
            <a:fillRect/>
          </a:stretch>
        </p:blipFill>
        <p:spPr>
          <a:xfrm>
            <a:off x="4353975" y="3608733"/>
            <a:ext cx="7687199" cy="2901950"/>
          </a:xfrm>
          <a:prstGeom prst="rect">
            <a:avLst/>
          </a:prstGeom>
        </p:spPr>
      </p:pic>
      <p:pic>
        <p:nvPicPr>
          <p:cNvPr id="12" name="Picture 11">
            <a:extLst>
              <a:ext uri="{FF2B5EF4-FFF2-40B4-BE49-F238E27FC236}">
                <a16:creationId xmlns:a16="http://schemas.microsoft.com/office/drawing/2014/main" id="{00000000-0008-0000-1C00-00000D000000}"/>
              </a:ext>
            </a:extLst>
          </p:cNvPr>
          <p:cNvPicPr>
            <a:picLocks noChangeAspect="1"/>
          </p:cNvPicPr>
          <p:nvPr/>
        </p:nvPicPr>
        <p:blipFill>
          <a:blip r:embed="rId5"/>
          <a:stretch>
            <a:fillRect/>
          </a:stretch>
        </p:blipFill>
        <p:spPr>
          <a:xfrm>
            <a:off x="4274551" y="735695"/>
            <a:ext cx="7580718" cy="2762563"/>
          </a:xfrm>
          <a:prstGeom prst="rect">
            <a:avLst/>
          </a:prstGeom>
        </p:spPr>
      </p:pic>
    </p:spTree>
    <p:extLst>
      <p:ext uri="{BB962C8B-B14F-4D97-AF65-F5344CB8AC3E}">
        <p14:creationId xmlns:p14="http://schemas.microsoft.com/office/powerpoint/2010/main" val="31110050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4FBCA9-525B-4906-B182-6F20DE4DC6F6}"/>
              </a:ext>
            </a:extLst>
          </p:cNvPr>
          <p:cNvSpPr>
            <a:spLocks noGrp="1"/>
          </p:cNvSpPr>
          <p:nvPr>
            <p:ph type="title"/>
          </p:nvPr>
        </p:nvSpPr>
        <p:spPr>
          <a:xfrm>
            <a:off x="0" y="-27384"/>
            <a:ext cx="12192000" cy="579309"/>
          </a:xfrm>
        </p:spPr>
        <p:txBody>
          <a:bodyPr>
            <a:normAutofit/>
          </a:bodyPr>
          <a:lstStyle/>
          <a:p>
            <a:r>
              <a:rPr lang="en-GB" sz="2400" b="0" dirty="0"/>
              <a:t>Wider impact of the pandemic: Loneliness</a:t>
            </a:r>
            <a:endParaRPr lang="en-GB" dirty="0"/>
          </a:p>
        </p:txBody>
      </p:sp>
      <p:sp>
        <p:nvSpPr>
          <p:cNvPr id="16" name="TextBox 15">
            <a:extLst>
              <a:ext uri="{FF2B5EF4-FFF2-40B4-BE49-F238E27FC236}">
                <a16:creationId xmlns:a16="http://schemas.microsoft.com/office/drawing/2014/main" id="{C21CBD18-861A-4C0B-B6CA-71B647C61872}"/>
              </a:ext>
            </a:extLst>
          </p:cNvPr>
          <p:cNvSpPr txBox="1"/>
          <p:nvPr/>
        </p:nvSpPr>
        <p:spPr>
          <a:xfrm>
            <a:off x="207823" y="681588"/>
            <a:ext cx="11455655" cy="276999"/>
          </a:xfrm>
          <a:prstGeom prst="rect">
            <a:avLst/>
          </a:prstGeom>
          <a:noFill/>
        </p:spPr>
        <p:txBody>
          <a:bodyPr wrap="square">
            <a:spAutoFit/>
          </a:bodyPr>
          <a:lstStyle/>
          <a:p>
            <a:r>
              <a:rPr lang="en-GB" sz="1200" dirty="0">
                <a:solidFill>
                  <a:srgbClr val="323132"/>
                </a:solidFill>
              </a:rPr>
              <a:t>In April 2021, the ONS released </a:t>
            </a:r>
            <a:r>
              <a:rPr lang="en-GB" sz="1200" dirty="0">
                <a:solidFill>
                  <a:srgbClr val="323132"/>
                </a:solidFill>
                <a:hlinkClick r:id="rId3"/>
              </a:rPr>
              <a:t>e</a:t>
            </a:r>
            <a:r>
              <a:rPr lang="en-GB" sz="1200" b="0" i="0" dirty="0">
                <a:solidFill>
                  <a:srgbClr val="323132"/>
                </a:solidFill>
                <a:effectLst/>
                <a:hlinkClick r:id="rId3"/>
              </a:rPr>
              <a:t>stimates of loneliness </a:t>
            </a:r>
            <a:r>
              <a:rPr lang="en-GB" sz="1200" b="0" i="0" dirty="0">
                <a:solidFill>
                  <a:srgbClr val="323132"/>
                </a:solidFill>
                <a:effectLst/>
              </a:rPr>
              <a:t>and personal well-being during the coronavirus (COVID-19) pandemic, and in comparison to the pre-pandemic period.</a:t>
            </a:r>
            <a:endParaRPr lang="en-GB" sz="1200" dirty="0"/>
          </a:p>
        </p:txBody>
      </p:sp>
      <p:grpSp>
        <p:nvGrpSpPr>
          <p:cNvPr id="2" name="Group 1">
            <a:extLst>
              <a:ext uri="{FF2B5EF4-FFF2-40B4-BE49-F238E27FC236}">
                <a16:creationId xmlns:a16="http://schemas.microsoft.com/office/drawing/2014/main" id="{AB338BD3-F0AA-47CB-8DFA-4FDD58A6ECC8}"/>
              </a:ext>
              <a:ext uri="{C183D7F6-B498-43B3-948B-1728B52AA6E4}">
                <adec:decorative xmlns:adec="http://schemas.microsoft.com/office/drawing/2017/decorative" val="1"/>
              </a:ext>
            </a:extLst>
          </p:cNvPr>
          <p:cNvGrpSpPr/>
          <p:nvPr/>
        </p:nvGrpSpPr>
        <p:grpSpPr>
          <a:xfrm>
            <a:off x="188206" y="1026745"/>
            <a:ext cx="4591907" cy="2546262"/>
            <a:chOff x="188206" y="1026745"/>
            <a:chExt cx="4591907" cy="2546262"/>
          </a:xfrm>
        </p:grpSpPr>
        <p:sp>
          <p:nvSpPr>
            <p:cNvPr id="22" name="TextBox 21">
              <a:extLst>
                <a:ext uri="{FF2B5EF4-FFF2-40B4-BE49-F238E27FC236}">
                  <a16:creationId xmlns:a16="http://schemas.microsoft.com/office/drawing/2014/main" id="{34B9793B-EF4B-49D7-A7A8-EF1EE092DED3}"/>
                </a:ext>
              </a:extLst>
            </p:cNvPr>
            <p:cNvSpPr txBox="1"/>
            <p:nvPr/>
          </p:nvSpPr>
          <p:spPr>
            <a:xfrm>
              <a:off x="218314" y="1348883"/>
              <a:ext cx="3730997" cy="461665"/>
            </a:xfrm>
            <a:prstGeom prst="rect">
              <a:avLst/>
            </a:prstGeom>
            <a:noFill/>
          </p:spPr>
          <p:txBody>
            <a:bodyPr wrap="square">
              <a:spAutoFit/>
            </a:bodyPr>
            <a:lstStyle/>
            <a:p>
              <a:r>
                <a:rPr lang="en-GB" sz="1200" b="1" dirty="0"/>
                <a:t>Percentage of people who felt lonely in the last 7 days: 14 October 2020 to 22 February 2021</a:t>
              </a:r>
            </a:p>
          </p:txBody>
        </p:sp>
        <p:pic>
          <p:nvPicPr>
            <p:cNvPr id="10" name="Picture 9">
              <a:extLst>
                <a:ext uri="{FF2B5EF4-FFF2-40B4-BE49-F238E27FC236}">
                  <a16:creationId xmlns:a16="http://schemas.microsoft.com/office/drawing/2014/main" id="{0942BE58-FC5E-49BB-AC5D-0927DF33D5D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6233" y="1770446"/>
              <a:ext cx="3442664" cy="1802561"/>
            </a:xfrm>
            <a:prstGeom prst="rect">
              <a:avLst/>
            </a:prstGeom>
          </p:spPr>
        </p:pic>
        <p:sp>
          <p:nvSpPr>
            <p:cNvPr id="27" name="TextBox 26">
              <a:extLst>
                <a:ext uri="{FF2B5EF4-FFF2-40B4-BE49-F238E27FC236}">
                  <a16:creationId xmlns:a16="http://schemas.microsoft.com/office/drawing/2014/main" id="{D668357E-D0B5-4823-8C76-C2AA8749AFB8}"/>
                </a:ext>
              </a:extLst>
            </p:cNvPr>
            <p:cNvSpPr txBox="1"/>
            <p:nvPr/>
          </p:nvSpPr>
          <p:spPr>
            <a:xfrm>
              <a:off x="188206" y="1026745"/>
              <a:ext cx="4591907" cy="338554"/>
            </a:xfrm>
            <a:prstGeom prst="rect">
              <a:avLst/>
            </a:prstGeom>
            <a:noFill/>
          </p:spPr>
          <p:txBody>
            <a:bodyPr wrap="square">
              <a:spAutoFit/>
            </a:bodyPr>
            <a:lstStyle/>
            <a:p>
              <a:r>
                <a:rPr lang="en-GB" sz="1600" b="1" u="sng" dirty="0">
                  <a:solidFill>
                    <a:schemeClr val="tx1"/>
                  </a:solidFill>
                </a:rPr>
                <a:t>Levels of loneliness October 2020 to February 2021</a:t>
              </a:r>
            </a:p>
          </p:txBody>
        </p:sp>
      </p:grpSp>
      <p:grpSp>
        <p:nvGrpSpPr>
          <p:cNvPr id="3" name="Group 2">
            <a:extLst>
              <a:ext uri="{FF2B5EF4-FFF2-40B4-BE49-F238E27FC236}">
                <a16:creationId xmlns:a16="http://schemas.microsoft.com/office/drawing/2014/main" id="{485D2CF2-4092-4867-8958-CC99F765B9E5}"/>
              </a:ext>
              <a:ext uri="{C183D7F6-B498-43B3-948B-1728B52AA6E4}">
                <adec:decorative xmlns:adec="http://schemas.microsoft.com/office/drawing/2017/decorative" val="1"/>
              </a:ext>
            </a:extLst>
          </p:cNvPr>
          <p:cNvGrpSpPr/>
          <p:nvPr/>
        </p:nvGrpSpPr>
        <p:grpSpPr>
          <a:xfrm>
            <a:off x="220045" y="3757486"/>
            <a:ext cx="3782322" cy="2231517"/>
            <a:chOff x="220045" y="3757486"/>
            <a:chExt cx="3782322" cy="2231517"/>
          </a:xfrm>
        </p:grpSpPr>
        <p:sp>
          <p:nvSpPr>
            <p:cNvPr id="23" name="TextBox 22">
              <a:extLst>
                <a:ext uri="{FF2B5EF4-FFF2-40B4-BE49-F238E27FC236}">
                  <a16:creationId xmlns:a16="http://schemas.microsoft.com/office/drawing/2014/main" id="{41AEFC20-9AC4-41BA-841F-EA055EFAA230}"/>
                </a:ext>
              </a:extLst>
            </p:cNvPr>
            <p:cNvSpPr txBox="1"/>
            <p:nvPr/>
          </p:nvSpPr>
          <p:spPr>
            <a:xfrm>
              <a:off x="220045" y="3757486"/>
              <a:ext cx="3730997" cy="461665"/>
            </a:xfrm>
            <a:prstGeom prst="rect">
              <a:avLst/>
            </a:prstGeom>
            <a:noFill/>
          </p:spPr>
          <p:txBody>
            <a:bodyPr wrap="square">
              <a:spAutoFit/>
            </a:bodyPr>
            <a:lstStyle/>
            <a:p>
              <a:r>
                <a:rPr lang="en-GB" sz="1200" b="1" dirty="0"/>
                <a:t>Percentage of people who "often or always" felt lonely: </a:t>
              </a:r>
            </a:p>
            <a:p>
              <a:r>
                <a:rPr lang="en-GB" sz="1200" b="1" dirty="0"/>
                <a:t>14 October 2020 to 22 February 2021</a:t>
              </a:r>
            </a:p>
          </p:txBody>
        </p:sp>
        <p:pic>
          <p:nvPicPr>
            <p:cNvPr id="12" name="Picture 11">
              <a:extLst>
                <a:ext uri="{FF2B5EF4-FFF2-40B4-BE49-F238E27FC236}">
                  <a16:creationId xmlns:a16="http://schemas.microsoft.com/office/drawing/2014/main" id="{9D9FCBD5-2AD1-4745-A7C6-1605C09BA9A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0106" y="4186442"/>
              <a:ext cx="3762261" cy="1802561"/>
            </a:xfrm>
            <a:prstGeom prst="rect">
              <a:avLst/>
            </a:prstGeom>
          </p:spPr>
        </p:pic>
      </p:grpSp>
      <p:sp>
        <p:nvSpPr>
          <p:cNvPr id="28" name="TextBox 27">
            <a:extLst>
              <a:ext uri="{FF2B5EF4-FFF2-40B4-BE49-F238E27FC236}">
                <a16:creationId xmlns:a16="http://schemas.microsoft.com/office/drawing/2014/main" id="{08729BC1-361C-4CAF-A819-0B610E377597}"/>
              </a:ext>
            </a:extLst>
          </p:cNvPr>
          <p:cNvSpPr txBox="1"/>
          <p:nvPr/>
        </p:nvSpPr>
        <p:spPr>
          <a:xfrm>
            <a:off x="4848032" y="1026745"/>
            <a:ext cx="6840760" cy="338554"/>
          </a:xfrm>
          <a:prstGeom prst="rect">
            <a:avLst/>
          </a:prstGeom>
          <a:noFill/>
        </p:spPr>
        <p:txBody>
          <a:bodyPr wrap="square">
            <a:spAutoFit/>
          </a:bodyPr>
          <a:lstStyle/>
          <a:p>
            <a:r>
              <a:rPr lang="en-GB" sz="1600" b="1" u="sng" dirty="0">
                <a:solidFill>
                  <a:schemeClr val="tx1"/>
                </a:solidFill>
              </a:rPr>
              <a:t>Changes in wellbeing: April 2019-March 2020 and April 2020-September 2020 </a:t>
            </a:r>
          </a:p>
        </p:txBody>
      </p:sp>
      <p:grpSp>
        <p:nvGrpSpPr>
          <p:cNvPr id="9" name="Group 8">
            <a:extLst>
              <a:ext uri="{FF2B5EF4-FFF2-40B4-BE49-F238E27FC236}">
                <a16:creationId xmlns:a16="http://schemas.microsoft.com/office/drawing/2014/main" id="{B82B95B8-7457-4A55-8F36-A6DA8BF9CB9A}"/>
              </a:ext>
              <a:ext uri="{C183D7F6-B498-43B3-948B-1728B52AA6E4}">
                <adec:decorative xmlns:adec="http://schemas.microsoft.com/office/drawing/2017/decorative" val="1"/>
              </a:ext>
            </a:extLst>
          </p:cNvPr>
          <p:cNvGrpSpPr/>
          <p:nvPr/>
        </p:nvGrpSpPr>
        <p:grpSpPr>
          <a:xfrm>
            <a:off x="4612424" y="1351340"/>
            <a:ext cx="3611545" cy="2441696"/>
            <a:chOff x="4612424" y="1351340"/>
            <a:chExt cx="3611545" cy="2441696"/>
          </a:xfrm>
        </p:grpSpPr>
        <p:sp>
          <p:nvSpPr>
            <p:cNvPr id="34" name="Rectangle 33">
              <a:extLst>
                <a:ext uri="{FF2B5EF4-FFF2-40B4-BE49-F238E27FC236}">
                  <a16:creationId xmlns:a16="http://schemas.microsoft.com/office/drawing/2014/main" id="{B81D94D7-D0B4-4F40-A599-4AAAAAD22EB7}"/>
                </a:ext>
              </a:extLst>
            </p:cNvPr>
            <p:cNvSpPr/>
            <p:nvPr/>
          </p:nvSpPr>
          <p:spPr>
            <a:xfrm>
              <a:off x="4612424" y="3362149"/>
              <a:ext cx="3471683" cy="430887"/>
            </a:xfrm>
            <a:prstGeom prst="rect">
              <a:avLst/>
            </a:prstGeom>
          </p:spPr>
          <p:txBody>
            <a:bodyPr wrap="square">
              <a:spAutoFit/>
            </a:bodyPr>
            <a:lstStyle/>
            <a:p>
              <a:r>
                <a:rPr lang="en-GB" sz="1100" dirty="0">
                  <a:solidFill>
                    <a:srgbClr val="4472C4"/>
                  </a:solidFill>
                </a:rPr>
                <a:t>There has been a statistically significant decrease in life expectancy in England and the South East. </a:t>
              </a:r>
              <a:endParaRPr lang="en-GB" sz="900" dirty="0">
                <a:solidFill>
                  <a:srgbClr val="4472C4"/>
                </a:solidFill>
              </a:endParaRPr>
            </a:p>
          </p:txBody>
        </p:sp>
        <p:grpSp>
          <p:nvGrpSpPr>
            <p:cNvPr id="7" name="Group 6">
              <a:extLst>
                <a:ext uri="{FF2B5EF4-FFF2-40B4-BE49-F238E27FC236}">
                  <a16:creationId xmlns:a16="http://schemas.microsoft.com/office/drawing/2014/main" id="{FA79C342-1A9B-45A1-B170-F3AE492BD854}"/>
                </a:ext>
              </a:extLst>
            </p:cNvPr>
            <p:cNvGrpSpPr/>
            <p:nvPr/>
          </p:nvGrpSpPr>
          <p:grpSpPr>
            <a:xfrm>
              <a:off x="4612424" y="1351340"/>
              <a:ext cx="3611545" cy="1969232"/>
              <a:chOff x="4612424" y="1351340"/>
              <a:chExt cx="3611545" cy="1969232"/>
            </a:xfrm>
          </p:grpSpPr>
          <p:sp>
            <p:nvSpPr>
              <p:cNvPr id="29" name="TextBox 28">
                <a:extLst>
                  <a:ext uri="{FF2B5EF4-FFF2-40B4-BE49-F238E27FC236}">
                    <a16:creationId xmlns:a16="http://schemas.microsoft.com/office/drawing/2014/main" id="{E5F40BF5-83D3-4A9E-B8C3-C28A3BAB93F9}"/>
                  </a:ext>
                </a:extLst>
              </p:cNvPr>
              <p:cNvSpPr txBox="1"/>
              <p:nvPr/>
            </p:nvSpPr>
            <p:spPr>
              <a:xfrm>
                <a:off x="4733679" y="1351340"/>
                <a:ext cx="2952327" cy="438582"/>
              </a:xfrm>
              <a:prstGeom prst="rect">
                <a:avLst/>
              </a:prstGeom>
              <a:noFill/>
            </p:spPr>
            <p:txBody>
              <a:bodyPr wrap="square">
                <a:spAutoFit/>
              </a:bodyPr>
              <a:lstStyle/>
              <a:p>
                <a:r>
                  <a:rPr lang="en-GB" sz="1200" b="1" dirty="0"/>
                  <a:t>Changes to mean life satisfaction </a:t>
                </a:r>
              </a:p>
              <a:p>
                <a:r>
                  <a:rPr lang="en-GB" sz="1050" b="1" dirty="0"/>
                  <a:t>(how satisfied are you with your life nowadays?)</a:t>
                </a:r>
                <a:endParaRPr lang="en-GB" sz="1200" b="1" dirty="0"/>
              </a:p>
            </p:txBody>
          </p:sp>
          <p:pic>
            <p:nvPicPr>
              <p:cNvPr id="46" name="Picture 45">
                <a:extLst>
                  <a:ext uri="{FF2B5EF4-FFF2-40B4-BE49-F238E27FC236}">
                    <a16:creationId xmlns:a16="http://schemas.microsoft.com/office/drawing/2014/main" id="{EA3699BC-8440-45DB-B760-2D00FB2AD16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612424" y="1846162"/>
                <a:ext cx="3611545" cy="1474410"/>
              </a:xfrm>
              <a:prstGeom prst="rect">
                <a:avLst/>
              </a:prstGeom>
            </p:spPr>
          </p:pic>
        </p:grpSp>
      </p:grpSp>
      <p:grpSp>
        <p:nvGrpSpPr>
          <p:cNvPr id="13" name="Group 12">
            <a:extLst>
              <a:ext uri="{FF2B5EF4-FFF2-40B4-BE49-F238E27FC236}">
                <a16:creationId xmlns:a16="http://schemas.microsoft.com/office/drawing/2014/main" id="{9202F662-B535-4E1E-82A3-AD5E1D52E47E}"/>
              </a:ext>
              <a:ext uri="{C183D7F6-B498-43B3-948B-1728B52AA6E4}">
                <adec:decorative xmlns:adec="http://schemas.microsoft.com/office/drawing/2017/decorative" val="1"/>
              </a:ext>
            </a:extLst>
          </p:cNvPr>
          <p:cNvGrpSpPr/>
          <p:nvPr/>
        </p:nvGrpSpPr>
        <p:grpSpPr>
          <a:xfrm>
            <a:off x="4616778" y="3946996"/>
            <a:ext cx="3772129" cy="2537796"/>
            <a:chOff x="4616778" y="3946996"/>
            <a:chExt cx="3772129" cy="2537796"/>
          </a:xfrm>
        </p:grpSpPr>
        <p:sp>
          <p:nvSpPr>
            <p:cNvPr id="31" name="TextBox 30">
              <a:extLst>
                <a:ext uri="{FF2B5EF4-FFF2-40B4-BE49-F238E27FC236}">
                  <a16:creationId xmlns:a16="http://schemas.microsoft.com/office/drawing/2014/main" id="{125E01A3-C3A7-4C19-96EB-9FC93A6A2052}"/>
                </a:ext>
              </a:extLst>
            </p:cNvPr>
            <p:cNvSpPr txBox="1"/>
            <p:nvPr/>
          </p:nvSpPr>
          <p:spPr>
            <a:xfrm>
              <a:off x="4733679" y="3946996"/>
              <a:ext cx="3655228" cy="438582"/>
            </a:xfrm>
            <a:prstGeom prst="rect">
              <a:avLst/>
            </a:prstGeom>
            <a:noFill/>
          </p:spPr>
          <p:txBody>
            <a:bodyPr wrap="square">
              <a:spAutoFit/>
            </a:bodyPr>
            <a:lstStyle/>
            <a:p>
              <a:r>
                <a:rPr lang="en-GB" sz="1200" b="1" dirty="0"/>
                <a:t>Changes to mean happiness</a:t>
              </a:r>
            </a:p>
            <a:p>
              <a:r>
                <a:rPr lang="en-GB" sz="1050" b="1" dirty="0"/>
                <a:t>(how happy did you feel yesterday? Score of 0-10)</a:t>
              </a:r>
              <a:endParaRPr lang="en-GB" sz="1200" b="1" dirty="0"/>
            </a:p>
          </p:txBody>
        </p:sp>
        <p:pic>
          <p:nvPicPr>
            <p:cNvPr id="48" name="Picture 47">
              <a:extLst>
                <a:ext uri="{FF2B5EF4-FFF2-40B4-BE49-F238E27FC236}">
                  <a16:creationId xmlns:a16="http://schemas.microsoft.com/office/drawing/2014/main" id="{AF96FBEC-CA5A-4A0E-B291-8B2F5FE06C0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682354" y="4465420"/>
              <a:ext cx="3471683" cy="1452169"/>
            </a:xfrm>
            <a:prstGeom prst="rect">
              <a:avLst/>
            </a:prstGeom>
          </p:spPr>
        </p:pic>
        <p:sp>
          <p:nvSpPr>
            <p:cNvPr id="25" name="Rectangle 24">
              <a:extLst>
                <a:ext uri="{FF2B5EF4-FFF2-40B4-BE49-F238E27FC236}">
                  <a16:creationId xmlns:a16="http://schemas.microsoft.com/office/drawing/2014/main" id="{A4D1BED9-CCEE-47EA-ABE2-1C64906E3F37}"/>
                </a:ext>
              </a:extLst>
            </p:cNvPr>
            <p:cNvSpPr/>
            <p:nvPr/>
          </p:nvSpPr>
          <p:spPr>
            <a:xfrm>
              <a:off x="4616778" y="6053905"/>
              <a:ext cx="3602834" cy="430887"/>
            </a:xfrm>
            <a:prstGeom prst="rect">
              <a:avLst/>
            </a:prstGeom>
          </p:spPr>
          <p:txBody>
            <a:bodyPr wrap="square">
              <a:spAutoFit/>
            </a:bodyPr>
            <a:lstStyle/>
            <a:p>
              <a:r>
                <a:rPr lang="en-GB" sz="1100" dirty="0">
                  <a:solidFill>
                    <a:srgbClr val="4472C4"/>
                  </a:solidFill>
                </a:rPr>
                <a:t>There has been a statistically significant decrease in people feeling happy in England. </a:t>
              </a:r>
              <a:endParaRPr lang="en-GB" sz="900" dirty="0">
                <a:solidFill>
                  <a:srgbClr val="4472C4"/>
                </a:solidFill>
              </a:endParaRPr>
            </a:p>
          </p:txBody>
        </p:sp>
      </p:grpSp>
      <p:grpSp>
        <p:nvGrpSpPr>
          <p:cNvPr id="11" name="Group 10">
            <a:extLst>
              <a:ext uri="{FF2B5EF4-FFF2-40B4-BE49-F238E27FC236}">
                <a16:creationId xmlns:a16="http://schemas.microsoft.com/office/drawing/2014/main" id="{0831E09A-2BE2-43DC-A4AD-7C2DF92CCEB9}"/>
              </a:ext>
              <a:ext uri="{C183D7F6-B498-43B3-948B-1728B52AA6E4}">
                <adec:decorative xmlns:adec="http://schemas.microsoft.com/office/drawing/2017/decorative" val="1"/>
              </a:ext>
            </a:extLst>
          </p:cNvPr>
          <p:cNvGrpSpPr/>
          <p:nvPr/>
        </p:nvGrpSpPr>
        <p:grpSpPr>
          <a:xfrm>
            <a:off x="8317807" y="1324351"/>
            <a:ext cx="3654148" cy="2448507"/>
            <a:chOff x="8317807" y="1324351"/>
            <a:chExt cx="3654148" cy="2448507"/>
          </a:xfrm>
        </p:grpSpPr>
        <p:grpSp>
          <p:nvGrpSpPr>
            <p:cNvPr id="8" name="Group 7">
              <a:extLst>
                <a:ext uri="{FF2B5EF4-FFF2-40B4-BE49-F238E27FC236}">
                  <a16:creationId xmlns:a16="http://schemas.microsoft.com/office/drawing/2014/main" id="{7ED35628-32B5-404B-9D4C-1408411F5907}"/>
                </a:ext>
              </a:extLst>
            </p:cNvPr>
            <p:cNvGrpSpPr/>
            <p:nvPr/>
          </p:nvGrpSpPr>
          <p:grpSpPr>
            <a:xfrm>
              <a:off x="8317807" y="1324351"/>
              <a:ext cx="3611265" cy="1939202"/>
              <a:chOff x="8317807" y="1324351"/>
              <a:chExt cx="3611265" cy="1939202"/>
            </a:xfrm>
          </p:grpSpPr>
          <p:sp>
            <p:nvSpPr>
              <p:cNvPr id="30" name="TextBox 29">
                <a:extLst>
                  <a:ext uri="{FF2B5EF4-FFF2-40B4-BE49-F238E27FC236}">
                    <a16:creationId xmlns:a16="http://schemas.microsoft.com/office/drawing/2014/main" id="{C57C46EE-40E1-4262-BD5B-895BC677BBAA}"/>
                  </a:ext>
                </a:extLst>
              </p:cNvPr>
              <p:cNvSpPr txBox="1"/>
              <p:nvPr/>
            </p:nvSpPr>
            <p:spPr>
              <a:xfrm>
                <a:off x="8317807" y="1324351"/>
                <a:ext cx="3611264" cy="438582"/>
              </a:xfrm>
              <a:prstGeom prst="rect">
                <a:avLst/>
              </a:prstGeom>
              <a:noFill/>
            </p:spPr>
            <p:txBody>
              <a:bodyPr wrap="square">
                <a:spAutoFit/>
              </a:bodyPr>
              <a:lstStyle/>
              <a:p>
                <a:r>
                  <a:rPr lang="en-GB" sz="1200" b="1" dirty="0"/>
                  <a:t>Changes to mean feeling worthwhile</a:t>
                </a:r>
              </a:p>
              <a:p>
                <a:r>
                  <a:rPr lang="en-GB" sz="1050" b="1" dirty="0"/>
                  <a:t>(what extent do you feel things you do in life are worthwhile?</a:t>
                </a:r>
                <a:endParaRPr lang="en-GB" sz="1200" b="1" dirty="0"/>
              </a:p>
            </p:txBody>
          </p:sp>
          <p:pic>
            <p:nvPicPr>
              <p:cNvPr id="47" name="Picture 46">
                <a:extLst>
                  <a:ext uri="{FF2B5EF4-FFF2-40B4-BE49-F238E27FC236}">
                    <a16:creationId xmlns:a16="http://schemas.microsoft.com/office/drawing/2014/main" id="{283655EB-78BE-49BA-BD09-D0F8E89078D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461004" y="1808728"/>
                <a:ext cx="3468068" cy="1454825"/>
              </a:xfrm>
              <a:prstGeom prst="rect">
                <a:avLst/>
              </a:prstGeom>
            </p:spPr>
          </p:pic>
        </p:grpSp>
        <p:sp>
          <p:nvSpPr>
            <p:cNvPr id="24" name="Rectangle 23">
              <a:extLst>
                <a:ext uri="{FF2B5EF4-FFF2-40B4-BE49-F238E27FC236}">
                  <a16:creationId xmlns:a16="http://schemas.microsoft.com/office/drawing/2014/main" id="{1394AB2C-6A54-465E-B414-99DB45824E35}"/>
                </a:ext>
              </a:extLst>
            </p:cNvPr>
            <p:cNvSpPr/>
            <p:nvPr/>
          </p:nvSpPr>
          <p:spPr>
            <a:xfrm>
              <a:off x="8369121" y="3341971"/>
              <a:ext cx="3602834" cy="430887"/>
            </a:xfrm>
            <a:prstGeom prst="rect">
              <a:avLst/>
            </a:prstGeom>
          </p:spPr>
          <p:txBody>
            <a:bodyPr wrap="square">
              <a:spAutoFit/>
            </a:bodyPr>
            <a:lstStyle/>
            <a:p>
              <a:r>
                <a:rPr lang="en-GB" sz="1100" dirty="0">
                  <a:solidFill>
                    <a:srgbClr val="4472C4"/>
                  </a:solidFill>
                </a:rPr>
                <a:t>There has been a statistically significant decrease in people feeling the things they do are worthwhile in England. </a:t>
              </a:r>
              <a:endParaRPr lang="en-GB" sz="900" dirty="0">
                <a:solidFill>
                  <a:srgbClr val="4472C4"/>
                </a:solidFill>
              </a:endParaRPr>
            </a:p>
          </p:txBody>
        </p:sp>
      </p:grpSp>
      <p:grpSp>
        <p:nvGrpSpPr>
          <p:cNvPr id="14" name="Group 13">
            <a:extLst>
              <a:ext uri="{FF2B5EF4-FFF2-40B4-BE49-F238E27FC236}">
                <a16:creationId xmlns:a16="http://schemas.microsoft.com/office/drawing/2014/main" id="{FF471338-0C75-4110-8ECB-0D989D353F91}"/>
              </a:ext>
              <a:ext uri="{C183D7F6-B498-43B3-948B-1728B52AA6E4}">
                <adec:decorative xmlns:adec="http://schemas.microsoft.com/office/drawing/2017/decorative" val="1"/>
              </a:ext>
            </a:extLst>
          </p:cNvPr>
          <p:cNvGrpSpPr/>
          <p:nvPr/>
        </p:nvGrpSpPr>
        <p:grpSpPr>
          <a:xfrm>
            <a:off x="8296180" y="3920007"/>
            <a:ext cx="3700275" cy="2586070"/>
            <a:chOff x="8296180" y="3920007"/>
            <a:chExt cx="3700275" cy="2586070"/>
          </a:xfrm>
        </p:grpSpPr>
        <p:sp>
          <p:nvSpPr>
            <p:cNvPr id="32" name="TextBox 31">
              <a:extLst>
                <a:ext uri="{FF2B5EF4-FFF2-40B4-BE49-F238E27FC236}">
                  <a16:creationId xmlns:a16="http://schemas.microsoft.com/office/drawing/2014/main" id="{73C19C79-7832-4AD9-AE25-DBBC7D165EB3}"/>
                </a:ext>
              </a:extLst>
            </p:cNvPr>
            <p:cNvSpPr txBox="1"/>
            <p:nvPr/>
          </p:nvSpPr>
          <p:spPr>
            <a:xfrm>
              <a:off x="8296180" y="3920007"/>
              <a:ext cx="3185532" cy="438582"/>
            </a:xfrm>
            <a:prstGeom prst="rect">
              <a:avLst/>
            </a:prstGeom>
            <a:noFill/>
          </p:spPr>
          <p:txBody>
            <a:bodyPr wrap="square">
              <a:spAutoFit/>
            </a:bodyPr>
            <a:lstStyle/>
            <a:p>
              <a:r>
                <a:rPr lang="en-GB" sz="1200" b="1" dirty="0"/>
                <a:t>Changes to mean anxiety</a:t>
              </a:r>
            </a:p>
            <a:p>
              <a:r>
                <a:rPr lang="en-GB" sz="1050" b="1" dirty="0"/>
                <a:t>(how anxious did you feel yesterday? Score of 0-10)</a:t>
              </a:r>
              <a:endParaRPr lang="en-GB" sz="1200" b="1" dirty="0"/>
            </a:p>
          </p:txBody>
        </p:sp>
        <p:pic>
          <p:nvPicPr>
            <p:cNvPr id="49" name="Picture 48">
              <a:extLst>
                <a:ext uri="{FF2B5EF4-FFF2-40B4-BE49-F238E27FC236}">
                  <a16:creationId xmlns:a16="http://schemas.microsoft.com/office/drawing/2014/main" id="{A473C3F5-A9E7-4EE0-A38E-20CCF6B2240C}"/>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388794" y="4463996"/>
              <a:ext cx="3468068" cy="1453593"/>
            </a:xfrm>
            <a:prstGeom prst="rect">
              <a:avLst/>
            </a:prstGeom>
          </p:spPr>
        </p:pic>
        <p:sp>
          <p:nvSpPr>
            <p:cNvPr id="26" name="Rectangle 25">
              <a:extLst>
                <a:ext uri="{FF2B5EF4-FFF2-40B4-BE49-F238E27FC236}">
                  <a16:creationId xmlns:a16="http://schemas.microsoft.com/office/drawing/2014/main" id="{90066F66-E1EE-41BB-AD38-21A505BA5334}"/>
                </a:ext>
              </a:extLst>
            </p:cNvPr>
            <p:cNvSpPr/>
            <p:nvPr/>
          </p:nvSpPr>
          <p:spPr>
            <a:xfrm>
              <a:off x="8393621" y="6075190"/>
              <a:ext cx="3602834" cy="430887"/>
            </a:xfrm>
            <a:prstGeom prst="rect">
              <a:avLst/>
            </a:prstGeom>
          </p:spPr>
          <p:txBody>
            <a:bodyPr wrap="square">
              <a:spAutoFit/>
            </a:bodyPr>
            <a:lstStyle/>
            <a:p>
              <a:r>
                <a:rPr lang="en-GB" sz="1100" dirty="0">
                  <a:solidFill>
                    <a:srgbClr val="4472C4"/>
                  </a:solidFill>
                </a:rPr>
                <a:t>There has been a statistically significant increase in people feeling anxious in England, the South East and </a:t>
              </a:r>
              <a:r>
                <a:rPr lang="en-GB" sz="1100" b="1" u="sng" dirty="0">
                  <a:solidFill>
                    <a:srgbClr val="4472C4"/>
                  </a:solidFill>
                </a:rPr>
                <a:t>East Sussex. </a:t>
              </a:r>
              <a:endParaRPr lang="en-GB" sz="900" b="1" u="sng" dirty="0">
                <a:solidFill>
                  <a:srgbClr val="4472C4"/>
                </a:solidFill>
              </a:endParaRPr>
            </a:p>
          </p:txBody>
        </p:sp>
      </p:grpSp>
      <p:sp>
        <p:nvSpPr>
          <p:cNvPr id="5" name="Footer Placeholder 4">
            <a:extLst>
              <a:ext uri="{FF2B5EF4-FFF2-40B4-BE49-F238E27FC236}">
                <a16:creationId xmlns:a16="http://schemas.microsoft.com/office/drawing/2014/main" id="{A0BD7272-A1C9-4C2D-AED3-8C508A2215FC}"/>
              </a:ext>
            </a:extLst>
          </p:cNvPr>
          <p:cNvSpPr>
            <a:spLocks noGrp="1"/>
          </p:cNvSpPr>
          <p:nvPr>
            <p:ph type="ftr" sz="quarter" idx="11"/>
          </p:nvPr>
        </p:nvSpPr>
        <p:spPr/>
        <p:txBody>
          <a:bodyPr/>
          <a:lstStyle/>
          <a:p>
            <a:r>
              <a:rPr lang="en-GB" dirty="0"/>
              <a:t>PHI East Sussex County Council 2022</a:t>
            </a:r>
          </a:p>
        </p:txBody>
      </p:sp>
      <p:sp>
        <p:nvSpPr>
          <p:cNvPr id="6" name="Slide Number Placeholder 5">
            <a:extLst>
              <a:ext uri="{FF2B5EF4-FFF2-40B4-BE49-F238E27FC236}">
                <a16:creationId xmlns:a16="http://schemas.microsoft.com/office/drawing/2014/main" id="{32CE7DE0-8605-4FA9-AE8F-2F5903C3FDE7}"/>
              </a:ext>
            </a:extLst>
          </p:cNvPr>
          <p:cNvSpPr>
            <a:spLocks noGrp="1"/>
          </p:cNvSpPr>
          <p:nvPr>
            <p:ph type="sldNum" sz="quarter" idx="12"/>
          </p:nvPr>
        </p:nvSpPr>
        <p:spPr/>
        <p:txBody>
          <a:bodyPr/>
          <a:lstStyle/>
          <a:p>
            <a:fld id="{8909338C-4204-40C7-9A1E-446982E7336D}" type="slidenum">
              <a:rPr lang="en-GB" smtClean="0"/>
              <a:pPr/>
              <a:t>61</a:t>
            </a:fld>
            <a:endParaRPr lang="en-GB" dirty="0"/>
          </a:p>
        </p:txBody>
      </p:sp>
    </p:spTree>
    <p:extLst>
      <p:ext uri="{BB962C8B-B14F-4D97-AF65-F5344CB8AC3E}">
        <p14:creationId xmlns:p14="http://schemas.microsoft.com/office/powerpoint/2010/main" val="6236862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4FBCA9-525B-4906-B182-6F20DE4DC6F6}"/>
              </a:ext>
            </a:extLst>
          </p:cNvPr>
          <p:cNvSpPr>
            <a:spLocks noGrp="1"/>
          </p:cNvSpPr>
          <p:nvPr>
            <p:ph type="title"/>
          </p:nvPr>
        </p:nvSpPr>
        <p:spPr>
          <a:xfrm>
            <a:off x="0" y="-27384"/>
            <a:ext cx="12192000" cy="579309"/>
          </a:xfrm>
        </p:spPr>
        <p:txBody>
          <a:bodyPr>
            <a:normAutofit/>
          </a:bodyPr>
          <a:lstStyle/>
          <a:p>
            <a:r>
              <a:rPr lang="en-GB" sz="2400" b="0" dirty="0"/>
              <a:t>Wider impact of the pandemic: Health Inequalities – Emergency Admissions</a:t>
            </a:r>
            <a:endParaRPr lang="en-GB" dirty="0"/>
          </a:p>
        </p:txBody>
      </p:sp>
      <p:sp>
        <p:nvSpPr>
          <p:cNvPr id="23" name="TextBox 22">
            <a:extLst>
              <a:ext uri="{FF2B5EF4-FFF2-40B4-BE49-F238E27FC236}">
                <a16:creationId xmlns:a16="http://schemas.microsoft.com/office/drawing/2014/main" id="{58C0F040-1973-4B9A-9756-958F0F35F09F}"/>
              </a:ext>
            </a:extLst>
          </p:cNvPr>
          <p:cNvSpPr txBox="1"/>
          <p:nvPr/>
        </p:nvSpPr>
        <p:spPr>
          <a:xfrm>
            <a:off x="263352" y="707595"/>
            <a:ext cx="5798941" cy="338554"/>
          </a:xfrm>
          <a:prstGeom prst="rect">
            <a:avLst/>
          </a:prstGeom>
          <a:noFill/>
        </p:spPr>
        <p:txBody>
          <a:bodyPr wrap="square">
            <a:spAutoFit/>
          </a:bodyPr>
          <a:lstStyle/>
          <a:p>
            <a:r>
              <a:rPr lang="en-GB" sz="1600" b="1" dirty="0">
                <a:solidFill>
                  <a:schemeClr val="tx1"/>
                </a:solidFill>
              </a:rPr>
              <a:t>Emergency admissions (all causes) , 2019 to 2021</a:t>
            </a:r>
          </a:p>
        </p:txBody>
      </p:sp>
      <p:sp>
        <p:nvSpPr>
          <p:cNvPr id="5" name="Footer Placeholder 4">
            <a:extLst>
              <a:ext uri="{FF2B5EF4-FFF2-40B4-BE49-F238E27FC236}">
                <a16:creationId xmlns:a16="http://schemas.microsoft.com/office/drawing/2014/main" id="{A0BD7272-A1C9-4C2D-AED3-8C508A2215FC}"/>
              </a:ext>
            </a:extLst>
          </p:cNvPr>
          <p:cNvSpPr>
            <a:spLocks noGrp="1"/>
          </p:cNvSpPr>
          <p:nvPr>
            <p:ph type="ftr" sz="quarter" idx="11"/>
          </p:nvPr>
        </p:nvSpPr>
        <p:spPr/>
        <p:txBody>
          <a:bodyPr/>
          <a:lstStyle/>
          <a:p>
            <a:r>
              <a:rPr lang="en-GB" dirty="0"/>
              <a:t>PHI East Sussex County Council 2022</a:t>
            </a:r>
          </a:p>
        </p:txBody>
      </p:sp>
      <p:sp>
        <p:nvSpPr>
          <p:cNvPr id="6" name="Slide Number Placeholder 5">
            <a:extLst>
              <a:ext uri="{FF2B5EF4-FFF2-40B4-BE49-F238E27FC236}">
                <a16:creationId xmlns:a16="http://schemas.microsoft.com/office/drawing/2014/main" id="{32CE7DE0-8605-4FA9-AE8F-2F5903C3FDE7}"/>
              </a:ext>
            </a:extLst>
          </p:cNvPr>
          <p:cNvSpPr>
            <a:spLocks noGrp="1"/>
          </p:cNvSpPr>
          <p:nvPr>
            <p:ph type="sldNum" sz="quarter" idx="12"/>
          </p:nvPr>
        </p:nvSpPr>
        <p:spPr/>
        <p:txBody>
          <a:bodyPr/>
          <a:lstStyle/>
          <a:p>
            <a:fld id="{8909338C-4204-40C7-9A1E-446982E7336D}" type="slidenum">
              <a:rPr lang="en-GB" smtClean="0"/>
              <a:pPr/>
              <a:t>62</a:t>
            </a:fld>
            <a:endParaRPr lang="en-GB" dirty="0"/>
          </a:p>
        </p:txBody>
      </p:sp>
      <p:grpSp>
        <p:nvGrpSpPr>
          <p:cNvPr id="2" name="Group 1">
            <a:extLst>
              <a:ext uri="{FF2B5EF4-FFF2-40B4-BE49-F238E27FC236}">
                <a16:creationId xmlns:a16="http://schemas.microsoft.com/office/drawing/2014/main" id="{715E079F-16F2-4811-8E4E-90523E2F317A}"/>
              </a:ext>
            </a:extLst>
          </p:cNvPr>
          <p:cNvGrpSpPr/>
          <p:nvPr/>
        </p:nvGrpSpPr>
        <p:grpSpPr>
          <a:xfrm>
            <a:off x="263352" y="1133098"/>
            <a:ext cx="11654549" cy="4956984"/>
            <a:chOff x="263352" y="1133098"/>
            <a:chExt cx="11654549" cy="4956984"/>
          </a:xfrm>
        </p:grpSpPr>
        <p:sp>
          <p:nvSpPr>
            <p:cNvPr id="11" name="Rectangle 10">
              <a:extLst>
                <a:ext uri="{FF2B5EF4-FFF2-40B4-BE49-F238E27FC236}">
                  <a16:creationId xmlns:a16="http://schemas.microsoft.com/office/drawing/2014/main" id="{76574AF5-04A0-4867-84C8-58200BFE82CC}"/>
                </a:ext>
              </a:extLst>
            </p:cNvPr>
            <p:cNvSpPr/>
            <p:nvPr/>
          </p:nvSpPr>
          <p:spPr>
            <a:xfrm>
              <a:off x="263352" y="1174547"/>
              <a:ext cx="5249680" cy="461665"/>
            </a:xfrm>
            <a:prstGeom prst="rect">
              <a:avLst/>
            </a:prstGeom>
          </p:spPr>
          <p:txBody>
            <a:bodyPr wrap="square">
              <a:spAutoFit/>
            </a:bodyPr>
            <a:lstStyle/>
            <a:p>
              <a:r>
                <a:rPr lang="en-GB" sz="1200" b="1" dirty="0">
                  <a:solidFill>
                    <a:srgbClr val="000000"/>
                  </a:solidFill>
                </a:rPr>
                <a:t>Emergency admissions (all causes, all ages), directly age-standardised rate per 100,000 population, 2019 to 2021 for districts/boroughs</a:t>
              </a:r>
              <a:r>
                <a:rPr lang="en-GB" sz="1200" b="1" dirty="0"/>
                <a:t> </a:t>
              </a:r>
            </a:p>
          </p:txBody>
        </p:sp>
        <p:sp>
          <p:nvSpPr>
            <p:cNvPr id="26" name="TextBox 25">
              <a:extLst>
                <a:ext uri="{FF2B5EF4-FFF2-40B4-BE49-F238E27FC236}">
                  <a16:creationId xmlns:a16="http://schemas.microsoft.com/office/drawing/2014/main" id="{D229E781-3226-4E51-812A-52E3859B64D7}"/>
                </a:ext>
              </a:extLst>
            </p:cNvPr>
            <p:cNvSpPr txBox="1"/>
            <p:nvPr/>
          </p:nvSpPr>
          <p:spPr>
            <a:xfrm>
              <a:off x="280720" y="4311680"/>
              <a:ext cx="5657296" cy="1538883"/>
            </a:xfrm>
            <a:prstGeom prst="rect">
              <a:avLst/>
            </a:prstGeom>
            <a:solidFill>
              <a:srgbClr val="203864"/>
            </a:solidFill>
          </p:spPr>
          <p:txBody>
            <a:bodyPr wrap="square">
              <a:spAutoFit/>
            </a:bodyPr>
            <a:lstStyle/>
            <a:p>
              <a:pPr marL="171450" indent="-171450" algn="l" fontAlgn="b">
                <a:spcBef>
                  <a:spcPts val="600"/>
                </a:spcBef>
                <a:buFontTx/>
                <a:buChar char="-"/>
              </a:pPr>
              <a:r>
                <a:rPr lang="en-GB" sz="1400" u="none" strike="noStrike" dirty="0">
                  <a:solidFill>
                    <a:schemeClr val="bg1"/>
                  </a:solidFill>
                  <a:effectLst/>
                </a:rPr>
                <a:t>Across all years Hastings has the highest emergency admission rate and Lewes the lowest</a:t>
              </a:r>
            </a:p>
            <a:p>
              <a:pPr marL="171450" indent="-171450" algn="l" fontAlgn="b">
                <a:spcBef>
                  <a:spcPts val="600"/>
                </a:spcBef>
                <a:buFontTx/>
                <a:buChar char="-"/>
              </a:pPr>
              <a:r>
                <a:rPr lang="en-GB" sz="1400" u="none" strike="noStrike" dirty="0">
                  <a:solidFill>
                    <a:schemeClr val="bg1"/>
                  </a:solidFill>
                  <a:effectLst/>
                </a:rPr>
                <a:t>In all areas the rate dropped in 2020 compared to 2019.</a:t>
              </a:r>
            </a:p>
            <a:p>
              <a:pPr marL="171450" indent="-171450" algn="l" fontAlgn="b">
                <a:spcBef>
                  <a:spcPts val="600"/>
                </a:spcBef>
                <a:buFontTx/>
                <a:buChar char="-"/>
              </a:pPr>
              <a:r>
                <a:rPr lang="en-GB" sz="1400" u="none" strike="noStrike" dirty="0">
                  <a:solidFill>
                    <a:schemeClr val="bg1"/>
                  </a:solidFill>
                  <a:effectLst/>
                </a:rPr>
                <a:t>Compared to 2019,  emergency admissions in 2021 are higher in Eastbourne and Wealden, slightly lower in Lewes, and are significantly higher  in Hastings and Rother</a:t>
              </a:r>
            </a:p>
          </p:txBody>
        </p:sp>
        <p:sp>
          <p:nvSpPr>
            <p:cNvPr id="12" name="Rectangle 11">
              <a:extLst>
                <a:ext uri="{FF2B5EF4-FFF2-40B4-BE49-F238E27FC236}">
                  <a16:creationId xmlns:a16="http://schemas.microsoft.com/office/drawing/2014/main" id="{AE436C9A-76F0-4827-B81A-BAE549F6BBC3}"/>
                </a:ext>
              </a:extLst>
            </p:cNvPr>
            <p:cNvSpPr/>
            <p:nvPr/>
          </p:nvSpPr>
          <p:spPr>
            <a:xfrm>
              <a:off x="6264346" y="1133098"/>
              <a:ext cx="5638584" cy="461665"/>
            </a:xfrm>
            <a:prstGeom prst="rect">
              <a:avLst/>
            </a:prstGeom>
          </p:spPr>
          <p:txBody>
            <a:bodyPr wrap="square">
              <a:spAutoFit/>
            </a:bodyPr>
            <a:lstStyle/>
            <a:p>
              <a:r>
                <a:rPr lang="en-GB" sz="1200" b="1" dirty="0">
                  <a:solidFill>
                    <a:srgbClr val="000000"/>
                  </a:solidFill>
                </a:rPr>
                <a:t>Emergency admissions (all causes, all ages), directly age-standardised rate per 100,000 population, 2019 to 2021 by deprivation</a:t>
              </a:r>
              <a:endParaRPr lang="en-GB" sz="1200" b="1" dirty="0"/>
            </a:p>
          </p:txBody>
        </p:sp>
        <p:sp>
          <p:nvSpPr>
            <p:cNvPr id="21" name="TextBox 20">
              <a:extLst>
                <a:ext uri="{FF2B5EF4-FFF2-40B4-BE49-F238E27FC236}">
                  <a16:creationId xmlns:a16="http://schemas.microsoft.com/office/drawing/2014/main" id="{470DBE7E-DDF6-4861-8C97-D20EF2206ABB}"/>
                </a:ext>
              </a:extLst>
            </p:cNvPr>
            <p:cNvSpPr txBox="1"/>
            <p:nvPr/>
          </p:nvSpPr>
          <p:spPr>
            <a:xfrm>
              <a:off x="6279317" y="4335756"/>
              <a:ext cx="5638584" cy="1754326"/>
            </a:xfrm>
            <a:prstGeom prst="rect">
              <a:avLst/>
            </a:prstGeom>
            <a:solidFill>
              <a:srgbClr val="203864"/>
            </a:solidFill>
          </p:spPr>
          <p:txBody>
            <a:bodyPr wrap="square">
              <a:spAutoFit/>
            </a:bodyPr>
            <a:lstStyle/>
            <a:p>
              <a:pPr marL="171450" indent="-171450" algn="l" fontAlgn="b">
                <a:spcBef>
                  <a:spcPts val="600"/>
                </a:spcBef>
                <a:buFontTx/>
                <a:buChar char="-"/>
              </a:pPr>
              <a:r>
                <a:rPr lang="en-GB" sz="1400" u="none" strike="noStrike" dirty="0">
                  <a:solidFill>
                    <a:schemeClr val="bg1"/>
                  </a:solidFill>
                  <a:effectLst/>
                </a:rPr>
                <a:t>Emergency admissions rates increase with increasing levels of deprivation</a:t>
              </a:r>
            </a:p>
            <a:p>
              <a:pPr marL="171450" indent="-171450" algn="l" fontAlgn="b">
                <a:spcBef>
                  <a:spcPts val="600"/>
                </a:spcBef>
                <a:buFontTx/>
                <a:buChar char="-"/>
              </a:pPr>
              <a:r>
                <a:rPr lang="en-GB" sz="1400" dirty="0">
                  <a:solidFill>
                    <a:schemeClr val="bg1"/>
                  </a:solidFill>
                </a:rPr>
                <a:t>rates for all quintiles decreased in 2020 compared to 2019, to then increase again in 2021. </a:t>
              </a:r>
            </a:p>
            <a:p>
              <a:pPr marL="171450" indent="-171450" algn="l" fontAlgn="b">
                <a:spcBef>
                  <a:spcPts val="600"/>
                </a:spcBef>
                <a:buFontTx/>
                <a:buChar char="-"/>
              </a:pPr>
              <a:r>
                <a:rPr lang="en-GB" sz="1400" dirty="0">
                  <a:solidFill>
                    <a:schemeClr val="bg1"/>
                  </a:solidFill>
                </a:rPr>
                <a:t>Compared to 2019, in the least deprived quintile in 2021 the emergency admission rate is slightly higher, but across the rest of the quintiles the rates for 2021 are slightly lower</a:t>
              </a:r>
              <a:endParaRPr lang="en-GB" sz="1400" u="none" strike="noStrike" dirty="0">
                <a:solidFill>
                  <a:schemeClr val="bg1"/>
                </a:solidFill>
                <a:effectLst/>
              </a:endParaRPr>
            </a:p>
          </p:txBody>
        </p:sp>
        <p:pic>
          <p:nvPicPr>
            <p:cNvPr id="10" name="Picture 9">
              <a:extLst>
                <a:ext uri="{FF2B5EF4-FFF2-40B4-BE49-F238E27FC236}">
                  <a16:creationId xmlns:a16="http://schemas.microsoft.com/office/drawing/2014/main" id="{80687D59-196F-4BF9-A392-0BFEDFC534A6}"/>
                </a:ext>
              </a:extLst>
            </p:cNvPr>
            <p:cNvPicPr>
              <a:picLocks noChangeAspect="1"/>
            </p:cNvPicPr>
            <p:nvPr/>
          </p:nvPicPr>
          <p:blipFill>
            <a:blip r:embed="rId3"/>
            <a:stretch>
              <a:fillRect/>
            </a:stretch>
          </p:blipFill>
          <p:spPr>
            <a:xfrm>
              <a:off x="6264346" y="1696914"/>
              <a:ext cx="5638584" cy="2420767"/>
            </a:xfrm>
            <a:prstGeom prst="rect">
              <a:avLst/>
            </a:prstGeom>
          </p:spPr>
        </p:pic>
        <p:pic>
          <p:nvPicPr>
            <p:cNvPr id="13" name="Picture 12">
              <a:extLst>
                <a:ext uri="{FF2B5EF4-FFF2-40B4-BE49-F238E27FC236}">
                  <a16:creationId xmlns:a16="http://schemas.microsoft.com/office/drawing/2014/main" id="{5FEA36AF-22E3-4098-B672-5EDF45277E10}"/>
                </a:ext>
              </a:extLst>
            </p:cNvPr>
            <p:cNvPicPr>
              <a:picLocks noChangeAspect="1"/>
            </p:cNvPicPr>
            <p:nvPr/>
          </p:nvPicPr>
          <p:blipFill>
            <a:blip r:embed="rId4"/>
            <a:stretch>
              <a:fillRect/>
            </a:stretch>
          </p:blipFill>
          <p:spPr>
            <a:xfrm>
              <a:off x="280719" y="1696914"/>
              <a:ext cx="5657295" cy="2420767"/>
            </a:xfrm>
            <a:prstGeom prst="rect">
              <a:avLst/>
            </a:prstGeom>
          </p:spPr>
        </p:pic>
      </p:grpSp>
    </p:spTree>
    <p:extLst>
      <p:ext uri="{BB962C8B-B14F-4D97-AF65-F5344CB8AC3E}">
        <p14:creationId xmlns:p14="http://schemas.microsoft.com/office/powerpoint/2010/main" val="1602361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4FBCA9-525B-4906-B182-6F20DE4DC6F6}"/>
              </a:ext>
            </a:extLst>
          </p:cNvPr>
          <p:cNvSpPr>
            <a:spLocks noGrp="1"/>
          </p:cNvSpPr>
          <p:nvPr>
            <p:ph type="title"/>
          </p:nvPr>
        </p:nvSpPr>
        <p:spPr>
          <a:xfrm>
            <a:off x="0" y="-27384"/>
            <a:ext cx="12192000" cy="579309"/>
          </a:xfrm>
        </p:spPr>
        <p:txBody>
          <a:bodyPr>
            <a:normAutofit/>
          </a:bodyPr>
          <a:lstStyle/>
          <a:p>
            <a:r>
              <a:rPr lang="en-GB" sz="2400" b="0" dirty="0"/>
              <a:t>Wider impact of the pandemic: Health Inequalities – Premature mortality</a:t>
            </a:r>
            <a:endParaRPr lang="en-GB" dirty="0"/>
          </a:p>
        </p:txBody>
      </p:sp>
      <p:sp>
        <p:nvSpPr>
          <p:cNvPr id="25" name="TextBox 24">
            <a:extLst>
              <a:ext uri="{FF2B5EF4-FFF2-40B4-BE49-F238E27FC236}">
                <a16:creationId xmlns:a16="http://schemas.microsoft.com/office/drawing/2014/main" id="{B46F966E-85CE-40F3-9810-7EE1981C0EDD}"/>
              </a:ext>
            </a:extLst>
          </p:cNvPr>
          <p:cNvSpPr txBox="1"/>
          <p:nvPr/>
        </p:nvSpPr>
        <p:spPr>
          <a:xfrm>
            <a:off x="191344" y="717436"/>
            <a:ext cx="6689467" cy="338554"/>
          </a:xfrm>
          <a:prstGeom prst="rect">
            <a:avLst/>
          </a:prstGeom>
          <a:noFill/>
        </p:spPr>
        <p:txBody>
          <a:bodyPr wrap="square">
            <a:spAutoFit/>
          </a:bodyPr>
          <a:lstStyle/>
          <a:p>
            <a:r>
              <a:rPr lang="en-GB" sz="1600" b="1" dirty="0">
                <a:solidFill>
                  <a:schemeClr val="tx1"/>
                </a:solidFill>
              </a:rPr>
              <a:t>Premature mortality (deaths in under 75s) all causes, 2019 to 2021</a:t>
            </a:r>
          </a:p>
        </p:txBody>
      </p:sp>
      <p:sp>
        <p:nvSpPr>
          <p:cNvPr id="17" name="Rectangle 16">
            <a:extLst>
              <a:ext uri="{FF2B5EF4-FFF2-40B4-BE49-F238E27FC236}">
                <a16:creationId xmlns:a16="http://schemas.microsoft.com/office/drawing/2014/main" id="{1B66E335-FC4A-4C25-98D9-F5FDEFF83EC4}"/>
              </a:ext>
            </a:extLst>
          </p:cNvPr>
          <p:cNvSpPr/>
          <p:nvPr/>
        </p:nvSpPr>
        <p:spPr>
          <a:xfrm>
            <a:off x="203720" y="1086365"/>
            <a:ext cx="5261888" cy="461665"/>
          </a:xfrm>
          <a:prstGeom prst="rect">
            <a:avLst/>
          </a:prstGeom>
        </p:spPr>
        <p:txBody>
          <a:bodyPr wrap="square">
            <a:spAutoFit/>
          </a:bodyPr>
          <a:lstStyle/>
          <a:p>
            <a:r>
              <a:rPr lang="en-GB" sz="1200" b="1" dirty="0">
                <a:solidFill>
                  <a:srgbClr val="000000"/>
                </a:solidFill>
              </a:rPr>
              <a:t>Premature mortality (all causes, under 75s), directly age-standardised rate per 100,000 population, 2019 to 2021 for districts/boroughs</a:t>
            </a:r>
            <a:r>
              <a:rPr lang="en-GB" sz="1200" b="1" dirty="0"/>
              <a:t> </a:t>
            </a:r>
          </a:p>
        </p:txBody>
      </p:sp>
      <p:sp>
        <p:nvSpPr>
          <p:cNvPr id="30" name="TextBox 29">
            <a:extLst>
              <a:ext uri="{FF2B5EF4-FFF2-40B4-BE49-F238E27FC236}">
                <a16:creationId xmlns:a16="http://schemas.microsoft.com/office/drawing/2014/main" id="{3B17F7C6-D426-422D-ADA7-4C60DC122062}"/>
              </a:ext>
            </a:extLst>
          </p:cNvPr>
          <p:cNvSpPr txBox="1"/>
          <p:nvPr/>
        </p:nvSpPr>
        <p:spPr>
          <a:xfrm>
            <a:off x="6264308" y="4109393"/>
            <a:ext cx="5575151" cy="2262158"/>
          </a:xfrm>
          <a:prstGeom prst="rect">
            <a:avLst/>
          </a:prstGeom>
          <a:solidFill>
            <a:schemeClr val="tx1">
              <a:lumMod val="75000"/>
              <a:lumOff val="25000"/>
            </a:schemeClr>
          </a:solidFill>
        </p:spPr>
        <p:txBody>
          <a:bodyPr wrap="square">
            <a:spAutoFit/>
          </a:bodyPr>
          <a:lstStyle/>
          <a:p>
            <a:pPr marL="285750" indent="-285750" algn="l" fontAlgn="b">
              <a:spcBef>
                <a:spcPts val="600"/>
              </a:spcBef>
              <a:buFontTx/>
              <a:buChar char="-"/>
            </a:pPr>
            <a:r>
              <a:rPr lang="en-GB" sz="1400" u="none" strike="noStrike" dirty="0">
                <a:solidFill>
                  <a:schemeClr val="bg1"/>
                </a:solidFill>
                <a:effectLst/>
              </a:rPr>
              <a:t>Premature mortality increases with increasing levels of deprivation</a:t>
            </a:r>
          </a:p>
          <a:p>
            <a:pPr marL="285750" indent="-285750" algn="l" fontAlgn="b">
              <a:spcBef>
                <a:spcPts val="600"/>
              </a:spcBef>
              <a:buFontTx/>
              <a:buChar char="-"/>
            </a:pPr>
            <a:r>
              <a:rPr lang="en-GB" sz="1400" dirty="0">
                <a:solidFill>
                  <a:schemeClr val="bg1"/>
                </a:solidFill>
              </a:rPr>
              <a:t>With the exception of quintile 2, all other areas saw an increase in premature mortality in 2020 compared to the previous year. </a:t>
            </a:r>
          </a:p>
          <a:p>
            <a:pPr marL="285750" indent="-285750" algn="l" fontAlgn="b">
              <a:spcBef>
                <a:spcPts val="600"/>
              </a:spcBef>
              <a:buFontTx/>
              <a:buChar char="-"/>
            </a:pPr>
            <a:r>
              <a:rPr lang="en-GB" sz="1400" dirty="0">
                <a:solidFill>
                  <a:schemeClr val="bg1"/>
                </a:solidFill>
              </a:rPr>
              <a:t>In 2021, premature mortality increased further in quintile 4, with a significantly higher rate compared to 2019. For the second most deprived quintile, the 2021 rate was the highest it had been over the last 3 years (though not significantly different).</a:t>
            </a:r>
          </a:p>
          <a:p>
            <a:pPr marL="285750" indent="-285750" algn="l" fontAlgn="b">
              <a:spcBef>
                <a:spcPts val="600"/>
              </a:spcBef>
              <a:buFontTx/>
              <a:buChar char="-"/>
            </a:pPr>
            <a:r>
              <a:rPr lang="en-GB" sz="1400" dirty="0">
                <a:solidFill>
                  <a:schemeClr val="bg1"/>
                </a:solidFill>
              </a:rPr>
              <a:t>In the least deprived areas, premature mortality in 2021 is the lowest rate over the last 3 years (though not significantly different).</a:t>
            </a:r>
          </a:p>
        </p:txBody>
      </p:sp>
      <p:sp>
        <p:nvSpPr>
          <p:cNvPr id="18" name="Rectangle 17">
            <a:extLst>
              <a:ext uri="{FF2B5EF4-FFF2-40B4-BE49-F238E27FC236}">
                <a16:creationId xmlns:a16="http://schemas.microsoft.com/office/drawing/2014/main" id="{DB3276EC-BD31-4ACA-B25C-CD42844AAB0F}"/>
              </a:ext>
            </a:extLst>
          </p:cNvPr>
          <p:cNvSpPr/>
          <p:nvPr/>
        </p:nvSpPr>
        <p:spPr>
          <a:xfrm>
            <a:off x="6226867" y="1050847"/>
            <a:ext cx="5261888" cy="461665"/>
          </a:xfrm>
          <a:prstGeom prst="rect">
            <a:avLst/>
          </a:prstGeom>
        </p:spPr>
        <p:txBody>
          <a:bodyPr wrap="square">
            <a:spAutoFit/>
          </a:bodyPr>
          <a:lstStyle/>
          <a:p>
            <a:r>
              <a:rPr lang="en-GB" sz="1200" b="1" dirty="0">
                <a:solidFill>
                  <a:srgbClr val="000000"/>
                </a:solidFill>
              </a:rPr>
              <a:t>Premature mortality (all causes, under 75s), directly age-standardised rate per 100,000 population, 2019 to 2021 by deprivation</a:t>
            </a:r>
            <a:endParaRPr lang="en-GB" sz="1200" b="1" dirty="0"/>
          </a:p>
        </p:txBody>
      </p:sp>
      <p:sp>
        <p:nvSpPr>
          <p:cNvPr id="29" name="TextBox 28">
            <a:extLst>
              <a:ext uri="{FF2B5EF4-FFF2-40B4-BE49-F238E27FC236}">
                <a16:creationId xmlns:a16="http://schemas.microsoft.com/office/drawing/2014/main" id="{CF28D04B-9A1E-4569-B2BF-D48BD48B17CA}"/>
              </a:ext>
            </a:extLst>
          </p:cNvPr>
          <p:cNvSpPr txBox="1"/>
          <p:nvPr/>
        </p:nvSpPr>
        <p:spPr>
          <a:xfrm>
            <a:off x="271440" y="4106852"/>
            <a:ext cx="5562430" cy="1323439"/>
          </a:xfrm>
          <a:prstGeom prst="rect">
            <a:avLst/>
          </a:prstGeom>
          <a:solidFill>
            <a:schemeClr val="tx1">
              <a:lumMod val="75000"/>
              <a:lumOff val="25000"/>
            </a:schemeClr>
          </a:solidFill>
        </p:spPr>
        <p:txBody>
          <a:bodyPr wrap="square">
            <a:spAutoFit/>
          </a:bodyPr>
          <a:lstStyle/>
          <a:p>
            <a:pPr marL="285750" indent="-285750" fontAlgn="b">
              <a:spcBef>
                <a:spcPts val="600"/>
              </a:spcBef>
              <a:buFontTx/>
              <a:buChar char="-"/>
            </a:pPr>
            <a:r>
              <a:rPr lang="en-GB" sz="1400" dirty="0">
                <a:solidFill>
                  <a:schemeClr val="bg1"/>
                </a:solidFill>
              </a:rPr>
              <a:t>Premature mortality is highest in Hastings and lowest in Wealden.</a:t>
            </a:r>
          </a:p>
          <a:p>
            <a:pPr marL="285750" indent="-285750" fontAlgn="b">
              <a:spcBef>
                <a:spcPts val="600"/>
              </a:spcBef>
              <a:buFontTx/>
              <a:buChar char="-"/>
            </a:pPr>
            <a:r>
              <a:rPr lang="en-GB" sz="1400" dirty="0">
                <a:solidFill>
                  <a:schemeClr val="bg1"/>
                </a:solidFill>
              </a:rPr>
              <a:t>All areas except for Eastbourne had an increase in premature mortality in 2020 compared to the previous year</a:t>
            </a:r>
          </a:p>
          <a:p>
            <a:pPr marL="285750" indent="-285750" fontAlgn="b">
              <a:spcBef>
                <a:spcPts val="600"/>
              </a:spcBef>
              <a:buFontTx/>
              <a:buChar char="-"/>
            </a:pPr>
            <a:r>
              <a:rPr lang="en-GB" sz="1400" dirty="0">
                <a:solidFill>
                  <a:schemeClr val="bg1"/>
                </a:solidFill>
              </a:rPr>
              <a:t>Although not significantly different, premature mortality rates in Rother and Wealden have been increasing over the last 3 years.</a:t>
            </a:r>
          </a:p>
        </p:txBody>
      </p:sp>
      <p:sp>
        <p:nvSpPr>
          <p:cNvPr id="5" name="Footer Placeholder 4">
            <a:extLst>
              <a:ext uri="{FF2B5EF4-FFF2-40B4-BE49-F238E27FC236}">
                <a16:creationId xmlns:a16="http://schemas.microsoft.com/office/drawing/2014/main" id="{A0BD7272-A1C9-4C2D-AED3-8C508A2215FC}"/>
              </a:ext>
            </a:extLst>
          </p:cNvPr>
          <p:cNvSpPr>
            <a:spLocks noGrp="1"/>
          </p:cNvSpPr>
          <p:nvPr>
            <p:ph type="ftr" sz="quarter" idx="11"/>
          </p:nvPr>
        </p:nvSpPr>
        <p:spPr/>
        <p:txBody>
          <a:bodyPr/>
          <a:lstStyle/>
          <a:p>
            <a:r>
              <a:rPr lang="en-GB" dirty="0"/>
              <a:t>PHI East Sussex County Council 2022</a:t>
            </a:r>
          </a:p>
        </p:txBody>
      </p:sp>
      <p:sp>
        <p:nvSpPr>
          <p:cNvPr id="6" name="Slide Number Placeholder 5">
            <a:extLst>
              <a:ext uri="{FF2B5EF4-FFF2-40B4-BE49-F238E27FC236}">
                <a16:creationId xmlns:a16="http://schemas.microsoft.com/office/drawing/2014/main" id="{32CE7DE0-8605-4FA9-AE8F-2F5903C3FDE7}"/>
              </a:ext>
            </a:extLst>
          </p:cNvPr>
          <p:cNvSpPr>
            <a:spLocks noGrp="1"/>
          </p:cNvSpPr>
          <p:nvPr>
            <p:ph type="sldNum" sz="quarter" idx="12"/>
          </p:nvPr>
        </p:nvSpPr>
        <p:spPr/>
        <p:txBody>
          <a:bodyPr/>
          <a:lstStyle/>
          <a:p>
            <a:fld id="{8909338C-4204-40C7-9A1E-446982E7336D}" type="slidenum">
              <a:rPr lang="en-GB" smtClean="0"/>
              <a:pPr/>
              <a:t>63</a:t>
            </a:fld>
            <a:endParaRPr lang="en-GB" dirty="0"/>
          </a:p>
        </p:txBody>
      </p:sp>
      <p:pic>
        <p:nvPicPr>
          <p:cNvPr id="14" name="Picture 13">
            <a:extLst>
              <a:ext uri="{FF2B5EF4-FFF2-40B4-BE49-F238E27FC236}">
                <a16:creationId xmlns:a16="http://schemas.microsoft.com/office/drawing/2014/main" id="{DD7841EB-5498-48FD-97D8-FD91FFFCF47A}"/>
              </a:ext>
            </a:extLst>
          </p:cNvPr>
          <p:cNvPicPr>
            <a:picLocks noChangeAspect="1"/>
          </p:cNvPicPr>
          <p:nvPr/>
        </p:nvPicPr>
        <p:blipFill>
          <a:blip r:embed="rId3"/>
          <a:stretch>
            <a:fillRect/>
          </a:stretch>
        </p:blipFill>
        <p:spPr>
          <a:xfrm>
            <a:off x="6264308" y="1629614"/>
            <a:ext cx="5562430" cy="2332896"/>
          </a:xfrm>
          <a:prstGeom prst="rect">
            <a:avLst/>
          </a:prstGeom>
        </p:spPr>
      </p:pic>
      <p:pic>
        <p:nvPicPr>
          <p:cNvPr id="16" name="Picture 15">
            <a:extLst>
              <a:ext uri="{FF2B5EF4-FFF2-40B4-BE49-F238E27FC236}">
                <a16:creationId xmlns:a16="http://schemas.microsoft.com/office/drawing/2014/main" id="{BE35C4F4-4374-4FF7-B64E-24D42AA844AE}"/>
              </a:ext>
            </a:extLst>
          </p:cNvPr>
          <p:cNvPicPr>
            <a:picLocks noChangeAspect="1"/>
          </p:cNvPicPr>
          <p:nvPr/>
        </p:nvPicPr>
        <p:blipFill>
          <a:blip r:embed="rId4"/>
          <a:stretch>
            <a:fillRect/>
          </a:stretch>
        </p:blipFill>
        <p:spPr>
          <a:xfrm>
            <a:off x="271440" y="1659821"/>
            <a:ext cx="5562430" cy="2332896"/>
          </a:xfrm>
          <a:prstGeom prst="rect">
            <a:avLst/>
          </a:prstGeom>
        </p:spPr>
      </p:pic>
    </p:spTree>
    <p:extLst>
      <p:ext uri="{BB962C8B-B14F-4D97-AF65-F5344CB8AC3E}">
        <p14:creationId xmlns:p14="http://schemas.microsoft.com/office/powerpoint/2010/main" val="352714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0ECF8-53CF-430E-9F25-361FB68841F6}"/>
              </a:ext>
            </a:extLst>
          </p:cNvPr>
          <p:cNvSpPr>
            <a:spLocks noGrp="1"/>
          </p:cNvSpPr>
          <p:nvPr>
            <p:ph type="title"/>
          </p:nvPr>
        </p:nvSpPr>
        <p:spPr>
          <a:xfrm>
            <a:off x="0" y="-27384"/>
            <a:ext cx="12192000" cy="579309"/>
          </a:xfrm>
        </p:spPr>
        <p:txBody>
          <a:bodyPr>
            <a:noAutofit/>
          </a:bodyPr>
          <a:lstStyle/>
          <a:p>
            <a:pPr rtl="0" eaLnBrk="1" latinLnBrk="0" hangingPunct="1"/>
            <a:r>
              <a:rPr lang="en-GB" sz="2400" kern="1200" dirty="0">
                <a:solidFill>
                  <a:schemeClr val="bg1"/>
                </a:solidFill>
                <a:effectLst/>
                <a:latin typeface="Trebuchet MS" panose="020B0603020202020204" pitchFamily="34" charset="0"/>
                <a:ea typeface="+mn-ea"/>
                <a:cs typeface="+mn-cs"/>
              </a:rPr>
              <a:t>At risk – national picture</a:t>
            </a:r>
            <a:endParaRPr lang="en-GB" sz="2400" dirty="0">
              <a:solidFill>
                <a:schemeClr val="bg1"/>
              </a:solidFill>
              <a:effectLst/>
              <a:latin typeface="Trebuchet MS" panose="020B0603020202020204" pitchFamily="34" charset="0"/>
            </a:endParaRPr>
          </a:p>
        </p:txBody>
      </p:sp>
      <p:graphicFrame>
        <p:nvGraphicFramePr>
          <p:cNvPr id="5" name="Table 4">
            <a:extLst>
              <a:ext uri="{FF2B5EF4-FFF2-40B4-BE49-F238E27FC236}">
                <a16:creationId xmlns:a16="http://schemas.microsoft.com/office/drawing/2014/main" id="{33EC4CB1-4B0A-41BA-BB64-31F22F984182}"/>
              </a:ext>
            </a:extLst>
          </p:cNvPr>
          <p:cNvGraphicFramePr>
            <a:graphicFrameLocks noGrp="1"/>
          </p:cNvGraphicFramePr>
          <p:nvPr>
            <p:extLst>
              <p:ext uri="{D42A27DB-BD31-4B8C-83A1-F6EECF244321}">
                <p14:modId xmlns:p14="http://schemas.microsoft.com/office/powerpoint/2010/main" val="366257911"/>
              </p:ext>
            </p:extLst>
          </p:nvPr>
        </p:nvGraphicFramePr>
        <p:xfrm>
          <a:off x="165907" y="588008"/>
          <a:ext cx="11805914" cy="4961780"/>
        </p:xfrm>
        <a:graphic>
          <a:graphicData uri="http://schemas.openxmlformats.org/drawingml/2006/table">
            <a:tbl>
              <a:tblPr firstRow="1" bandRow="1">
                <a:tableStyleId>{0E3FDE45-AF77-4B5C-9715-49D594BDF05E}</a:tableStyleId>
              </a:tblPr>
              <a:tblGrid>
                <a:gridCol w="1623792">
                  <a:extLst>
                    <a:ext uri="{9D8B030D-6E8A-4147-A177-3AD203B41FA5}">
                      <a16:colId xmlns:a16="http://schemas.microsoft.com/office/drawing/2014/main" val="3498758569"/>
                    </a:ext>
                  </a:extLst>
                </a:gridCol>
                <a:gridCol w="10182122">
                  <a:extLst>
                    <a:ext uri="{9D8B030D-6E8A-4147-A177-3AD203B41FA5}">
                      <a16:colId xmlns:a16="http://schemas.microsoft.com/office/drawing/2014/main" val="3265934902"/>
                    </a:ext>
                  </a:extLst>
                </a:gridCol>
              </a:tblGrid>
              <a:tr h="222206">
                <a:tc>
                  <a:txBody>
                    <a:bodyPr/>
                    <a:lstStyle/>
                    <a:p>
                      <a:r>
                        <a:rPr lang="en-GB" sz="1200" dirty="0"/>
                        <a:t>RISK FACTOR</a:t>
                      </a:r>
                      <a:endParaRPr lang="en-GB" sz="1200" dirty="0">
                        <a:solidFill>
                          <a:schemeClr val="tx1"/>
                        </a:solidFill>
                      </a:endParaRPr>
                    </a:p>
                  </a:txBody>
                  <a:tcPr anchor="ctr">
                    <a:lnR w="12700" cap="flat" cmpd="sng" algn="ctr">
                      <a:solidFill>
                        <a:srgbClr val="EC792B"/>
                      </a:solidFill>
                      <a:prstDash val="solid"/>
                      <a:round/>
                      <a:headEnd type="none" w="med" len="med"/>
                      <a:tailEnd type="none" w="med" len="med"/>
                    </a:lnR>
                  </a:tcPr>
                </a:tc>
                <a:tc>
                  <a:txBody>
                    <a:bodyPr/>
                    <a:lstStyle/>
                    <a:p>
                      <a:r>
                        <a:rPr lang="en-GB" sz="1200" dirty="0"/>
                        <a:t>IMPACT</a:t>
                      </a:r>
                      <a:endParaRPr lang="en-GB" sz="1200" dirty="0">
                        <a:solidFill>
                          <a:schemeClr val="tx1"/>
                        </a:solidFill>
                      </a:endParaRPr>
                    </a:p>
                  </a:txBody>
                  <a:tcPr anchor="ctr">
                    <a:lnL w="12700" cap="flat" cmpd="sng" algn="ctr">
                      <a:solidFill>
                        <a:srgbClr val="EC792B"/>
                      </a:solidFill>
                      <a:prstDash val="solid"/>
                      <a:round/>
                      <a:headEnd type="none" w="med" len="med"/>
                      <a:tailEnd type="none" w="med" len="med"/>
                    </a:lnL>
                  </a:tcPr>
                </a:tc>
                <a:extLst>
                  <a:ext uri="{0D108BD9-81ED-4DB2-BD59-A6C34878D82A}">
                    <a16:rowId xmlns:a16="http://schemas.microsoft.com/office/drawing/2014/main" val="2212793083"/>
                  </a:ext>
                </a:extLst>
              </a:tr>
              <a:tr h="235918">
                <a:tc>
                  <a:txBody>
                    <a:bodyPr/>
                    <a:lstStyle/>
                    <a:p>
                      <a:r>
                        <a:rPr lang="en-GB" sz="1150" cap="none" dirty="0"/>
                        <a:t>Age</a:t>
                      </a:r>
                      <a:endParaRPr lang="en-GB" sz="1150" b="1" dirty="0">
                        <a:solidFill>
                          <a:schemeClr val="tx1"/>
                        </a:solidFill>
                      </a:endParaRPr>
                    </a:p>
                  </a:txBody>
                  <a:tcPr anchor="ctr">
                    <a:lnR w="12700" cap="flat" cmpd="sng" algn="ctr">
                      <a:solidFill>
                        <a:srgbClr val="EC792B"/>
                      </a:solidFill>
                      <a:prstDash val="solid"/>
                      <a:round/>
                      <a:headEnd type="none" w="med" len="med"/>
                      <a:tailEnd type="none" w="med" len="med"/>
                    </a:lnR>
                  </a:tcPr>
                </a:tc>
                <a:tc>
                  <a:txBody>
                    <a:bodyPr/>
                    <a:lstStyle/>
                    <a:p>
                      <a:r>
                        <a:rPr lang="en-GB" sz="1150" cap="none" dirty="0"/>
                        <a:t>Diagnosis rates and mortality risk increase with age</a:t>
                      </a:r>
                      <a:endParaRPr lang="en-GB" sz="1150" dirty="0">
                        <a:solidFill>
                          <a:schemeClr val="tx1"/>
                        </a:solidFill>
                      </a:endParaRPr>
                    </a:p>
                  </a:txBody>
                  <a:tcPr anchor="ctr">
                    <a:lnL w="12700" cap="flat" cmpd="sng" algn="ctr">
                      <a:solidFill>
                        <a:srgbClr val="EC792B"/>
                      </a:solidFill>
                      <a:prstDash val="solid"/>
                      <a:round/>
                      <a:headEnd type="none" w="med" len="med"/>
                      <a:tailEnd type="none" w="med" len="med"/>
                    </a:lnL>
                  </a:tcPr>
                </a:tc>
                <a:extLst>
                  <a:ext uri="{0D108BD9-81ED-4DB2-BD59-A6C34878D82A}">
                    <a16:rowId xmlns:a16="http://schemas.microsoft.com/office/drawing/2014/main" val="1398472399"/>
                  </a:ext>
                </a:extLst>
              </a:tr>
              <a:tr h="0">
                <a:tc>
                  <a:txBody>
                    <a:bodyPr/>
                    <a:lstStyle/>
                    <a:p>
                      <a:r>
                        <a:rPr lang="en-GB" sz="1150" cap="none" dirty="0"/>
                        <a:t>Sex</a:t>
                      </a:r>
                      <a:endParaRPr lang="en-GB" sz="1150" b="1" dirty="0">
                        <a:solidFill>
                          <a:schemeClr val="tx1"/>
                        </a:solidFill>
                      </a:endParaRPr>
                    </a:p>
                  </a:txBody>
                  <a:tcPr anchor="ctr">
                    <a:lnR w="12700" cap="flat" cmpd="sng" algn="ctr">
                      <a:solidFill>
                        <a:srgbClr val="EC792B"/>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50" cap="none" dirty="0"/>
                        <a:t>Risk of dying is higher in males than females</a:t>
                      </a:r>
                      <a:endParaRPr lang="en-GB" sz="1150" b="0" cap="none"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EC792B"/>
                      </a:solidFill>
                      <a:prstDash val="solid"/>
                      <a:round/>
                      <a:headEnd type="none" w="med" len="med"/>
                      <a:tailEnd type="none" w="med" len="med"/>
                    </a:lnL>
                  </a:tcPr>
                </a:tc>
                <a:extLst>
                  <a:ext uri="{0D108BD9-81ED-4DB2-BD59-A6C34878D82A}">
                    <a16:rowId xmlns:a16="http://schemas.microsoft.com/office/drawing/2014/main" val="4057370513"/>
                  </a:ext>
                </a:extLst>
              </a:tr>
              <a:tr h="441525">
                <a:tc>
                  <a:txBody>
                    <a:bodyPr/>
                    <a:lstStyle/>
                    <a:p>
                      <a:r>
                        <a:rPr lang="en-GB" sz="1150" cap="none" dirty="0"/>
                        <a:t>Deprivation</a:t>
                      </a:r>
                      <a:endParaRPr lang="en-GB" sz="1150" b="1" dirty="0">
                        <a:solidFill>
                          <a:schemeClr val="tx1"/>
                        </a:solidFill>
                      </a:endParaRPr>
                    </a:p>
                  </a:txBody>
                  <a:tcPr anchor="ctr">
                    <a:lnR w="12700" cap="flat" cmpd="sng" algn="ctr">
                      <a:solidFill>
                        <a:srgbClr val="EC792B"/>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50" cap="none" dirty="0"/>
                        <a:t>People who live in deprived areas have higher diagnosis rates and death rates than those living in less deprived areas – especially among people of working age.</a:t>
                      </a:r>
                      <a:endParaRPr lang="en-GB" sz="1150" b="0" cap="none"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EC792B"/>
                      </a:solidFill>
                      <a:prstDash val="solid"/>
                      <a:round/>
                      <a:headEnd type="none" w="med" len="med"/>
                      <a:tailEnd type="none" w="med" len="med"/>
                    </a:lnL>
                  </a:tcPr>
                </a:tc>
                <a:extLst>
                  <a:ext uri="{0D108BD9-81ED-4DB2-BD59-A6C34878D82A}">
                    <a16:rowId xmlns:a16="http://schemas.microsoft.com/office/drawing/2014/main" val="2974649144"/>
                  </a:ext>
                </a:extLst>
              </a:tr>
              <a:tr h="441525">
                <a:tc>
                  <a:txBody>
                    <a:bodyPr/>
                    <a:lstStyle/>
                    <a:p>
                      <a:r>
                        <a:rPr lang="en-GB" sz="1150" cap="none" dirty="0"/>
                        <a:t>Ethnicity</a:t>
                      </a:r>
                      <a:endParaRPr lang="en-GB" sz="1150" b="1" dirty="0">
                        <a:solidFill>
                          <a:schemeClr val="tx1"/>
                        </a:solidFill>
                      </a:endParaRPr>
                    </a:p>
                  </a:txBody>
                  <a:tcPr anchor="ctr">
                    <a:lnR w="12700" cap="flat" cmpd="sng" algn="ctr">
                      <a:solidFill>
                        <a:srgbClr val="EC792B"/>
                      </a:solidFill>
                      <a:prstDash val="solid"/>
                      <a:round/>
                      <a:headEnd type="none" w="med" len="med"/>
                      <a:tailEnd type="none" w="med" len="med"/>
                    </a:lnR>
                  </a:tcPr>
                </a:tc>
                <a:tc>
                  <a:txBody>
                    <a:bodyPr/>
                    <a:lstStyle/>
                    <a:p>
                      <a:r>
                        <a:rPr lang="en-GB" sz="1150" cap="none" dirty="0"/>
                        <a:t>Risk of dying higher in ethnic minority groups than in White ethnic groups (highest in Black ethnic groups and Bangladeshi ethnicity, but also people of Chinese, Indian, Pakistani, Other Asian, Caribbean and Other Black ethnicity) The latest available data can be found on </a:t>
                      </a:r>
                      <a:r>
                        <a:rPr lang="en-GB" sz="1150" cap="none" dirty="0">
                          <a:hlinkClick r:id="rId3" action="ppaction://hlinksldjump"/>
                        </a:rPr>
                        <a:t>slides 46 and 47</a:t>
                      </a:r>
                      <a:endParaRPr lang="en-GB" sz="1150" dirty="0">
                        <a:solidFill>
                          <a:schemeClr val="tx1"/>
                        </a:solidFill>
                      </a:endParaRPr>
                    </a:p>
                  </a:txBody>
                  <a:tcPr anchor="ctr">
                    <a:lnL w="12700" cap="flat" cmpd="sng" algn="ctr">
                      <a:solidFill>
                        <a:srgbClr val="EC792B"/>
                      </a:solidFill>
                      <a:prstDash val="solid"/>
                      <a:round/>
                      <a:headEnd type="none" w="med" len="med"/>
                      <a:tailEnd type="none" w="med" len="med"/>
                    </a:lnL>
                  </a:tcPr>
                </a:tc>
                <a:extLst>
                  <a:ext uri="{0D108BD9-81ED-4DB2-BD59-A6C34878D82A}">
                    <a16:rowId xmlns:a16="http://schemas.microsoft.com/office/drawing/2014/main" val="4100429463"/>
                  </a:ext>
                </a:extLst>
              </a:tr>
              <a:tr h="441525">
                <a:tc>
                  <a:txBody>
                    <a:bodyPr/>
                    <a:lstStyle/>
                    <a:p>
                      <a:r>
                        <a:rPr lang="en-GB" sz="1150" cap="none" dirty="0"/>
                        <a:t>Occupation</a:t>
                      </a:r>
                      <a:endParaRPr lang="en-GB" sz="1150" b="1" dirty="0">
                        <a:solidFill>
                          <a:schemeClr val="tx1"/>
                        </a:solidFill>
                      </a:endParaRPr>
                    </a:p>
                  </a:txBody>
                  <a:tcPr anchor="ctr">
                    <a:lnR w="12700" cap="flat" cmpd="sng" algn="ctr">
                      <a:solidFill>
                        <a:srgbClr val="EC792B"/>
                      </a:solidFill>
                      <a:prstDash val="solid"/>
                      <a:round/>
                      <a:headEnd type="none" w="med" len="med"/>
                      <a:tailEnd type="none" w="med" len="med"/>
                    </a:lnR>
                  </a:tcPr>
                </a:tc>
                <a:tc>
                  <a:txBody>
                    <a:bodyPr/>
                    <a:lstStyle/>
                    <a:p>
                      <a:r>
                        <a:rPr lang="en-GB" sz="1150" cap="none" dirty="0"/>
                        <a:t>Men working as security guards, taxi drivers and chauffeurs, bus and coach drivers, chefs, sales and retail assistants, lower skilled workers in construction and processing plants, and men and women working in social care, nursing auxiliaries and assistants had significantly high rates of death from COVID-19. </a:t>
                      </a:r>
                      <a:endParaRPr lang="en-GB" sz="1150" dirty="0">
                        <a:solidFill>
                          <a:schemeClr val="tx1"/>
                        </a:solidFill>
                      </a:endParaRPr>
                    </a:p>
                  </a:txBody>
                  <a:tcPr anchor="ctr">
                    <a:lnL w="12700" cap="flat" cmpd="sng" algn="ctr">
                      <a:solidFill>
                        <a:srgbClr val="EC792B"/>
                      </a:solidFill>
                      <a:prstDash val="solid"/>
                      <a:round/>
                      <a:headEnd type="none" w="med" len="med"/>
                      <a:tailEnd type="none" w="med" len="med"/>
                    </a:lnL>
                  </a:tcPr>
                </a:tc>
                <a:extLst>
                  <a:ext uri="{0D108BD9-81ED-4DB2-BD59-A6C34878D82A}">
                    <a16:rowId xmlns:a16="http://schemas.microsoft.com/office/drawing/2014/main" val="458068107"/>
                  </a:ext>
                </a:extLst>
              </a:tr>
              <a:tr h="618136">
                <a:tc>
                  <a:txBody>
                    <a:bodyPr/>
                    <a:lstStyle/>
                    <a:p>
                      <a:r>
                        <a:rPr lang="en-GB" sz="1150" cap="none" dirty="0"/>
                        <a:t>Inclusion health </a:t>
                      </a:r>
                      <a:endParaRPr lang="en-GB" sz="1150" b="1" dirty="0">
                        <a:solidFill>
                          <a:schemeClr val="tx1"/>
                        </a:solidFill>
                      </a:endParaRPr>
                    </a:p>
                  </a:txBody>
                  <a:tcPr anchor="ctr">
                    <a:lnR w="12700" cap="flat" cmpd="sng" algn="ctr">
                      <a:solidFill>
                        <a:srgbClr val="EC792B"/>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50" cap="none" dirty="0"/>
                        <a:t>Increased deaths among people born outside the UK and Ireland (including people with no recourse to public funds) and higher diagnosis rate among rough sleepers. </a:t>
                      </a:r>
                      <a:r>
                        <a:rPr lang="en-GB" sz="1150" cap="none" dirty="0">
                          <a:solidFill>
                            <a:srgbClr val="3B6BC1"/>
                          </a:solidFill>
                          <a:hlinkClick r:id="rId4">
                            <a:extLst>
                              <a:ext uri="{A12FA001-AC4F-418D-AE19-62706E023703}">
                                <ahyp:hlinkClr xmlns:ahyp="http://schemas.microsoft.com/office/drawing/2018/hyperlinkcolor" val="tx"/>
                              </a:ext>
                            </a:extLst>
                          </a:hlinkClick>
                        </a:rPr>
                        <a:t>Research</a:t>
                      </a:r>
                      <a:r>
                        <a:rPr lang="en-GB" sz="1150" cap="none" dirty="0"/>
                        <a:t> suggests &gt;260 deaths of homeless people were stopped by preventative measures such as use of hotels and infection control measures in hostels during the first wave. </a:t>
                      </a:r>
                      <a:endParaRPr lang="en-GB" sz="1150" b="0" cap="none"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EC792B"/>
                      </a:solidFill>
                      <a:prstDash val="solid"/>
                      <a:round/>
                      <a:headEnd type="none" w="med" len="med"/>
                      <a:tailEnd type="none" w="med" len="med"/>
                    </a:lnL>
                  </a:tcPr>
                </a:tc>
                <a:extLst>
                  <a:ext uri="{0D108BD9-81ED-4DB2-BD59-A6C34878D82A}">
                    <a16:rowId xmlns:a16="http://schemas.microsoft.com/office/drawing/2014/main" val="321098565"/>
                  </a:ext>
                </a:extLst>
              </a:tr>
              <a:tr h="267886">
                <a:tc>
                  <a:txBody>
                    <a:bodyPr/>
                    <a:lstStyle/>
                    <a:p>
                      <a:r>
                        <a:rPr lang="en-GB" sz="1150" cap="none" dirty="0"/>
                        <a:t>Living in a care home </a:t>
                      </a:r>
                      <a:endParaRPr lang="en-GB" sz="1150" b="1" dirty="0">
                        <a:solidFill>
                          <a:schemeClr val="tx1"/>
                        </a:solidFill>
                      </a:endParaRPr>
                    </a:p>
                  </a:txBody>
                  <a:tcPr anchor="ctr">
                    <a:lnR w="12700" cap="flat" cmpd="sng" algn="ctr">
                      <a:solidFill>
                        <a:srgbClr val="EC792B"/>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50" cap="none" dirty="0"/>
                        <a:t>There have been 2.3 times the number of deaths in care homes than expected – from COVID-19 and other causes.</a:t>
                      </a:r>
                      <a:endParaRPr lang="en-GB" sz="1150" b="0" cap="none"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EC792B"/>
                      </a:solidFill>
                      <a:prstDash val="solid"/>
                      <a:round/>
                      <a:headEnd type="none" w="med" len="med"/>
                      <a:tailEnd type="none" w="med" len="med"/>
                    </a:lnL>
                  </a:tcPr>
                </a:tc>
                <a:extLst>
                  <a:ext uri="{0D108BD9-81ED-4DB2-BD59-A6C34878D82A}">
                    <a16:rowId xmlns:a16="http://schemas.microsoft.com/office/drawing/2014/main" val="98462142"/>
                  </a:ext>
                </a:extLst>
              </a:tr>
              <a:tr h="430727">
                <a:tc>
                  <a:txBody>
                    <a:bodyPr/>
                    <a:lstStyle/>
                    <a:p>
                      <a:r>
                        <a:rPr lang="en-GB" sz="1150" cap="none" dirty="0"/>
                        <a:t>Co-morbidities</a:t>
                      </a:r>
                      <a:endParaRPr lang="en-GB" sz="1150" b="1" dirty="0">
                        <a:solidFill>
                          <a:schemeClr val="tx1"/>
                        </a:solidFill>
                      </a:endParaRPr>
                    </a:p>
                  </a:txBody>
                  <a:tcPr anchor="ctr">
                    <a:lnR w="12700" cap="flat" cmpd="sng" algn="ctr">
                      <a:solidFill>
                        <a:srgbClr val="EC792B"/>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50" cap="none" dirty="0"/>
                        <a:t>Diabetes (43% of death certificates where COVID-19 was cited in the Asian group and 45% in the Black group), hypertensive diseases, chronic kidney disease, chronic obstructive pulmonary disease and dementia; an increased risk of adverse outcomes in obese or morbidly obese people.</a:t>
                      </a:r>
                      <a:endParaRPr lang="en-GB" sz="1150" b="0" cap="none"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EC792B"/>
                      </a:solidFill>
                      <a:prstDash val="solid"/>
                      <a:round/>
                      <a:headEnd type="none" w="med" len="med"/>
                      <a:tailEnd type="none" w="med" len="med"/>
                    </a:lnL>
                  </a:tcPr>
                </a:tc>
                <a:extLst>
                  <a:ext uri="{0D108BD9-81ED-4DB2-BD59-A6C34878D82A}">
                    <a16:rowId xmlns:a16="http://schemas.microsoft.com/office/drawing/2014/main" val="1681453870"/>
                  </a:ext>
                </a:extLst>
              </a:tr>
              <a:tr h="384787">
                <a:tc>
                  <a:txBody>
                    <a:bodyPr/>
                    <a:lstStyle/>
                    <a:p>
                      <a:r>
                        <a:rPr lang="en-GB" sz="1150" kern="1200" cap="none" dirty="0">
                          <a:solidFill>
                            <a:schemeClr val="tx1"/>
                          </a:solidFill>
                          <a:latin typeface="+mn-lt"/>
                          <a:ea typeface="+mn-ea"/>
                          <a:cs typeface="+mn-cs"/>
                        </a:rPr>
                        <a:t>Geography and population density</a:t>
                      </a:r>
                    </a:p>
                  </a:txBody>
                  <a:tcPr anchor="ctr">
                    <a:lnR w="12700" cap="flat" cmpd="sng" algn="ctr">
                      <a:solidFill>
                        <a:srgbClr val="EC792B"/>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50" kern="1200" cap="none" dirty="0">
                          <a:solidFill>
                            <a:schemeClr val="tx1"/>
                          </a:solidFill>
                          <a:latin typeface="+mn-lt"/>
                          <a:ea typeface="+mn-ea"/>
                          <a:cs typeface="+mn-cs"/>
                        </a:rPr>
                        <a:t>Areas with highest population density have the highest death rates. </a:t>
                      </a:r>
                    </a:p>
                  </a:txBody>
                  <a:tcPr anchor="ctr">
                    <a:lnL w="12700" cap="flat" cmpd="sng" algn="ctr">
                      <a:solidFill>
                        <a:srgbClr val="EC792B"/>
                      </a:solidFill>
                      <a:prstDash val="solid"/>
                      <a:round/>
                      <a:headEnd type="none" w="med" len="med"/>
                      <a:tailEnd type="none" w="med" len="med"/>
                    </a:lnL>
                  </a:tcPr>
                </a:tc>
                <a:extLst>
                  <a:ext uri="{0D108BD9-81ED-4DB2-BD59-A6C34878D82A}">
                    <a16:rowId xmlns:a16="http://schemas.microsoft.com/office/drawing/2014/main" val="125054389"/>
                  </a:ext>
                </a:extLst>
              </a:tr>
              <a:tr h="231294">
                <a:tc>
                  <a:txBody>
                    <a:bodyPr/>
                    <a:lstStyle/>
                    <a:p>
                      <a:pPr fontAlgn="ctr">
                        <a:lnSpc>
                          <a:spcPct val="107000"/>
                        </a:lnSpc>
                      </a:pPr>
                      <a:r>
                        <a:rPr lang="en-GB" sz="1150" kern="1200" cap="none" dirty="0">
                          <a:solidFill>
                            <a:schemeClr val="tx1"/>
                          </a:solidFill>
                          <a:latin typeface="+mn-lt"/>
                          <a:ea typeface="+mn-ea"/>
                          <a:cs typeface="+mn-cs"/>
                        </a:rPr>
                        <a:t>Air pollution</a:t>
                      </a:r>
                    </a:p>
                  </a:txBody>
                  <a:tcPr marL="68580" marR="68580" marT="0" marB="0" anchor="ctr">
                    <a:lnR w="12700" cap="flat" cmpd="sng" algn="ctr">
                      <a:solidFill>
                        <a:srgbClr val="EC792B"/>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50" kern="1200" cap="none" dirty="0">
                          <a:solidFill>
                            <a:schemeClr val="tx1"/>
                          </a:solidFill>
                          <a:latin typeface="+mn-lt"/>
                          <a:ea typeface="+mn-ea"/>
                          <a:cs typeface="+mn-cs"/>
                        </a:rPr>
                        <a:t>Higher mortality risk was identified in neighbourhoods with worse overall air quality than areas with better air quality.</a:t>
                      </a:r>
                    </a:p>
                  </a:txBody>
                  <a:tcPr anchor="ctr">
                    <a:lnL w="12700" cap="flat" cmpd="sng" algn="ctr">
                      <a:solidFill>
                        <a:srgbClr val="EC792B"/>
                      </a:solidFill>
                      <a:prstDash val="solid"/>
                      <a:round/>
                      <a:headEnd type="none" w="med" len="med"/>
                      <a:tailEnd type="none" w="med" len="med"/>
                    </a:lnL>
                  </a:tcPr>
                </a:tc>
                <a:extLst>
                  <a:ext uri="{0D108BD9-81ED-4DB2-BD59-A6C34878D82A}">
                    <a16:rowId xmlns:a16="http://schemas.microsoft.com/office/drawing/2014/main" val="1205440787"/>
                  </a:ext>
                </a:extLst>
              </a:tr>
              <a:tr h="213657">
                <a:tc>
                  <a:txBody>
                    <a:bodyPr/>
                    <a:lstStyle/>
                    <a:p>
                      <a:pPr fontAlgn="ctr">
                        <a:lnSpc>
                          <a:spcPct val="107000"/>
                        </a:lnSpc>
                      </a:pPr>
                      <a:r>
                        <a:rPr lang="en-GB" sz="1150" kern="1200" cap="none" dirty="0">
                          <a:solidFill>
                            <a:schemeClr val="tx1"/>
                          </a:solidFill>
                          <a:latin typeface="+mn-lt"/>
                          <a:ea typeface="+mn-ea"/>
                          <a:cs typeface="+mn-cs"/>
                        </a:rPr>
                        <a:t>Disability</a:t>
                      </a:r>
                    </a:p>
                  </a:txBody>
                  <a:tcPr marL="68580" marR="68580" marT="0" marB="0" anchor="ctr">
                    <a:lnR w="12700" cap="flat" cmpd="sng" algn="ctr">
                      <a:solidFill>
                        <a:srgbClr val="EC792B"/>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50" kern="1200" cap="none" dirty="0">
                          <a:solidFill>
                            <a:schemeClr val="tx1"/>
                          </a:solidFill>
                          <a:latin typeface="+mn-lt"/>
                          <a:ea typeface="+mn-ea"/>
                          <a:cs typeface="+mn-cs"/>
                        </a:rPr>
                        <a:t>Increased risk of mortality among disabled people compared to non-disabled people. This may be linked to associated risks such as age, higher likelihood of infections through carers or care homes, or other risk factors such as diabetes, living in more deprived conditions, or experience of barriers to care.</a:t>
                      </a:r>
                    </a:p>
                  </a:txBody>
                  <a:tcPr anchor="ctr">
                    <a:lnL w="12700" cap="flat" cmpd="sng" algn="ctr">
                      <a:solidFill>
                        <a:srgbClr val="EC792B"/>
                      </a:solidFill>
                      <a:prstDash val="solid"/>
                      <a:round/>
                      <a:headEnd type="none" w="med" len="med"/>
                      <a:tailEnd type="none" w="med" len="med"/>
                    </a:lnL>
                  </a:tcPr>
                </a:tc>
                <a:extLst>
                  <a:ext uri="{0D108BD9-81ED-4DB2-BD59-A6C34878D82A}">
                    <a16:rowId xmlns:a16="http://schemas.microsoft.com/office/drawing/2014/main" val="1351387847"/>
                  </a:ext>
                </a:extLst>
              </a:tr>
              <a:tr h="350013">
                <a:tc>
                  <a:txBody>
                    <a:bodyPr/>
                    <a:lstStyle/>
                    <a:p>
                      <a:r>
                        <a:rPr lang="en-GB" sz="1150" kern="1200" cap="none" dirty="0">
                          <a:solidFill>
                            <a:schemeClr val="tx1"/>
                          </a:solidFill>
                          <a:latin typeface="+mn-lt"/>
                          <a:ea typeface="+mn-ea"/>
                          <a:cs typeface="+mn-cs"/>
                        </a:rPr>
                        <a:t>Lifestyle factors</a:t>
                      </a:r>
                    </a:p>
                  </a:txBody>
                  <a:tcPr anchor="ctr">
                    <a:lnR w="12700" cap="flat" cmpd="sng" algn="ctr">
                      <a:solidFill>
                        <a:srgbClr val="EC792B"/>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50" kern="1200" cap="none" dirty="0">
                          <a:solidFill>
                            <a:schemeClr val="tx1"/>
                          </a:solidFill>
                          <a:latin typeface="+mn-lt"/>
                          <a:ea typeface="+mn-ea"/>
                          <a:cs typeface="+mn-cs"/>
                        </a:rPr>
                        <a:t>Increased risk of infection and mortality linked to obesity and walking pace, and higher rates of hospitalisation and mortality in smokers than non-smokers.</a:t>
                      </a:r>
                    </a:p>
                  </a:txBody>
                  <a:tcPr anchor="ctr">
                    <a:lnL w="12700" cap="flat" cmpd="sng" algn="ctr">
                      <a:solidFill>
                        <a:srgbClr val="EC792B"/>
                      </a:solidFill>
                      <a:prstDash val="solid"/>
                      <a:round/>
                      <a:headEnd type="none" w="med" len="med"/>
                      <a:tailEnd type="none" w="med" len="med"/>
                    </a:lnL>
                  </a:tcPr>
                </a:tc>
                <a:extLst>
                  <a:ext uri="{0D108BD9-81ED-4DB2-BD59-A6C34878D82A}">
                    <a16:rowId xmlns:a16="http://schemas.microsoft.com/office/drawing/2014/main" val="3416020742"/>
                  </a:ext>
                </a:extLst>
              </a:tr>
            </a:tbl>
          </a:graphicData>
        </a:graphic>
      </p:graphicFrame>
      <p:sp>
        <p:nvSpPr>
          <p:cNvPr id="6" name="TextBox 5">
            <a:extLst>
              <a:ext uri="{FF2B5EF4-FFF2-40B4-BE49-F238E27FC236}">
                <a16:creationId xmlns:a16="http://schemas.microsoft.com/office/drawing/2014/main" id="{91799426-677A-4BFD-BCB7-F3E54E303566}"/>
              </a:ext>
            </a:extLst>
          </p:cNvPr>
          <p:cNvSpPr txBox="1"/>
          <p:nvPr/>
        </p:nvSpPr>
        <p:spPr>
          <a:xfrm>
            <a:off x="298270" y="6525344"/>
            <a:ext cx="11541189" cy="261610"/>
          </a:xfrm>
          <a:prstGeom prst="rect">
            <a:avLst/>
          </a:prstGeom>
          <a:noFill/>
        </p:spPr>
        <p:txBody>
          <a:bodyPr wrap="square" rtlCol="0">
            <a:spAutoFit/>
          </a:bodyPr>
          <a:lstStyle/>
          <a:p>
            <a:pPr algn="r"/>
            <a:r>
              <a:rPr lang="en-GB" sz="1100" dirty="0"/>
              <a:t>Source: PHE, </a:t>
            </a:r>
            <a:r>
              <a:rPr lang="en-GB" sz="1100" i="1" dirty="0"/>
              <a:t>COVID-19: review of disparities in risk and outcomes </a:t>
            </a:r>
            <a:r>
              <a:rPr lang="en-GB" sz="1100" dirty="0">
                <a:hlinkClick r:id="rId5"/>
              </a:rPr>
              <a:t>disparities_review.pdf | publishing.service.gov.uk</a:t>
            </a:r>
            <a:endParaRPr lang="en-GB" sz="1100" dirty="0"/>
          </a:p>
        </p:txBody>
      </p:sp>
      <p:graphicFrame>
        <p:nvGraphicFramePr>
          <p:cNvPr id="7" name="Table 6">
            <a:extLst>
              <a:ext uri="{FF2B5EF4-FFF2-40B4-BE49-F238E27FC236}">
                <a16:creationId xmlns:a16="http://schemas.microsoft.com/office/drawing/2014/main" id="{A8E0CC13-5E71-4921-8761-34D6D831D99D}"/>
              </a:ext>
            </a:extLst>
          </p:cNvPr>
          <p:cNvGraphicFramePr>
            <a:graphicFrameLocks noGrp="1"/>
          </p:cNvGraphicFramePr>
          <p:nvPr>
            <p:extLst>
              <p:ext uri="{D42A27DB-BD31-4B8C-83A1-F6EECF244321}">
                <p14:modId xmlns:p14="http://schemas.microsoft.com/office/powerpoint/2010/main" val="299661804"/>
              </p:ext>
            </p:extLst>
          </p:nvPr>
        </p:nvGraphicFramePr>
        <p:xfrm>
          <a:off x="165907" y="5525343"/>
          <a:ext cx="11805913" cy="883920"/>
        </p:xfrm>
        <a:graphic>
          <a:graphicData uri="http://schemas.openxmlformats.org/drawingml/2006/table">
            <a:tbl>
              <a:tblPr firstRow="1" bandRow="1" bandCol="1">
                <a:tableStyleId>{5DA37D80-6434-44D0-A028-1B22A696006F}</a:tableStyleId>
              </a:tblPr>
              <a:tblGrid>
                <a:gridCol w="1623565">
                  <a:extLst>
                    <a:ext uri="{9D8B030D-6E8A-4147-A177-3AD203B41FA5}">
                      <a16:colId xmlns:a16="http://schemas.microsoft.com/office/drawing/2014/main" val="3498758569"/>
                    </a:ext>
                  </a:extLst>
                </a:gridCol>
                <a:gridCol w="10182348">
                  <a:extLst>
                    <a:ext uri="{9D8B030D-6E8A-4147-A177-3AD203B41FA5}">
                      <a16:colId xmlns:a16="http://schemas.microsoft.com/office/drawing/2014/main" val="3265934902"/>
                    </a:ext>
                  </a:extLst>
                </a:gridCol>
              </a:tblGrid>
              <a:tr h="370840">
                <a:tc>
                  <a:txBody>
                    <a:bodyPr/>
                    <a:lstStyle/>
                    <a:p>
                      <a:r>
                        <a:rPr lang="en-GB" sz="1150" b="0" cap="none" dirty="0"/>
                        <a:t>Learning disabilities</a:t>
                      </a:r>
                      <a:endParaRPr lang="en-GB" sz="1150" b="0" dirty="0"/>
                    </a:p>
                  </a:txBody>
                  <a:tcPr anchor="ctr">
                    <a:lnL w="12700" cmpd="sng">
                      <a:noFill/>
                    </a:lnL>
                    <a:lnR w="12700" cap="flat" cmpd="sng" algn="ctr">
                      <a:solidFill>
                        <a:srgbClr val="EC792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BE5D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50" b="0" cap="none" dirty="0"/>
                        <a:t>The </a:t>
                      </a:r>
                      <a:r>
                        <a:rPr lang="en-GB" sz="1150" b="0" cap="none" dirty="0">
                          <a:hlinkClick r:id="rId6"/>
                        </a:rPr>
                        <a:t>death rate </a:t>
                      </a:r>
                      <a:r>
                        <a:rPr lang="en-GB" sz="1150" b="0" cap="none" dirty="0"/>
                        <a:t>for people with Learning Disabilities is 2.3 times the rate of the general population. If adjusting for under-reporting, this rises to 3.6 times. The rate increases further for people with learning disabilities in residential care, likely reflecting greater age and disability in these settings.</a:t>
                      </a:r>
                      <a:endParaRPr lang="en-GB" sz="1150" b="0" cap="none" dirty="0">
                        <a:solidFill>
                          <a:prstClr val="black"/>
                        </a:solidFill>
                        <a:latin typeface="Calibri" panose="020F0502020204030204" pitchFamily="34" charset="0"/>
                        <a:cs typeface="Calibri" panose="020F0502020204030204" pitchFamily="34" charset="0"/>
                      </a:endParaRPr>
                    </a:p>
                  </a:txBody>
                  <a:tcPr anchor="ctr">
                    <a:lnL w="12700" cap="flat" cmpd="sng" algn="ctr">
                      <a:solidFill>
                        <a:srgbClr val="EC792B"/>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681453870"/>
                  </a:ext>
                </a:extLst>
              </a:tr>
              <a:tr h="370840">
                <a:tc>
                  <a:txBody>
                    <a:bodyPr/>
                    <a:lstStyle/>
                    <a:p>
                      <a:r>
                        <a:rPr lang="en-GB" sz="1150" b="0" dirty="0"/>
                        <a:t>Being unvaccinated</a:t>
                      </a:r>
                    </a:p>
                  </a:txBody>
                  <a:tcPr anchor="ctr">
                    <a:lnL w="12700" cmpd="sng">
                      <a:noFill/>
                    </a:lnL>
                    <a:lnR w="12700" cap="flat" cmpd="sng" algn="ctr">
                      <a:solidFill>
                        <a:srgbClr val="EC792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50" b="0" cap="none" dirty="0">
                          <a:solidFill>
                            <a:prstClr val="black"/>
                          </a:solidFill>
                          <a:latin typeface="Calibri" panose="020F0502020204030204" pitchFamily="34" charset="0"/>
                          <a:cs typeface="Calibri" panose="020F0502020204030204" pitchFamily="34" charset="0"/>
                        </a:rPr>
                        <a:t>Vaccination has been found to reduce COVID-19 transmission to other people, and is </a:t>
                      </a:r>
                      <a:r>
                        <a:rPr lang="en-GB" sz="1150" b="0" cap="none" dirty="0">
                          <a:solidFill>
                            <a:prstClr val="black"/>
                          </a:solidFill>
                          <a:latin typeface="Calibri" panose="020F0502020204030204" pitchFamily="34" charset="0"/>
                          <a:cs typeface="Calibri" panose="020F0502020204030204" pitchFamily="34" charset="0"/>
                          <a:hlinkClick r:id="rId7"/>
                        </a:rPr>
                        <a:t>estimated</a:t>
                      </a:r>
                      <a:r>
                        <a:rPr lang="en-GB" sz="1150" b="0" cap="none" dirty="0">
                          <a:solidFill>
                            <a:prstClr val="black"/>
                          </a:solidFill>
                          <a:latin typeface="Calibri" panose="020F0502020204030204" pitchFamily="34" charset="0"/>
                          <a:cs typeface="Calibri" panose="020F0502020204030204" pitchFamily="34" charset="0"/>
                        </a:rPr>
                        <a:t> to have prevented over 7 million infections and 27,200 deaths up to June 2021. </a:t>
                      </a:r>
                      <a:r>
                        <a:rPr lang="en-GB" sz="1150" b="0" cap="none" dirty="0">
                          <a:solidFill>
                            <a:prstClr val="black"/>
                          </a:solidFill>
                          <a:latin typeface="Calibri" panose="020F0502020204030204" pitchFamily="34" charset="0"/>
                          <a:cs typeface="Calibri" panose="020F0502020204030204" pitchFamily="34" charset="0"/>
                          <a:hlinkClick r:id="rId8"/>
                        </a:rPr>
                        <a:t>Evidence</a:t>
                      </a:r>
                      <a:r>
                        <a:rPr lang="en-GB" sz="1150" b="0" cap="none" dirty="0">
                          <a:solidFill>
                            <a:prstClr val="black"/>
                          </a:solidFill>
                          <a:latin typeface="Calibri" panose="020F0502020204030204" pitchFamily="34" charset="0"/>
                          <a:cs typeface="Calibri" panose="020F0502020204030204" pitchFamily="34" charset="0"/>
                        </a:rPr>
                        <a:t> indicates that 2 weeks after receiving a booster vaccine, protection against symptomatic COVID-19 infection is over 90%. </a:t>
                      </a:r>
                    </a:p>
                  </a:txBody>
                  <a:tcPr anchor="ctr">
                    <a:lnL w="12700" cap="flat" cmpd="sng" algn="ctr">
                      <a:solidFill>
                        <a:srgbClr val="EC792B"/>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09785773"/>
                  </a:ext>
                </a:extLst>
              </a:tr>
            </a:tbl>
          </a:graphicData>
        </a:graphic>
      </p:graphicFrame>
      <p:sp>
        <p:nvSpPr>
          <p:cNvPr id="3" name="Footer Placeholder 2">
            <a:extLst>
              <a:ext uri="{FF2B5EF4-FFF2-40B4-BE49-F238E27FC236}">
                <a16:creationId xmlns:a16="http://schemas.microsoft.com/office/drawing/2014/main" id="{C7765613-E876-48C9-9C90-8DC0D14E2823}"/>
              </a:ext>
            </a:extLst>
          </p:cNvPr>
          <p:cNvSpPr>
            <a:spLocks noGrp="1"/>
          </p:cNvSpPr>
          <p:nvPr>
            <p:ph type="ftr" sz="quarter" idx="11"/>
          </p:nvPr>
        </p:nvSpPr>
        <p:spPr/>
        <p:txBody>
          <a:bodyPr/>
          <a:lstStyle/>
          <a:p>
            <a:r>
              <a:rPr lang="en-GB" dirty="0"/>
              <a:t>PHI East Sussex County Council 2022</a:t>
            </a:r>
          </a:p>
        </p:txBody>
      </p:sp>
      <p:sp>
        <p:nvSpPr>
          <p:cNvPr id="4" name="Slide Number Placeholder 3">
            <a:extLst>
              <a:ext uri="{FF2B5EF4-FFF2-40B4-BE49-F238E27FC236}">
                <a16:creationId xmlns:a16="http://schemas.microsoft.com/office/drawing/2014/main" id="{D54EC064-EE0C-4705-8A47-8FC4887B92EF}"/>
              </a:ext>
            </a:extLst>
          </p:cNvPr>
          <p:cNvSpPr>
            <a:spLocks noGrp="1"/>
          </p:cNvSpPr>
          <p:nvPr>
            <p:ph type="sldNum" sz="quarter" idx="12"/>
          </p:nvPr>
        </p:nvSpPr>
        <p:spPr/>
        <p:txBody>
          <a:bodyPr/>
          <a:lstStyle/>
          <a:p>
            <a:fld id="{8909338C-4204-40C7-9A1E-446982E7336D}" type="slidenum">
              <a:rPr lang="en-GB" smtClean="0"/>
              <a:pPr/>
              <a:t>7</a:t>
            </a:fld>
            <a:endParaRPr lang="en-GB" dirty="0"/>
          </a:p>
        </p:txBody>
      </p:sp>
    </p:spTree>
    <p:extLst>
      <p:ext uri="{BB962C8B-B14F-4D97-AF65-F5344CB8AC3E}">
        <p14:creationId xmlns:p14="http://schemas.microsoft.com/office/powerpoint/2010/main" val="964135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75C4-2682-4607-9ACA-D76587E79881}"/>
              </a:ext>
            </a:extLst>
          </p:cNvPr>
          <p:cNvSpPr>
            <a:spLocks noGrp="1"/>
          </p:cNvSpPr>
          <p:nvPr>
            <p:ph type="title"/>
          </p:nvPr>
        </p:nvSpPr>
        <p:spPr/>
        <p:txBody>
          <a:bodyPr>
            <a:normAutofit/>
          </a:bodyPr>
          <a:lstStyle/>
          <a:p>
            <a:r>
              <a:rPr lang="en-GB" sz="2400" dirty="0"/>
              <a:t>Local context: summary</a:t>
            </a:r>
          </a:p>
        </p:txBody>
      </p:sp>
      <p:sp>
        <p:nvSpPr>
          <p:cNvPr id="3" name="Footer Placeholder 2">
            <a:extLst>
              <a:ext uri="{FF2B5EF4-FFF2-40B4-BE49-F238E27FC236}">
                <a16:creationId xmlns:a16="http://schemas.microsoft.com/office/drawing/2014/main" id="{14C8A624-D69A-4829-BB17-3FB1A5060C1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PHI East Sussex County Council 2022</a:t>
            </a:r>
          </a:p>
        </p:txBody>
      </p:sp>
      <p:sp>
        <p:nvSpPr>
          <p:cNvPr id="4" name="Slide Number Placeholder 3">
            <a:extLst>
              <a:ext uri="{FF2B5EF4-FFF2-40B4-BE49-F238E27FC236}">
                <a16:creationId xmlns:a16="http://schemas.microsoft.com/office/drawing/2014/main" id="{9FE25A92-2E2C-4AE4-A624-2A6FB260AA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9338C-4204-40C7-9A1E-446982E7336D}" type="slidenum">
              <a:rPr kumimoji="0" lang="en-GB" sz="10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44A4572-90CF-4276-9C6B-914A21E1BD90}"/>
              </a:ext>
            </a:extLst>
          </p:cNvPr>
          <p:cNvSpPr txBox="1"/>
          <p:nvPr/>
        </p:nvSpPr>
        <p:spPr>
          <a:xfrm>
            <a:off x="319760" y="695244"/>
            <a:ext cx="5760640" cy="5371792"/>
          </a:xfrm>
          <a:prstGeom prst="rect">
            <a:avLst/>
          </a:prstGeom>
          <a:noFill/>
          <a:ln w="3175">
            <a:noFill/>
          </a:ln>
        </p:spPr>
        <p:style>
          <a:lnRef idx="2">
            <a:schemeClr val="accent1"/>
          </a:lnRef>
          <a:fillRef idx="1">
            <a:schemeClr val="lt1"/>
          </a:fillRef>
          <a:effectRef idx="0">
            <a:schemeClr val="accent1"/>
          </a:effectRef>
          <a:fontRef idx="minor">
            <a:schemeClr val="dk1"/>
          </a:fontRef>
        </p:style>
        <p:txBody>
          <a:bodyPr wrap="square" lIns="360000" tIns="180000" rIns="612000" bIns="32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This page provides a summary of the data shown in slides 9 to 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03864"/>
                </a:solidFill>
                <a:effectLst/>
                <a:uLnTx/>
                <a:uFillTx/>
                <a:latin typeface="Calibri" panose="020F0502020204030204"/>
                <a:ea typeface="+mn-ea"/>
                <a:cs typeface="+mn-cs"/>
              </a:rPr>
              <a:t>Compared to England, East Sussex has: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sng" strike="noStrike" kern="1200" cap="none" spc="0" normalizeH="0" baseline="0" noProof="0" dirty="0">
              <a:ln>
                <a:noFill/>
              </a:ln>
              <a:solidFill>
                <a:srgbClr val="FF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203864"/>
                </a:solidFill>
                <a:effectLst/>
                <a:uLnTx/>
                <a:uFillTx/>
                <a:latin typeface="Calibri" panose="020F0502020204030204"/>
                <a:ea typeface="+mn-ea"/>
                <a:cs typeface="+mn-cs"/>
              </a:rPr>
              <a:t>an older, ageing population</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over 65s represent a quarter of the population and this is projected to rise by another 8.2% by 2025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GB" sz="1400" b="1" i="0" u="none" strike="noStrike" kern="1200" cap="none" spc="0" normalizeH="0" baseline="0" noProof="0" dirty="0">
                <a:ln>
                  <a:noFill/>
                </a:ln>
                <a:solidFill>
                  <a:srgbClr val="203864"/>
                </a:solidFill>
                <a:effectLst/>
                <a:uLnTx/>
                <a:uFillTx/>
                <a:latin typeface="Calibri" panose="020F0502020204030204"/>
                <a:ea typeface="+mn-ea"/>
                <a:cs typeface="+mn-cs"/>
              </a:rPr>
              <a:t>significantly lower population who are non-White British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or have English as a second language.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GB" sz="1400" b="1" i="0" u="none" strike="noStrike" kern="1200" cap="none" spc="0" normalizeH="0" baseline="0" noProof="0" dirty="0">
                <a:ln>
                  <a:noFill/>
                </a:ln>
                <a:solidFill>
                  <a:srgbClr val="203864"/>
                </a:solidFill>
                <a:effectLst/>
                <a:uLnTx/>
                <a:uFillTx/>
                <a:latin typeface="Calibri" panose="020F0502020204030204"/>
                <a:ea typeface="+mn-ea"/>
                <a:cs typeface="+mn-cs"/>
              </a:rPr>
              <a:t>lower % of LSOAs in the most deprived quintile</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but large variation within the county, with Hastings significantly worse than England across a range of wider factors influencing health, including deprivation.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GB" sz="1400" b="1" i="0" u="none" strike="noStrike" kern="1200" cap="none" spc="0" normalizeH="0" baseline="0" noProof="0" dirty="0">
                <a:ln>
                  <a:noFill/>
                </a:ln>
                <a:solidFill>
                  <a:srgbClr val="203864"/>
                </a:solidFill>
                <a:effectLst/>
                <a:uLnTx/>
                <a:uFillTx/>
                <a:latin typeface="Calibri" panose="020F0502020204030204"/>
                <a:ea typeface="+mn-ea"/>
                <a:cs typeface="+mn-cs"/>
              </a:rPr>
              <a:t>higher % of people working in skilled trades and caring/leisure</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occupations.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GB" sz="1400" b="1" i="0" u="none" strike="noStrike" kern="1200" cap="none" spc="0" normalizeH="0" baseline="0" noProof="0" dirty="0">
                <a:ln>
                  <a:noFill/>
                </a:ln>
                <a:solidFill>
                  <a:srgbClr val="203864"/>
                </a:solidFill>
                <a:effectLst/>
                <a:uLnTx/>
                <a:uFillTx/>
                <a:latin typeface="Calibri" panose="020F0502020204030204"/>
                <a:ea typeface="+mn-ea"/>
                <a:cs typeface="+mn-cs"/>
              </a:rPr>
              <a:t>higher % of people on primary care registers for hypertension, depression, kidney disease, COPD and dementia</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GB" sz="1400" b="1" i="0" u="none" strike="noStrike" kern="1200" cap="none" spc="0" normalizeH="0" baseline="0" noProof="0" dirty="0">
                <a:ln>
                  <a:noFill/>
                </a:ln>
                <a:solidFill>
                  <a:srgbClr val="203864"/>
                </a:solidFill>
                <a:effectLst/>
                <a:uLnTx/>
                <a:uFillTx/>
                <a:latin typeface="Calibri" panose="020F0502020204030204"/>
                <a:ea typeface="+mn-ea"/>
                <a:cs typeface="+mn-cs"/>
              </a:rPr>
              <a:t>significantly lower proportion of keyworkers who are from ethnic minority populations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1079274-A63F-4F74-A3F3-F752392186EB}"/>
              </a:ext>
            </a:extLst>
          </p:cNvPr>
          <p:cNvSpPr txBox="1"/>
          <p:nvPr/>
        </p:nvSpPr>
        <p:spPr>
          <a:xfrm>
            <a:off x="6023992" y="805180"/>
            <a:ext cx="6096000" cy="5297029"/>
          </a:xfrm>
          <a:prstGeom prst="rect">
            <a:avLst/>
          </a:prstGeom>
          <a:noFill/>
          <a:ln w="3175">
            <a:noFill/>
          </a:ln>
        </p:spPr>
        <p:style>
          <a:lnRef idx="2">
            <a:schemeClr val="accent1"/>
          </a:lnRef>
          <a:fillRef idx="1">
            <a:schemeClr val="lt1"/>
          </a:fillRef>
          <a:effectRef idx="0">
            <a:schemeClr val="accent1"/>
          </a:effectRef>
          <a:fontRef idx="minor">
            <a:schemeClr val="dk1"/>
          </a:fontRef>
        </p:style>
        <p:txBody>
          <a:bodyPr wrap="square" lIns="360000" tIns="756000" rIns="360000" bIns="75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03864"/>
                </a:solidFill>
                <a:effectLst/>
                <a:uLnTx/>
                <a:uFillTx/>
                <a:latin typeface="Calibri" panose="020F0502020204030204"/>
                <a:ea typeface="+mn-ea"/>
                <a:cs typeface="+mn-cs"/>
              </a:rPr>
              <a:t>Local needs during the pandemic: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 b="1" i="0" u="sng" strike="noStrike" kern="1200" cap="none" spc="0" normalizeH="0" baseline="0" noProof="0" dirty="0">
              <a:ln>
                <a:noFill/>
              </a:ln>
              <a:solidFill>
                <a:srgbClr val="FF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203864"/>
                </a:solidFill>
                <a:effectLst/>
                <a:uLnTx/>
                <a:uFillTx/>
                <a:latin typeface="Calibri" panose="020F0502020204030204"/>
                <a:ea typeface="+mn-ea"/>
                <a:cs typeface="+mn-cs"/>
              </a:rPr>
              <a:t>The government has now ended shielding patient lists and advice to shield for clinically extremely vulnerable people.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Before guidance changed there were about 38,000 people clinically extremely vulnerable (at greatest risk of severe cases of COVID-19)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There are currently </a:t>
            </a:r>
            <a:r>
              <a:rPr kumimoji="0" lang="en-GB" sz="1400" b="1" i="0" u="none" strike="noStrike" kern="1200" cap="none" spc="0" normalizeH="0" baseline="0" noProof="0" dirty="0">
                <a:ln>
                  <a:noFill/>
                </a:ln>
                <a:solidFill>
                  <a:srgbClr val="203864"/>
                </a:solidFill>
                <a:effectLst/>
                <a:uLnTx/>
                <a:uFillTx/>
                <a:latin typeface="Calibri" panose="020F0502020204030204"/>
                <a:ea typeface="+mn-ea"/>
                <a:cs typeface="+mn-cs"/>
              </a:rPr>
              <a:t>15 foodbanks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in East Sussex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203864"/>
                </a:solidFill>
                <a:effectLst/>
                <a:uLnTx/>
                <a:uFillTx/>
                <a:latin typeface="Calibri" panose="020F0502020204030204"/>
                <a:ea typeface="+mn-ea"/>
                <a:cs typeface="+mn-cs"/>
              </a:rPr>
              <a:t>18,877 more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people claiming universal credit (UC) in March 2022 than in March 2020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203864"/>
                </a:solidFill>
                <a:effectLst/>
                <a:uLnTx/>
                <a:uFillTx/>
                <a:latin typeface="Calibri" panose="020F0502020204030204"/>
                <a:ea typeface="+mn-ea"/>
                <a:cs typeface="+mn-cs"/>
              </a:rPr>
              <a:t>14.4% working age people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were receiving either UC or Job Seekers Allowance (JSA) in March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There has been a </a:t>
            </a:r>
            <a:r>
              <a:rPr kumimoji="0" lang="en-GB" sz="1400" b="1" i="0" u="none" strike="noStrike" kern="1200" cap="none" spc="0" normalizeH="0" baseline="0" noProof="0" dirty="0">
                <a:ln>
                  <a:noFill/>
                </a:ln>
                <a:solidFill>
                  <a:srgbClr val="203864"/>
                </a:solidFill>
                <a:effectLst/>
                <a:uLnTx/>
                <a:uFillTx/>
                <a:latin typeface="Calibri" panose="020F0502020204030204"/>
                <a:ea typeface="+mn-ea"/>
                <a:cs typeface="+mn-cs"/>
              </a:rPr>
              <a:t>47% increase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in working age people claiming JSA and UC compared to in March 2020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203864"/>
                </a:solidFill>
                <a:effectLst/>
                <a:uLnTx/>
                <a:uFillTx/>
                <a:latin typeface="Calibri" panose="020F0502020204030204"/>
                <a:ea typeface="+mn-ea"/>
                <a:cs typeface="+mn-cs"/>
              </a:rPr>
              <a:t>117,500 (34.5%)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working aged people in East Sussex supported by government employment schemes during the whole pandemic: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203864"/>
                </a:solidFill>
                <a:effectLst/>
                <a:uLnTx/>
                <a:uFillTx/>
                <a:latin typeface="Calibri" panose="020F0502020204030204"/>
                <a:ea typeface="+mn-ea"/>
                <a:cs typeface="+mn-cs"/>
              </a:rPr>
              <a:t>86,400</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employments furloughed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203864"/>
                </a:solidFill>
                <a:effectLst/>
                <a:uLnTx/>
                <a:uFillTx/>
                <a:latin typeface="Calibri" panose="020F0502020204030204"/>
                <a:ea typeface="+mn-ea"/>
                <a:cs typeface="+mn-cs"/>
              </a:rPr>
              <a:t>31,100</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Self Employed Income Support Scheme (SEISS) claims</a:t>
            </a:r>
          </a:p>
        </p:txBody>
      </p:sp>
    </p:spTree>
    <p:extLst>
      <p:ext uri="{BB962C8B-B14F-4D97-AF65-F5344CB8AC3E}">
        <p14:creationId xmlns:p14="http://schemas.microsoft.com/office/powerpoint/2010/main" val="4267184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49582-545E-441B-BE8A-8D807C54EE8B}"/>
              </a:ext>
            </a:extLst>
          </p:cNvPr>
          <p:cNvSpPr>
            <a:spLocks noGrp="1"/>
          </p:cNvSpPr>
          <p:nvPr>
            <p:ph type="title"/>
          </p:nvPr>
        </p:nvSpPr>
        <p:spPr>
          <a:xfrm>
            <a:off x="0" y="6350"/>
            <a:ext cx="12192000" cy="579309"/>
          </a:xfrm>
        </p:spPr>
        <p:txBody>
          <a:bodyPr>
            <a:normAutofit/>
          </a:bodyPr>
          <a:lstStyle/>
          <a:p>
            <a:pPr rtl="0" eaLnBrk="1" latinLnBrk="0" hangingPunct="1"/>
            <a:r>
              <a:rPr lang="en-GB" sz="2400" b="0" kern="1200" dirty="0">
                <a:solidFill>
                  <a:schemeClr val="bg1"/>
                </a:solidFill>
                <a:effectLst/>
                <a:latin typeface="Trebuchet MS" panose="020B0603020202020204" pitchFamily="34" charset="0"/>
                <a:ea typeface="+mn-ea"/>
                <a:cs typeface="+mn-cs"/>
              </a:rPr>
              <a:t>Our population: context setting</a:t>
            </a:r>
            <a:endParaRPr lang="en-GB" sz="2400" b="0" dirty="0">
              <a:solidFill>
                <a:schemeClr val="bg1"/>
              </a:solidFill>
              <a:effectLst/>
              <a:latin typeface="Trebuchet MS" panose="020B0603020202020204" pitchFamily="34" charset="0"/>
            </a:endParaRPr>
          </a:p>
        </p:txBody>
      </p:sp>
      <p:sp>
        <p:nvSpPr>
          <p:cNvPr id="22" name="Rectangle 21">
            <a:extLst>
              <a:ext uri="{FF2B5EF4-FFF2-40B4-BE49-F238E27FC236}">
                <a16:creationId xmlns:a16="http://schemas.microsoft.com/office/drawing/2014/main" id="{3E9AF1C6-EFFC-434D-9E33-FD3AEDBD3455}"/>
              </a:ext>
            </a:extLst>
          </p:cNvPr>
          <p:cNvSpPr/>
          <p:nvPr/>
        </p:nvSpPr>
        <p:spPr>
          <a:xfrm>
            <a:off x="387065" y="843940"/>
            <a:ext cx="3297425" cy="286528"/>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Ageing population (2020)</a:t>
            </a:r>
          </a:p>
        </p:txBody>
      </p:sp>
      <p:graphicFrame>
        <p:nvGraphicFramePr>
          <p:cNvPr id="57" name="Chart 56">
            <a:extLst>
              <a:ext uri="{FF2B5EF4-FFF2-40B4-BE49-F238E27FC236}">
                <a16:creationId xmlns:a16="http://schemas.microsoft.com/office/drawing/2014/main" id="{9BBF1406-51FA-4D55-A4F0-97D3522B2C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5877605"/>
              </p:ext>
            </p:extLst>
          </p:nvPr>
        </p:nvGraphicFramePr>
        <p:xfrm>
          <a:off x="378670" y="1254976"/>
          <a:ext cx="3652698" cy="1315539"/>
        </p:xfrm>
        <a:graphic>
          <a:graphicData uri="http://schemas.openxmlformats.org/drawingml/2006/chart">
            <c:chart xmlns:c="http://schemas.openxmlformats.org/drawingml/2006/chart" xmlns:r="http://schemas.openxmlformats.org/officeDocument/2006/relationships" r:id="rId3"/>
          </a:graphicData>
        </a:graphic>
      </p:graphicFrame>
      <p:cxnSp>
        <p:nvCxnSpPr>
          <p:cNvPr id="32" name="Straight Connector 31">
            <a:extLst>
              <a:ext uri="{FF2B5EF4-FFF2-40B4-BE49-F238E27FC236}">
                <a16:creationId xmlns:a16="http://schemas.microsoft.com/office/drawing/2014/main" id="{4CC4786D-ADE5-4C8C-9D7F-DE092D2F1EFC}"/>
              </a:ext>
              <a:ext uri="{C183D7F6-B498-43B3-948B-1728B52AA6E4}">
                <adec:decorative xmlns:adec="http://schemas.microsoft.com/office/drawing/2017/decorative" val="1"/>
              </a:ext>
            </a:extLst>
          </p:cNvPr>
          <p:cNvCxnSpPr>
            <a:cxnSpLocks/>
          </p:cNvCxnSpPr>
          <p:nvPr/>
        </p:nvCxnSpPr>
        <p:spPr>
          <a:xfrm>
            <a:off x="341837" y="2662424"/>
            <a:ext cx="3772963" cy="0"/>
          </a:xfrm>
          <a:prstGeom prst="line">
            <a:avLst/>
          </a:prstGeom>
          <a:ln/>
        </p:spPr>
        <p:style>
          <a:lnRef idx="1">
            <a:schemeClr val="accent1"/>
          </a:lnRef>
          <a:fillRef idx="0">
            <a:schemeClr val="accent1"/>
          </a:fillRef>
          <a:effectRef idx="0">
            <a:schemeClr val="accent1"/>
          </a:effectRef>
          <a:fontRef idx="minor">
            <a:schemeClr val="tx1"/>
          </a:fontRef>
        </p:style>
      </p:cxnSp>
      <p:grpSp>
        <p:nvGrpSpPr>
          <p:cNvPr id="7" name="Group 6" descr="Aging population infographic statistics">
            <a:extLst>
              <a:ext uri="{FF2B5EF4-FFF2-40B4-BE49-F238E27FC236}">
                <a16:creationId xmlns:a16="http://schemas.microsoft.com/office/drawing/2014/main" id="{933A970C-2551-4E04-9641-6A3F2216C919}"/>
              </a:ext>
            </a:extLst>
          </p:cNvPr>
          <p:cNvGrpSpPr/>
          <p:nvPr/>
        </p:nvGrpSpPr>
        <p:grpSpPr>
          <a:xfrm>
            <a:off x="61028" y="2745954"/>
            <a:ext cx="4154361" cy="1707066"/>
            <a:chOff x="168793" y="2664419"/>
            <a:chExt cx="4154361" cy="1787956"/>
          </a:xfrm>
        </p:grpSpPr>
        <p:sp>
          <p:nvSpPr>
            <p:cNvPr id="12" name="TextBox 11">
              <a:extLst>
                <a:ext uri="{FF2B5EF4-FFF2-40B4-BE49-F238E27FC236}">
                  <a16:creationId xmlns:a16="http://schemas.microsoft.com/office/drawing/2014/main" id="{0FA64008-E4DB-4687-8D34-78EC587ED7FE}"/>
                </a:ext>
              </a:extLst>
            </p:cNvPr>
            <p:cNvSpPr txBox="1"/>
            <p:nvPr/>
          </p:nvSpPr>
          <p:spPr>
            <a:xfrm>
              <a:off x="168793" y="3142402"/>
              <a:ext cx="876299" cy="870374"/>
            </a:xfrm>
            <a:prstGeom prst="rect">
              <a:avLst/>
            </a:prstGeom>
            <a:noFill/>
          </p:spPr>
          <p:txBody>
            <a:bodyPr wrap="square" rtlCol="0">
              <a:spAutoFit/>
            </a:bodyPr>
            <a:lstStyle/>
            <a:p>
              <a:pPr algn="ctr"/>
              <a:r>
                <a:rPr lang="en-GB" sz="2400" b="1" dirty="0">
                  <a:solidFill>
                    <a:srgbClr val="203864"/>
                  </a:solidFill>
                </a:rPr>
                <a:t>By 2025</a:t>
              </a:r>
              <a:endParaRPr lang="en-GB" sz="1200" b="1" dirty="0">
                <a:solidFill>
                  <a:srgbClr val="203864"/>
                </a:solidFill>
              </a:endParaRPr>
            </a:p>
          </p:txBody>
        </p:sp>
        <p:sp>
          <p:nvSpPr>
            <p:cNvPr id="14" name="Right Brace 13">
              <a:extLst>
                <a:ext uri="{FF2B5EF4-FFF2-40B4-BE49-F238E27FC236}">
                  <a16:creationId xmlns:a16="http://schemas.microsoft.com/office/drawing/2014/main" id="{622CD515-D0E1-4F53-86BA-24C762A57657}"/>
                </a:ext>
                <a:ext uri="{C183D7F6-B498-43B3-948B-1728B52AA6E4}">
                  <adec:decorative xmlns:adec="http://schemas.microsoft.com/office/drawing/2017/decorative" val="1"/>
                </a:ext>
              </a:extLst>
            </p:cNvPr>
            <p:cNvSpPr/>
            <p:nvPr/>
          </p:nvSpPr>
          <p:spPr>
            <a:xfrm>
              <a:off x="967020" y="2782561"/>
              <a:ext cx="165100" cy="1663700"/>
            </a:xfrm>
            <a:prstGeom prst="rightBrace">
              <a:avLst>
                <a:gd name="adj1" fmla="val 116912"/>
                <a:gd name="adj2" fmla="val 476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9" name="Picture 8">
              <a:extLst>
                <a:ext uri="{FF2B5EF4-FFF2-40B4-BE49-F238E27FC236}">
                  <a16:creationId xmlns:a16="http://schemas.microsoft.com/office/drawing/2014/main" id="{5B211DD2-0858-406F-A8E9-606790D4A1D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91960" y="2664419"/>
              <a:ext cx="876300" cy="893482"/>
            </a:xfrm>
            <a:prstGeom prst="rect">
              <a:avLst/>
            </a:prstGeom>
          </p:spPr>
        </p:pic>
        <p:pic>
          <p:nvPicPr>
            <p:cNvPr id="13" name="Picture 12">
              <a:extLst>
                <a:ext uri="{FF2B5EF4-FFF2-40B4-BE49-F238E27FC236}">
                  <a16:creationId xmlns:a16="http://schemas.microsoft.com/office/drawing/2014/main" id="{534F371F-A634-4329-92A7-C0A36D318D6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69884" y="3614411"/>
              <a:ext cx="798375" cy="837964"/>
            </a:xfrm>
            <a:prstGeom prst="rect">
              <a:avLst/>
            </a:prstGeom>
          </p:spPr>
        </p:pic>
        <p:sp>
          <p:nvSpPr>
            <p:cNvPr id="8" name="TextBox 7">
              <a:extLst>
                <a:ext uri="{FF2B5EF4-FFF2-40B4-BE49-F238E27FC236}">
                  <a16:creationId xmlns:a16="http://schemas.microsoft.com/office/drawing/2014/main" id="{CC548F17-8FD0-495C-A166-2CC9360480F6}"/>
                </a:ext>
              </a:extLst>
            </p:cNvPr>
            <p:cNvSpPr txBox="1"/>
            <p:nvPr/>
          </p:nvSpPr>
          <p:spPr>
            <a:xfrm>
              <a:off x="1840608" y="3625406"/>
              <a:ext cx="2473013" cy="805901"/>
            </a:xfrm>
            <a:prstGeom prst="rect">
              <a:avLst/>
            </a:prstGeom>
            <a:noFill/>
          </p:spPr>
          <p:txBody>
            <a:bodyPr wrap="square" rtlCol="0">
              <a:spAutoFit/>
            </a:bodyPr>
            <a:lstStyle/>
            <a:p>
              <a:pPr algn="ctr"/>
              <a:r>
                <a:rPr lang="en-GB" sz="2000" dirty="0">
                  <a:solidFill>
                    <a:srgbClr val="203864"/>
                  </a:solidFill>
                </a:rPr>
                <a:t>4.3% people </a:t>
              </a:r>
            </a:p>
            <a:p>
              <a:pPr algn="ctr"/>
              <a:r>
                <a:rPr lang="en-GB" sz="1200" dirty="0"/>
                <a:t>will be aged 85+ compared to 2.7% in England</a:t>
              </a:r>
            </a:p>
          </p:txBody>
        </p:sp>
        <p:sp>
          <p:nvSpPr>
            <p:cNvPr id="41" name="TextBox 40">
              <a:extLst>
                <a:ext uri="{FF2B5EF4-FFF2-40B4-BE49-F238E27FC236}">
                  <a16:creationId xmlns:a16="http://schemas.microsoft.com/office/drawing/2014/main" id="{CA47747A-3C89-4735-A19C-93F2FB321CFE}"/>
                </a:ext>
              </a:extLst>
            </p:cNvPr>
            <p:cNvSpPr txBox="1"/>
            <p:nvPr/>
          </p:nvSpPr>
          <p:spPr>
            <a:xfrm>
              <a:off x="1850141" y="2680328"/>
              <a:ext cx="2473013" cy="805901"/>
            </a:xfrm>
            <a:prstGeom prst="rect">
              <a:avLst/>
            </a:prstGeom>
            <a:noFill/>
          </p:spPr>
          <p:txBody>
            <a:bodyPr wrap="square" rtlCol="0">
              <a:spAutoFit/>
            </a:bodyPr>
            <a:lstStyle/>
            <a:p>
              <a:pPr algn="ctr"/>
              <a:r>
                <a:rPr lang="en-GB" sz="2000" dirty="0">
                  <a:solidFill>
                    <a:srgbClr val="203864"/>
                  </a:solidFill>
                </a:rPr>
                <a:t>8.2% increase  </a:t>
              </a:r>
            </a:p>
            <a:p>
              <a:pPr algn="ctr"/>
              <a:r>
                <a:rPr lang="en-GB" sz="1200" dirty="0"/>
                <a:t>in the proportion of the East Sussex population aged 65+</a:t>
              </a:r>
              <a:endParaRPr lang="en-GB" sz="1100" dirty="0"/>
            </a:p>
          </p:txBody>
        </p:sp>
      </p:grpSp>
      <p:sp>
        <p:nvSpPr>
          <p:cNvPr id="85" name="Rectangle 84">
            <a:extLst>
              <a:ext uri="{FF2B5EF4-FFF2-40B4-BE49-F238E27FC236}">
                <a16:creationId xmlns:a16="http://schemas.microsoft.com/office/drawing/2014/main" id="{916558BA-7074-4064-88CF-B0A62E981A72}"/>
              </a:ext>
            </a:extLst>
          </p:cNvPr>
          <p:cNvSpPr/>
          <p:nvPr/>
        </p:nvSpPr>
        <p:spPr>
          <a:xfrm>
            <a:off x="387064" y="4631153"/>
            <a:ext cx="3297425" cy="286528"/>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Living in a care home </a:t>
            </a:r>
          </a:p>
        </p:txBody>
      </p:sp>
      <p:grpSp>
        <p:nvGrpSpPr>
          <p:cNvPr id="21" name="Group 20" descr="Living in a Carehome statistics">
            <a:extLst>
              <a:ext uri="{FF2B5EF4-FFF2-40B4-BE49-F238E27FC236}">
                <a16:creationId xmlns:a16="http://schemas.microsoft.com/office/drawing/2014/main" id="{BCFD2050-C97A-4C6A-BBAE-B7D84D17C483}"/>
              </a:ext>
            </a:extLst>
          </p:cNvPr>
          <p:cNvGrpSpPr/>
          <p:nvPr/>
        </p:nvGrpSpPr>
        <p:grpSpPr>
          <a:xfrm>
            <a:off x="293862" y="4995666"/>
            <a:ext cx="3990601" cy="1497388"/>
            <a:chOff x="302439" y="5015709"/>
            <a:chExt cx="3990601" cy="1497388"/>
          </a:xfrm>
        </p:grpSpPr>
        <p:grpSp>
          <p:nvGrpSpPr>
            <p:cNvPr id="18" name="Group 17">
              <a:extLst>
                <a:ext uri="{FF2B5EF4-FFF2-40B4-BE49-F238E27FC236}">
                  <a16:creationId xmlns:a16="http://schemas.microsoft.com/office/drawing/2014/main" id="{544B98C6-9DD6-4AA6-A900-AD3A90280842}"/>
                </a:ext>
              </a:extLst>
            </p:cNvPr>
            <p:cNvGrpSpPr/>
            <p:nvPr/>
          </p:nvGrpSpPr>
          <p:grpSpPr>
            <a:xfrm>
              <a:off x="308761" y="5015709"/>
              <a:ext cx="3984279" cy="710402"/>
              <a:chOff x="308761" y="5015709"/>
              <a:chExt cx="3984279" cy="710402"/>
            </a:xfrm>
          </p:grpSpPr>
          <p:grpSp>
            <p:nvGrpSpPr>
              <p:cNvPr id="16" name="Group 15">
                <a:extLst>
                  <a:ext uri="{FF2B5EF4-FFF2-40B4-BE49-F238E27FC236}">
                    <a16:creationId xmlns:a16="http://schemas.microsoft.com/office/drawing/2014/main" id="{53DEAC4F-4F69-4A4B-8958-B6CF07FD395A}"/>
                  </a:ext>
                </a:extLst>
              </p:cNvPr>
              <p:cNvGrpSpPr/>
              <p:nvPr/>
            </p:nvGrpSpPr>
            <p:grpSpPr>
              <a:xfrm>
                <a:off x="308761" y="5015709"/>
                <a:ext cx="3984279" cy="710402"/>
                <a:chOff x="308761" y="5015709"/>
                <a:chExt cx="3984279" cy="710402"/>
              </a:xfrm>
            </p:grpSpPr>
            <p:sp>
              <p:nvSpPr>
                <p:cNvPr id="66" name="TextBox 65">
                  <a:extLst>
                    <a:ext uri="{FF2B5EF4-FFF2-40B4-BE49-F238E27FC236}">
                      <a16:creationId xmlns:a16="http://schemas.microsoft.com/office/drawing/2014/main" id="{2564DAB9-CF74-4ABF-AC4B-49A55995DB62}"/>
                    </a:ext>
                  </a:extLst>
                </p:cNvPr>
                <p:cNvSpPr txBox="1"/>
                <p:nvPr/>
              </p:nvSpPr>
              <p:spPr>
                <a:xfrm>
                  <a:off x="308761" y="5015709"/>
                  <a:ext cx="1469171" cy="615553"/>
                </a:xfrm>
                <a:prstGeom prst="rect">
                  <a:avLst/>
                </a:prstGeom>
                <a:noFill/>
              </p:spPr>
              <p:txBody>
                <a:bodyPr wrap="square" lIns="0" tIns="0" bIns="0" rtlCol="0">
                  <a:spAutoFit/>
                </a:bodyPr>
                <a:lstStyle/>
                <a:p>
                  <a:pPr algn="ctr"/>
                  <a:r>
                    <a:rPr lang="en-GB" sz="2000" dirty="0">
                      <a:solidFill>
                        <a:schemeClr val="bg1">
                          <a:lumMod val="50000"/>
                        </a:schemeClr>
                      </a:solidFill>
                    </a:rPr>
                    <a:t>300</a:t>
                  </a:r>
                  <a:r>
                    <a:rPr lang="en-GB" sz="2800" dirty="0">
                      <a:solidFill>
                        <a:schemeClr val="accent1"/>
                      </a:solidFill>
                    </a:rPr>
                    <a:t> </a:t>
                  </a:r>
                </a:p>
                <a:p>
                  <a:pPr algn="ctr"/>
                  <a:r>
                    <a:rPr lang="en-GB" sz="1200" dirty="0"/>
                    <a:t>care homes</a:t>
                  </a:r>
                  <a:endParaRPr lang="en-GB" sz="1100" dirty="0"/>
                </a:p>
              </p:txBody>
            </p:sp>
            <p:sp>
              <p:nvSpPr>
                <p:cNvPr id="67" name="TextBox 66">
                  <a:extLst>
                    <a:ext uri="{FF2B5EF4-FFF2-40B4-BE49-F238E27FC236}">
                      <a16:creationId xmlns:a16="http://schemas.microsoft.com/office/drawing/2014/main" id="{8788BCFD-A01E-4638-A042-CC9E3379A8E2}"/>
                    </a:ext>
                  </a:extLst>
                </p:cNvPr>
                <p:cNvSpPr txBox="1"/>
                <p:nvPr/>
              </p:nvSpPr>
              <p:spPr>
                <a:xfrm>
                  <a:off x="2235477" y="5018225"/>
                  <a:ext cx="2057563" cy="707886"/>
                </a:xfrm>
                <a:prstGeom prst="rect">
                  <a:avLst/>
                </a:prstGeom>
                <a:noFill/>
              </p:spPr>
              <p:txBody>
                <a:bodyPr wrap="square" rtlCol="0">
                  <a:spAutoFit/>
                </a:bodyPr>
                <a:lstStyle/>
                <a:p>
                  <a:pPr algn="ctr"/>
                  <a:r>
                    <a:rPr lang="en-GB" sz="2000" dirty="0">
                      <a:solidFill>
                        <a:schemeClr val="bg1">
                          <a:lumMod val="50000"/>
                        </a:schemeClr>
                      </a:solidFill>
                    </a:rPr>
                    <a:t>68</a:t>
                  </a:r>
                  <a:r>
                    <a:rPr lang="en-GB" sz="2800" dirty="0">
                      <a:solidFill>
                        <a:schemeClr val="accent1"/>
                      </a:solidFill>
                    </a:rPr>
                    <a:t> </a:t>
                  </a:r>
                </a:p>
                <a:p>
                  <a:pPr algn="ctr"/>
                  <a:r>
                    <a:rPr lang="en-GB" sz="1200" dirty="0"/>
                    <a:t>have nursing level care</a:t>
                  </a:r>
                </a:p>
              </p:txBody>
            </p:sp>
            <p:sp>
              <p:nvSpPr>
                <p:cNvPr id="46" name="Arrow: Right 45">
                  <a:extLst>
                    <a:ext uri="{FF2B5EF4-FFF2-40B4-BE49-F238E27FC236}">
                      <a16:creationId xmlns:a16="http://schemas.microsoft.com/office/drawing/2014/main" id="{D5A40D06-31D2-45D2-937B-CC72F40D625A}"/>
                    </a:ext>
                    <a:ext uri="{C183D7F6-B498-43B3-948B-1728B52AA6E4}">
                      <adec:decorative xmlns:adec="http://schemas.microsoft.com/office/drawing/2017/decorative" val="1"/>
                    </a:ext>
                  </a:extLst>
                </p:cNvPr>
                <p:cNvSpPr/>
                <p:nvPr/>
              </p:nvSpPr>
              <p:spPr>
                <a:xfrm>
                  <a:off x="1577762" y="5098337"/>
                  <a:ext cx="973721" cy="616078"/>
                </a:xfrm>
                <a:prstGeom prst="rightArrow">
                  <a:avLst>
                    <a:gd name="adj1" fmla="val 41754"/>
                    <a:gd name="adj2" fmla="val 50000"/>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pSp>
          <p:sp>
            <p:nvSpPr>
              <p:cNvPr id="68" name="TextBox 67">
                <a:extLst>
                  <a:ext uri="{FF2B5EF4-FFF2-40B4-BE49-F238E27FC236}">
                    <a16:creationId xmlns:a16="http://schemas.microsoft.com/office/drawing/2014/main" id="{E9A7CC6B-390A-4A82-9C30-D668E3C9E740}"/>
                  </a:ext>
                </a:extLst>
              </p:cNvPr>
              <p:cNvSpPr txBox="1"/>
              <p:nvPr/>
            </p:nvSpPr>
            <p:spPr>
              <a:xfrm>
                <a:off x="1450182" y="5260944"/>
                <a:ext cx="1077331" cy="307777"/>
              </a:xfrm>
              <a:prstGeom prst="rect">
                <a:avLst/>
              </a:prstGeom>
              <a:noFill/>
            </p:spPr>
            <p:txBody>
              <a:bodyPr wrap="square" rtlCol="0">
                <a:spAutoFit/>
              </a:bodyPr>
              <a:lstStyle/>
              <a:p>
                <a:pPr algn="ctr"/>
                <a:r>
                  <a:rPr lang="en-GB" sz="1400" b="1" dirty="0">
                    <a:solidFill>
                      <a:schemeClr val="bg1"/>
                    </a:solidFill>
                  </a:rPr>
                  <a:t>of which</a:t>
                </a:r>
                <a:endParaRPr lang="en-GB" sz="1200" b="1" dirty="0">
                  <a:solidFill>
                    <a:schemeClr val="bg1"/>
                  </a:solidFill>
                </a:endParaRPr>
              </a:p>
            </p:txBody>
          </p:sp>
        </p:grpSp>
        <p:grpSp>
          <p:nvGrpSpPr>
            <p:cNvPr id="10" name="Group 9">
              <a:extLst>
                <a:ext uri="{FF2B5EF4-FFF2-40B4-BE49-F238E27FC236}">
                  <a16:creationId xmlns:a16="http://schemas.microsoft.com/office/drawing/2014/main" id="{B856EB32-1562-4768-B9EC-61D93D76B655}"/>
                </a:ext>
              </a:extLst>
            </p:cNvPr>
            <p:cNvGrpSpPr/>
            <p:nvPr/>
          </p:nvGrpSpPr>
          <p:grpSpPr>
            <a:xfrm>
              <a:off x="302439" y="5822360"/>
              <a:ext cx="3975393" cy="690737"/>
              <a:chOff x="302439" y="5822360"/>
              <a:chExt cx="3975393" cy="690737"/>
            </a:xfrm>
          </p:grpSpPr>
          <p:sp>
            <p:nvSpPr>
              <p:cNvPr id="69" name="Rectangle 68">
                <a:extLst>
                  <a:ext uri="{FF2B5EF4-FFF2-40B4-BE49-F238E27FC236}">
                    <a16:creationId xmlns:a16="http://schemas.microsoft.com/office/drawing/2014/main" id="{A8166409-F84E-4C03-8E39-48FFC62A29A5}"/>
                  </a:ext>
                </a:extLst>
              </p:cNvPr>
              <p:cNvSpPr/>
              <p:nvPr/>
            </p:nvSpPr>
            <p:spPr>
              <a:xfrm>
                <a:off x="302439" y="5861731"/>
                <a:ext cx="1251422" cy="523220"/>
              </a:xfrm>
              <a:prstGeom prst="rect">
                <a:avLst/>
              </a:prstGeom>
            </p:spPr>
            <p:txBody>
              <a:bodyPr wrap="square">
                <a:spAutoFit/>
              </a:bodyPr>
              <a:lstStyle/>
              <a:p>
                <a:pPr lvl="0" algn="ctr">
                  <a:defRPr/>
                </a:pPr>
                <a:r>
                  <a:rPr lang="en-GB" sz="1400" dirty="0">
                    <a:solidFill>
                      <a:prstClr val="black"/>
                    </a:solidFill>
                    <a:latin typeface="Calibri" panose="020F0502020204030204" pitchFamily="34" charset="0"/>
                    <a:cs typeface="Calibri" panose="020F0502020204030204" pitchFamily="34" charset="0"/>
                  </a:rPr>
                  <a:t>Care home beds</a:t>
                </a:r>
              </a:p>
            </p:txBody>
          </p:sp>
          <p:sp>
            <p:nvSpPr>
              <p:cNvPr id="75" name="Right Brace 74">
                <a:extLst>
                  <a:ext uri="{FF2B5EF4-FFF2-40B4-BE49-F238E27FC236}">
                    <a16:creationId xmlns:a16="http://schemas.microsoft.com/office/drawing/2014/main" id="{A96EA9D7-488D-44AE-ADB3-C110623667BB}"/>
                  </a:ext>
                  <a:ext uri="{C183D7F6-B498-43B3-948B-1728B52AA6E4}">
                    <adec:decorative xmlns:adec="http://schemas.microsoft.com/office/drawing/2017/decorative" val="1"/>
                  </a:ext>
                </a:extLst>
              </p:cNvPr>
              <p:cNvSpPr/>
              <p:nvPr/>
            </p:nvSpPr>
            <p:spPr>
              <a:xfrm>
                <a:off x="1589053" y="5890786"/>
                <a:ext cx="147245" cy="622311"/>
              </a:xfrm>
              <a:prstGeom prst="rightBrace">
                <a:avLst>
                  <a:gd name="adj1" fmla="val 116912"/>
                  <a:gd name="adj2" fmla="val 47605"/>
                </a:avLst>
              </a:prstGeom>
              <a:noFill/>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0" name="TextBox 69">
                <a:extLst>
                  <a:ext uri="{FF2B5EF4-FFF2-40B4-BE49-F238E27FC236}">
                    <a16:creationId xmlns:a16="http://schemas.microsoft.com/office/drawing/2014/main" id="{6C6A000C-336F-4D59-806B-10DDC8A796E5}"/>
                  </a:ext>
                </a:extLst>
              </p:cNvPr>
              <p:cNvSpPr txBox="1"/>
              <p:nvPr/>
            </p:nvSpPr>
            <p:spPr>
              <a:xfrm>
                <a:off x="1888912" y="5822360"/>
                <a:ext cx="865266" cy="400110"/>
              </a:xfrm>
              <a:prstGeom prst="rect">
                <a:avLst/>
              </a:prstGeom>
              <a:noFill/>
            </p:spPr>
            <p:txBody>
              <a:bodyPr wrap="square" rtlCol="0">
                <a:spAutoFit/>
              </a:bodyPr>
              <a:lstStyle/>
              <a:p>
                <a:pPr algn="ctr"/>
                <a:r>
                  <a:rPr lang="en-GB" sz="2000" dirty="0">
                    <a:solidFill>
                      <a:schemeClr val="bg1">
                        <a:lumMod val="50000"/>
                      </a:schemeClr>
                    </a:solidFill>
                  </a:rPr>
                  <a:t>17.2</a:t>
                </a:r>
                <a:endParaRPr lang="en-GB" sz="1100" dirty="0"/>
              </a:p>
            </p:txBody>
          </p:sp>
          <p:sp>
            <p:nvSpPr>
              <p:cNvPr id="71" name="Rectangle 70">
                <a:extLst>
                  <a:ext uri="{FF2B5EF4-FFF2-40B4-BE49-F238E27FC236}">
                    <a16:creationId xmlns:a16="http://schemas.microsoft.com/office/drawing/2014/main" id="{57571ADE-5F75-4B56-B1DD-8E9E64CD67CA}"/>
                  </a:ext>
                </a:extLst>
              </p:cNvPr>
              <p:cNvSpPr/>
              <p:nvPr/>
            </p:nvSpPr>
            <p:spPr>
              <a:xfrm>
                <a:off x="2610715" y="5928413"/>
                <a:ext cx="1307089" cy="276999"/>
              </a:xfrm>
              <a:prstGeom prst="rect">
                <a:avLst/>
              </a:prstGeom>
            </p:spPr>
            <p:txBody>
              <a:bodyPr wrap="none">
                <a:spAutoFit/>
              </a:bodyPr>
              <a:lstStyle/>
              <a:p>
                <a:r>
                  <a:rPr lang="en-GB" sz="1200" dirty="0">
                    <a:latin typeface="Calibri" panose="020F0502020204030204" pitchFamily="34" charset="0"/>
                    <a:cs typeface="Calibri" panose="020F0502020204030204" pitchFamily="34" charset="0"/>
                  </a:rPr>
                  <a:t>per 100 aged 75+ </a:t>
                </a:r>
                <a:endParaRPr lang="en-GB" sz="1200" dirty="0"/>
              </a:p>
            </p:txBody>
          </p:sp>
          <p:sp>
            <p:nvSpPr>
              <p:cNvPr id="74" name="Rectangle 73">
                <a:extLst>
                  <a:ext uri="{FF2B5EF4-FFF2-40B4-BE49-F238E27FC236}">
                    <a16:creationId xmlns:a16="http://schemas.microsoft.com/office/drawing/2014/main" id="{83BE2E63-D8C9-4D5F-BD99-5583DAD71DBD}"/>
                  </a:ext>
                </a:extLst>
              </p:cNvPr>
              <p:cNvSpPr/>
              <p:nvPr/>
            </p:nvSpPr>
            <p:spPr>
              <a:xfrm>
                <a:off x="1964057" y="6206066"/>
                <a:ext cx="2313775" cy="276999"/>
              </a:xfrm>
              <a:prstGeom prst="rect">
                <a:avLst/>
              </a:prstGeom>
            </p:spPr>
            <p:txBody>
              <a:bodyPr wrap="none">
                <a:spAutoFit/>
              </a:bodyPr>
              <a:lstStyle/>
              <a:p>
                <a:r>
                  <a:rPr lang="en-GB" sz="1200" dirty="0">
                    <a:latin typeface="Calibri" panose="020F0502020204030204" pitchFamily="34" charset="0"/>
                    <a:cs typeface="Calibri" panose="020F0502020204030204" pitchFamily="34" charset="0"/>
                  </a:rPr>
                  <a:t>(9.4 per 100 aged 75+ in England) </a:t>
                </a:r>
                <a:endParaRPr lang="en-GB" sz="1200" dirty="0"/>
              </a:p>
            </p:txBody>
          </p:sp>
        </p:grpSp>
      </p:grpSp>
      <p:sp>
        <p:nvSpPr>
          <p:cNvPr id="4" name="Footer Placeholder 3">
            <a:extLst>
              <a:ext uri="{FF2B5EF4-FFF2-40B4-BE49-F238E27FC236}">
                <a16:creationId xmlns:a16="http://schemas.microsoft.com/office/drawing/2014/main" id="{62AF8A79-0CAC-4B8E-B393-930A2C665E09}"/>
              </a:ext>
            </a:extLst>
          </p:cNvPr>
          <p:cNvSpPr>
            <a:spLocks noGrp="1"/>
          </p:cNvSpPr>
          <p:nvPr>
            <p:ph type="ftr" sz="quarter" idx="11"/>
          </p:nvPr>
        </p:nvSpPr>
        <p:spPr/>
        <p:txBody>
          <a:bodyPr/>
          <a:lstStyle/>
          <a:p>
            <a:r>
              <a:rPr lang="en-GB" dirty="0"/>
              <a:t>PHI East Sussex County Council 2022</a:t>
            </a:r>
          </a:p>
        </p:txBody>
      </p:sp>
      <p:sp>
        <p:nvSpPr>
          <p:cNvPr id="17" name="Rectangle: Rounded Corners 16">
            <a:extLst>
              <a:ext uri="{FF2B5EF4-FFF2-40B4-BE49-F238E27FC236}">
                <a16:creationId xmlns:a16="http://schemas.microsoft.com/office/drawing/2014/main" id="{C7623961-8AD7-440C-9AD3-A99C0AF40443}"/>
              </a:ext>
            </a:extLst>
          </p:cNvPr>
          <p:cNvSpPr/>
          <p:nvPr/>
        </p:nvSpPr>
        <p:spPr>
          <a:xfrm>
            <a:off x="4383236" y="765330"/>
            <a:ext cx="2036032" cy="89303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Total population</a:t>
            </a:r>
          </a:p>
          <a:p>
            <a:pPr algn="ctr"/>
            <a:r>
              <a:rPr lang="en-GB" sz="3200" dirty="0"/>
              <a:t>558,852</a:t>
            </a:r>
          </a:p>
        </p:txBody>
      </p:sp>
      <p:sp>
        <p:nvSpPr>
          <p:cNvPr id="86" name="Rectangle 85">
            <a:extLst>
              <a:ext uri="{FF2B5EF4-FFF2-40B4-BE49-F238E27FC236}">
                <a16:creationId xmlns:a16="http://schemas.microsoft.com/office/drawing/2014/main" id="{364CD08C-CD71-49C9-95AD-A697CAEF8BA9}"/>
              </a:ext>
            </a:extLst>
          </p:cNvPr>
          <p:cNvSpPr/>
          <p:nvPr/>
        </p:nvSpPr>
        <p:spPr>
          <a:xfrm>
            <a:off x="4377035" y="1790190"/>
            <a:ext cx="2118714" cy="268394"/>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Gender</a:t>
            </a:r>
          </a:p>
        </p:txBody>
      </p:sp>
      <p:grpSp>
        <p:nvGrpSpPr>
          <p:cNvPr id="25" name="Group 24" descr="Total population infographic by sex">
            <a:extLst>
              <a:ext uri="{FF2B5EF4-FFF2-40B4-BE49-F238E27FC236}">
                <a16:creationId xmlns:a16="http://schemas.microsoft.com/office/drawing/2014/main" id="{EA99687D-BF12-4038-818D-CD4093BD490E}"/>
              </a:ext>
            </a:extLst>
          </p:cNvPr>
          <p:cNvGrpSpPr/>
          <p:nvPr/>
        </p:nvGrpSpPr>
        <p:grpSpPr>
          <a:xfrm>
            <a:off x="4502951" y="2091647"/>
            <a:ext cx="1892246" cy="742212"/>
            <a:chOff x="4643804" y="2017516"/>
            <a:chExt cx="1892246" cy="742212"/>
          </a:xfrm>
        </p:grpSpPr>
        <p:graphicFrame>
          <p:nvGraphicFramePr>
            <p:cNvPr id="6" name="Chart 5">
              <a:extLst>
                <a:ext uri="{FF2B5EF4-FFF2-40B4-BE49-F238E27FC236}">
                  <a16:creationId xmlns:a16="http://schemas.microsoft.com/office/drawing/2014/main" id="{E027D19E-742E-4A4A-B376-F321EEF610D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7214611"/>
                </p:ext>
              </p:extLst>
            </p:nvPr>
          </p:nvGraphicFramePr>
          <p:xfrm>
            <a:off x="4780249" y="2017516"/>
            <a:ext cx="1719598" cy="644908"/>
          </p:xfrm>
          <a:graphic>
            <a:graphicData uri="http://schemas.openxmlformats.org/drawingml/2006/chart">
              <c:chart xmlns:c="http://schemas.openxmlformats.org/drawingml/2006/chart" xmlns:r="http://schemas.openxmlformats.org/officeDocument/2006/relationships" r:id="rId6"/>
            </a:graphicData>
          </a:graphic>
        </p:graphicFrame>
        <p:sp>
          <p:nvSpPr>
            <p:cNvPr id="24" name="TextBox 23">
              <a:extLst>
                <a:ext uri="{FF2B5EF4-FFF2-40B4-BE49-F238E27FC236}">
                  <a16:creationId xmlns:a16="http://schemas.microsoft.com/office/drawing/2014/main" id="{F796307F-1388-402D-A0E6-CA1B011027DE}"/>
                </a:ext>
              </a:extLst>
            </p:cNvPr>
            <p:cNvSpPr txBox="1"/>
            <p:nvPr/>
          </p:nvSpPr>
          <p:spPr>
            <a:xfrm>
              <a:off x="4643804" y="2482729"/>
              <a:ext cx="1892246" cy="276999"/>
            </a:xfrm>
            <a:prstGeom prst="rect">
              <a:avLst/>
            </a:prstGeom>
            <a:noFill/>
          </p:spPr>
          <p:txBody>
            <a:bodyPr wrap="square" rtlCol="0">
              <a:spAutoFit/>
            </a:bodyPr>
            <a:lstStyle/>
            <a:p>
              <a:pPr algn="ctr"/>
              <a:r>
                <a:rPr lang="en-GB" sz="1200" dirty="0"/>
                <a:t>Similar to England</a:t>
              </a:r>
              <a:endParaRPr lang="en-GB" sz="800" dirty="0"/>
            </a:p>
          </p:txBody>
        </p:sp>
        <p:sp>
          <p:nvSpPr>
            <p:cNvPr id="91" name="Rectangle 90">
              <a:extLst>
                <a:ext uri="{FF2B5EF4-FFF2-40B4-BE49-F238E27FC236}">
                  <a16:creationId xmlns:a16="http://schemas.microsoft.com/office/drawing/2014/main" id="{B4F19462-DFBC-4B05-B188-B7DE88C4070B}"/>
                </a:ext>
              </a:extLst>
            </p:cNvPr>
            <p:cNvSpPr/>
            <p:nvPr/>
          </p:nvSpPr>
          <p:spPr>
            <a:xfrm>
              <a:off x="4865967" y="2105801"/>
              <a:ext cx="834021" cy="461665"/>
            </a:xfrm>
            <a:prstGeom prst="rect">
              <a:avLst/>
            </a:prstGeom>
          </p:spPr>
          <p:txBody>
            <a:bodyPr wrap="square">
              <a:spAutoFit/>
            </a:bodyPr>
            <a:lstStyle/>
            <a:p>
              <a:pPr lvl="0" algn="ctr">
                <a:defRPr/>
              </a:pPr>
              <a:r>
                <a:rPr lang="en-GB" sz="1200" b="1" dirty="0">
                  <a:solidFill>
                    <a:schemeClr val="bg1"/>
                  </a:solidFill>
                  <a:latin typeface="Calibri" panose="020F0502020204030204" pitchFamily="34" charset="0"/>
                  <a:cs typeface="Calibri" panose="020F0502020204030204" pitchFamily="34" charset="0"/>
                </a:rPr>
                <a:t>Female</a:t>
              </a:r>
            </a:p>
            <a:p>
              <a:pPr lvl="0" algn="ctr">
                <a:defRPr/>
              </a:pPr>
              <a:r>
                <a:rPr lang="en-GB" sz="1200" b="1" dirty="0">
                  <a:solidFill>
                    <a:schemeClr val="bg1"/>
                  </a:solidFill>
                  <a:latin typeface="Calibri" panose="020F0502020204030204" pitchFamily="34" charset="0"/>
                  <a:cs typeface="Calibri" panose="020F0502020204030204" pitchFamily="34" charset="0"/>
                </a:rPr>
                <a:t>52%</a:t>
              </a:r>
            </a:p>
          </p:txBody>
        </p:sp>
        <p:sp>
          <p:nvSpPr>
            <p:cNvPr id="92" name="Rectangle 91">
              <a:extLst>
                <a:ext uri="{FF2B5EF4-FFF2-40B4-BE49-F238E27FC236}">
                  <a16:creationId xmlns:a16="http://schemas.microsoft.com/office/drawing/2014/main" id="{4BC86865-EC1F-401B-89C0-5DB1E80BDA6B}"/>
                </a:ext>
              </a:extLst>
            </p:cNvPr>
            <p:cNvSpPr/>
            <p:nvPr/>
          </p:nvSpPr>
          <p:spPr>
            <a:xfrm>
              <a:off x="5610750" y="2105800"/>
              <a:ext cx="834021" cy="461665"/>
            </a:xfrm>
            <a:prstGeom prst="rect">
              <a:avLst/>
            </a:prstGeom>
          </p:spPr>
          <p:txBody>
            <a:bodyPr wrap="square">
              <a:spAutoFit/>
            </a:bodyPr>
            <a:lstStyle/>
            <a:p>
              <a:pPr lvl="0" algn="ctr">
                <a:defRPr/>
              </a:pPr>
              <a:r>
                <a:rPr lang="en-GB" sz="1200" b="1" dirty="0">
                  <a:solidFill>
                    <a:srgbClr val="203864"/>
                  </a:solidFill>
                  <a:latin typeface="Calibri" panose="020F0502020204030204" pitchFamily="34" charset="0"/>
                  <a:cs typeface="Calibri" panose="020F0502020204030204" pitchFamily="34" charset="0"/>
                </a:rPr>
                <a:t>Male</a:t>
              </a:r>
            </a:p>
            <a:p>
              <a:pPr lvl="0" algn="ctr">
                <a:defRPr/>
              </a:pPr>
              <a:r>
                <a:rPr lang="en-GB" sz="1200" b="1" dirty="0">
                  <a:solidFill>
                    <a:srgbClr val="203864"/>
                  </a:solidFill>
                  <a:latin typeface="Calibri" panose="020F0502020204030204" pitchFamily="34" charset="0"/>
                  <a:cs typeface="Calibri" panose="020F0502020204030204" pitchFamily="34" charset="0"/>
                </a:rPr>
                <a:t>48%</a:t>
              </a:r>
            </a:p>
          </p:txBody>
        </p:sp>
      </p:grpSp>
      <p:sp>
        <p:nvSpPr>
          <p:cNvPr id="87" name="Rectangle 86">
            <a:extLst>
              <a:ext uri="{FF2B5EF4-FFF2-40B4-BE49-F238E27FC236}">
                <a16:creationId xmlns:a16="http://schemas.microsoft.com/office/drawing/2014/main" id="{98ECEAA6-8BCF-4EA7-9A74-70CA4EB37274}"/>
              </a:ext>
            </a:extLst>
          </p:cNvPr>
          <p:cNvSpPr/>
          <p:nvPr/>
        </p:nvSpPr>
        <p:spPr>
          <a:xfrm>
            <a:off x="4377035" y="2882782"/>
            <a:ext cx="2118714" cy="268394"/>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Ethnicity (2011,%)</a:t>
            </a:r>
          </a:p>
        </p:txBody>
      </p:sp>
      <p:graphicFrame>
        <p:nvGraphicFramePr>
          <p:cNvPr id="72" name="Table 71">
            <a:extLst>
              <a:ext uri="{FF2B5EF4-FFF2-40B4-BE49-F238E27FC236}">
                <a16:creationId xmlns:a16="http://schemas.microsoft.com/office/drawing/2014/main" id="{373FECF2-3781-41CB-9EDF-28B7F61834EF}"/>
              </a:ext>
            </a:extLst>
          </p:cNvPr>
          <p:cNvGraphicFramePr>
            <a:graphicFrameLocks noGrp="1"/>
          </p:cNvGraphicFramePr>
          <p:nvPr>
            <p:extLst>
              <p:ext uri="{D42A27DB-BD31-4B8C-83A1-F6EECF244321}">
                <p14:modId xmlns:p14="http://schemas.microsoft.com/office/powerpoint/2010/main" val="3819833672"/>
              </p:ext>
            </p:extLst>
          </p:nvPr>
        </p:nvGraphicFramePr>
        <p:xfrm>
          <a:off x="4248162" y="3263115"/>
          <a:ext cx="2572016" cy="3290440"/>
        </p:xfrm>
        <a:graphic>
          <a:graphicData uri="http://schemas.openxmlformats.org/drawingml/2006/table">
            <a:tbl>
              <a:tblPr firstRow="1">
                <a:tableStyleId>{5940675A-B579-460E-94D1-54222C63F5DA}</a:tableStyleId>
              </a:tblPr>
              <a:tblGrid>
                <a:gridCol w="1184491">
                  <a:extLst>
                    <a:ext uri="{9D8B030D-6E8A-4147-A177-3AD203B41FA5}">
                      <a16:colId xmlns:a16="http://schemas.microsoft.com/office/drawing/2014/main" val="236381990"/>
                    </a:ext>
                  </a:extLst>
                </a:gridCol>
                <a:gridCol w="648072">
                  <a:extLst>
                    <a:ext uri="{9D8B030D-6E8A-4147-A177-3AD203B41FA5}">
                      <a16:colId xmlns:a16="http://schemas.microsoft.com/office/drawing/2014/main" val="273306034"/>
                    </a:ext>
                  </a:extLst>
                </a:gridCol>
                <a:gridCol w="739453">
                  <a:extLst>
                    <a:ext uri="{9D8B030D-6E8A-4147-A177-3AD203B41FA5}">
                      <a16:colId xmlns:a16="http://schemas.microsoft.com/office/drawing/2014/main" val="3963897440"/>
                    </a:ext>
                  </a:extLst>
                </a:gridCol>
              </a:tblGrid>
              <a:tr h="68222">
                <a:tc>
                  <a:txBody>
                    <a:bodyPr/>
                    <a:lstStyle/>
                    <a:p>
                      <a:pPr algn="ctr" fontAlgn="b"/>
                      <a:endParaRPr lang="en-GB" sz="700" b="0" i="0" u="none" strike="noStrike" dirty="0">
                        <a:solidFill>
                          <a:schemeClr val="tx1"/>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800" dirty="0">
                          <a:solidFill>
                            <a:schemeClr val="tx1"/>
                          </a:solidFill>
                        </a:rPr>
                        <a:t>East Sussex</a:t>
                      </a:r>
                      <a:endParaRPr lang="en-GB" sz="300" dirty="0">
                        <a:solidFill>
                          <a:schemeClr val="tx1"/>
                        </a:solidFill>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800" dirty="0">
                          <a:solidFill>
                            <a:schemeClr val="tx1"/>
                          </a:solidFill>
                        </a:rPr>
                        <a:t>England &amp; Wales</a:t>
                      </a:r>
                      <a:endParaRPr lang="en-GB" sz="300" dirty="0">
                        <a:solidFill>
                          <a:schemeClr val="tx1"/>
                        </a:solidFill>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478793"/>
                  </a:ext>
                </a:extLst>
              </a:tr>
              <a:tr h="190982">
                <a:tc>
                  <a:txBody>
                    <a:bodyPr/>
                    <a:lstStyle/>
                    <a:p>
                      <a:pPr algn="l" fontAlgn="b"/>
                      <a:r>
                        <a:rPr lang="en-GB" sz="800" b="1" u="none" strike="noStrike" dirty="0">
                          <a:solidFill>
                            <a:schemeClr val="tx1"/>
                          </a:solidFill>
                          <a:effectLst/>
                        </a:rPr>
                        <a:t>British and Northern Irish</a:t>
                      </a:r>
                      <a:endParaRPr lang="en-GB" sz="800" b="1" i="0" u="none" strike="noStrike" dirty="0">
                        <a:solidFill>
                          <a:schemeClr val="tx1"/>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91.7</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80.5</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133153"/>
                  </a:ext>
                </a:extLst>
              </a:tr>
              <a:tr h="164699">
                <a:tc>
                  <a:txBody>
                    <a:bodyPr/>
                    <a:lstStyle/>
                    <a:p>
                      <a:pPr algn="l" fontAlgn="b"/>
                      <a:r>
                        <a:rPr lang="en-GB" sz="800" b="1" u="none" strike="noStrike" dirty="0">
                          <a:solidFill>
                            <a:schemeClr val="tx1"/>
                          </a:solidFill>
                          <a:effectLst/>
                        </a:rPr>
                        <a:t>Irish</a:t>
                      </a:r>
                      <a:endParaRPr lang="en-GB" sz="800" b="1" i="0" u="none" strike="noStrike" dirty="0">
                        <a:solidFill>
                          <a:schemeClr val="tx1"/>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0.8</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0.9</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6201131"/>
                  </a:ext>
                </a:extLst>
              </a:tr>
              <a:tr h="190982">
                <a:tc>
                  <a:txBody>
                    <a:bodyPr/>
                    <a:lstStyle/>
                    <a:p>
                      <a:pPr algn="l" fontAlgn="b"/>
                      <a:r>
                        <a:rPr lang="en-GB" sz="800" b="1" u="none" strike="noStrike" dirty="0">
                          <a:solidFill>
                            <a:schemeClr val="tx1"/>
                          </a:solidFill>
                          <a:effectLst/>
                        </a:rPr>
                        <a:t>Gypsy or Irish Traveller</a:t>
                      </a:r>
                      <a:endParaRPr lang="en-GB" sz="800" b="1" i="0" u="none" strike="noStrike" dirty="0">
                        <a:solidFill>
                          <a:schemeClr val="tx1"/>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0.2</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0.1</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8340614"/>
                  </a:ext>
                </a:extLst>
              </a:tr>
              <a:tr h="164699">
                <a:tc>
                  <a:txBody>
                    <a:bodyPr/>
                    <a:lstStyle/>
                    <a:p>
                      <a:pPr algn="l" fontAlgn="b"/>
                      <a:r>
                        <a:rPr lang="en-GB" sz="800" b="1" u="none" strike="noStrike" dirty="0">
                          <a:solidFill>
                            <a:schemeClr val="tx1"/>
                          </a:solidFill>
                          <a:effectLst/>
                        </a:rPr>
                        <a:t>Other White</a:t>
                      </a:r>
                      <a:endParaRPr lang="en-GB" sz="800" b="1" i="0" u="none" strike="noStrike" dirty="0">
                        <a:solidFill>
                          <a:schemeClr val="tx1"/>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3.4</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4.4</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9966314"/>
                  </a:ext>
                </a:extLst>
              </a:tr>
              <a:tr h="190982">
                <a:tc>
                  <a:txBody>
                    <a:bodyPr/>
                    <a:lstStyle/>
                    <a:p>
                      <a:pPr algn="l" fontAlgn="b"/>
                      <a:r>
                        <a:rPr lang="en-GB" sz="800" b="1" u="none" strike="noStrike" dirty="0">
                          <a:solidFill>
                            <a:schemeClr val="tx1"/>
                          </a:solidFill>
                          <a:effectLst/>
                        </a:rPr>
                        <a:t>White and Black Caribbean</a:t>
                      </a:r>
                      <a:endParaRPr lang="en-GB" sz="800" b="1" i="0" u="none" strike="noStrike" dirty="0">
                        <a:solidFill>
                          <a:schemeClr val="tx1"/>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0.4</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0.8</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9601076"/>
                  </a:ext>
                </a:extLst>
              </a:tr>
              <a:tr h="190982">
                <a:tc>
                  <a:txBody>
                    <a:bodyPr/>
                    <a:lstStyle/>
                    <a:p>
                      <a:pPr algn="l" fontAlgn="b"/>
                      <a:r>
                        <a:rPr lang="en-GB" sz="800" b="1" u="none" strike="noStrike">
                          <a:solidFill>
                            <a:schemeClr val="tx1"/>
                          </a:solidFill>
                          <a:effectLst/>
                        </a:rPr>
                        <a:t>White and Black African</a:t>
                      </a:r>
                      <a:endParaRPr lang="en-GB" sz="800" b="1" i="0" u="none" strike="noStrike">
                        <a:solidFill>
                          <a:schemeClr val="tx1"/>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0.2</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0.3</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0742931"/>
                  </a:ext>
                </a:extLst>
              </a:tr>
              <a:tr h="164699">
                <a:tc>
                  <a:txBody>
                    <a:bodyPr/>
                    <a:lstStyle/>
                    <a:p>
                      <a:pPr algn="l" fontAlgn="b"/>
                      <a:r>
                        <a:rPr lang="en-GB" sz="800" b="1" u="none" strike="noStrike">
                          <a:solidFill>
                            <a:schemeClr val="tx1"/>
                          </a:solidFill>
                          <a:effectLst/>
                        </a:rPr>
                        <a:t>White and Asian</a:t>
                      </a:r>
                      <a:endParaRPr lang="en-GB" sz="800" b="1" i="0" u="none" strike="noStrike">
                        <a:solidFill>
                          <a:schemeClr val="tx1"/>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0.5</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0.6</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7943377"/>
                  </a:ext>
                </a:extLst>
              </a:tr>
              <a:tr h="164699">
                <a:tc>
                  <a:txBody>
                    <a:bodyPr/>
                    <a:lstStyle/>
                    <a:p>
                      <a:pPr algn="l" fontAlgn="b"/>
                      <a:r>
                        <a:rPr lang="en-GB" sz="800" b="1" u="none" strike="noStrike">
                          <a:solidFill>
                            <a:schemeClr val="tx1"/>
                          </a:solidFill>
                          <a:effectLst/>
                        </a:rPr>
                        <a:t>Other Mixed</a:t>
                      </a:r>
                      <a:endParaRPr lang="en-GB" sz="800" b="1" i="0" u="none" strike="noStrike">
                        <a:solidFill>
                          <a:schemeClr val="tx1"/>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0.4</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0.5</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4076666"/>
                  </a:ext>
                </a:extLst>
              </a:tr>
              <a:tr h="164699">
                <a:tc>
                  <a:txBody>
                    <a:bodyPr/>
                    <a:lstStyle/>
                    <a:p>
                      <a:pPr algn="l" fontAlgn="b"/>
                      <a:r>
                        <a:rPr lang="en-GB" sz="800" b="1" u="none" strike="noStrike">
                          <a:solidFill>
                            <a:schemeClr val="tx1"/>
                          </a:solidFill>
                          <a:effectLst/>
                        </a:rPr>
                        <a:t>Indian</a:t>
                      </a:r>
                      <a:endParaRPr lang="en-GB" sz="800" b="1" i="0" u="none" strike="noStrike">
                        <a:solidFill>
                          <a:schemeClr val="tx1"/>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0.4</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2.5</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6987324"/>
                  </a:ext>
                </a:extLst>
              </a:tr>
              <a:tr h="164699">
                <a:tc>
                  <a:txBody>
                    <a:bodyPr/>
                    <a:lstStyle/>
                    <a:p>
                      <a:pPr algn="l" fontAlgn="b"/>
                      <a:r>
                        <a:rPr lang="en-GB" sz="800" b="1" u="none" strike="noStrike">
                          <a:solidFill>
                            <a:schemeClr val="tx1"/>
                          </a:solidFill>
                          <a:effectLst/>
                        </a:rPr>
                        <a:t>Pakistani</a:t>
                      </a:r>
                      <a:endParaRPr lang="en-GB" sz="800" b="1" i="0" u="none" strike="noStrike">
                        <a:solidFill>
                          <a:schemeClr val="tx1"/>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0.1</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2</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9326340"/>
                  </a:ext>
                </a:extLst>
              </a:tr>
              <a:tr h="164699">
                <a:tc>
                  <a:txBody>
                    <a:bodyPr/>
                    <a:lstStyle/>
                    <a:p>
                      <a:pPr algn="l" fontAlgn="b"/>
                      <a:r>
                        <a:rPr lang="en-GB" sz="800" b="1" u="none" strike="noStrike">
                          <a:solidFill>
                            <a:schemeClr val="tx1"/>
                          </a:solidFill>
                          <a:effectLst/>
                        </a:rPr>
                        <a:t>Bangladeshi</a:t>
                      </a:r>
                      <a:endParaRPr lang="en-GB" sz="800" b="1" i="0" u="none" strike="noStrike">
                        <a:solidFill>
                          <a:schemeClr val="tx1"/>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0.2</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0.8</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7258278"/>
                  </a:ext>
                </a:extLst>
              </a:tr>
              <a:tr h="164699">
                <a:tc>
                  <a:txBody>
                    <a:bodyPr/>
                    <a:lstStyle/>
                    <a:p>
                      <a:pPr algn="l" fontAlgn="b"/>
                      <a:r>
                        <a:rPr lang="en-GB" sz="800" b="1" u="none" strike="noStrike">
                          <a:solidFill>
                            <a:schemeClr val="tx1"/>
                          </a:solidFill>
                          <a:effectLst/>
                        </a:rPr>
                        <a:t>Chinese</a:t>
                      </a:r>
                      <a:endParaRPr lang="en-GB" sz="800" b="1" i="0" u="none" strike="noStrike">
                        <a:solidFill>
                          <a:schemeClr val="tx1"/>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0.4</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0.7</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4909141"/>
                  </a:ext>
                </a:extLst>
              </a:tr>
              <a:tr h="164699">
                <a:tc>
                  <a:txBody>
                    <a:bodyPr/>
                    <a:lstStyle/>
                    <a:p>
                      <a:pPr algn="l" fontAlgn="b"/>
                      <a:r>
                        <a:rPr lang="en-GB" sz="800" b="1" u="none" strike="noStrike">
                          <a:solidFill>
                            <a:schemeClr val="tx1"/>
                          </a:solidFill>
                          <a:effectLst/>
                        </a:rPr>
                        <a:t>Other Asian</a:t>
                      </a:r>
                      <a:endParaRPr lang="en-GB" sz="800" b="1" i="0" u="none" strike="noStrike">
                        <a:solidFill>
                          <a:schemeClr val="tx1"/>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0.7</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1.5</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6310457"/>
                  </a:ext>
                </a:extLst>
              </a:tr>
              <a:tr h="164699">
                <a:tc>
                  <a:txBody>
                    <a:bodyPr/>
                    <a:lstStyle/>
                    <a:p>
                      <a:pPr algn="l" fontAlgn="b"/>
                      <a:r>
                        <a:rPr lang="en-GB" sz="800" b="1" u="none" strike="noStrike">
                          <a:solidFill>
                            <a:schemeClr val="tx1"/>
                          </a:solidFill>
                          <a:effectLst/>
                        </a:rPr>
                        <a:t>African</a:t>
                      </a:r>
                      <a:endParaRPr lang="en-GB" sz="800" b="1" i="0" u="none" strike="noStrike">
                        <a:solidFill>
                          <a:schemeClr val="tx1"/>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0.3</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1.8</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5811559"/>
                  </a:ext>
                </a:extLst>
              </a:tr>
              <a:tr h="164699">
                <a:tc>
                  <a:txBody>
                    <a:bodyPr/>
                    <a:lstStyle/>
                    <a:p>
                      <a:pPr algn="l" fontAlgn="b"/>
                      <a:r>
                        <a:rPr lang="en-GB" sz="800" b="1" u="none" strike="noStrike">
                          <a:solidFill>
                            <a:schemeClr val="tx1"/>
                          </a:solidFill>
                          <a:effectLst/>
                        </a:rPr>
                        <a:t>Caribbean</a:t>
                      </a:r>
                      <a:endParaRPr lang="en-GB" sz="800" b="1" i="0" u="none" strike="noStrike">
                        <a:solidFill>
                          <a:schemeClr val="tx1"/>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0.1</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1.1</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2390505"/>
                  </a:ext>
                </a:extLst>
              </a:tr>
              <a:tr h="164699">
                <a:tc>
                  <a:txBody>
                    <a:bodyPr/>
                    <a:lstStyle/>
                    <a:p>
                      <a:pPr algn="l" fontAlgn="b"/>
                      <a:r>
                        <a:rPr lang="en-GB" sz="800" b="1" u="none" strike="noStrike">
                          <a:solidFill>
                            <a:schemeClr val="tx1"/>
                          </a:solidFill>
                          <a:effectLst/>
                        </a:rPr>
                        <a:t>Other Black</a:t>
                      </a:r>
                      <a:endParaRPr lang="en-GB" sz="800" b="1" i="0" u="none" strike="noStrike">
                        <a:solidFill>
                          <a:schemeClr val="tx1"/>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0.1</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0.5</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1665515"/>
                  </a:ext>
                </a:extLst>
              </a:tr>
              <a:tr h="164699">
                <a:tc>
                  <a:txBody>
                    <a:bodyPr/>
                    <a:lstStyle/>
                    <a:p>
                      <a:pPr algn="l" fontAlgn="b"/>
                      <a:r>
                        <a:rPr lang="en-GB" sz="800" b="1" u="none" strike="noStrike">
                          <a:solidFill>
                            <a:schemeClr val="tx1"/>
                          </a:solidFill>
                          <a:effectLst/>
                        </a:rPr>
                        <a:t>Arab</a:t>
                      </a:r>
                      <a:endParaRPr lang="en-GB" sz="800" b="1" i="0" u="none" strike="noStrike">
                        <a:solidFill>
                          <a:schemeClr val="tx1"/>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0.1</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0.4</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4717141"/>
                  </a:ext>
                </a:extLst>
              </a:tr>
              <a:tr h="190982">
                <a:tc>
                  <a:txBody>
                    <a:bodyPr/>
                    <a:lstStyle/>
                    <a:p>
                      <a:pPr algn="l" fontAlgn="b"/>
                      <a:r>
                        <a:rPr lang="en-GB" sz="800" b="1" u="none" strike="noStrike" dirty="0">
                          <a:solidFill>
                            <a:schemeClr val="tx1"/>
                          </a:solidFill>
                          <a:effectLst/>
                        </a:rPr>
                        <a:t>Any other ethnic group</a:t>
                      </a:r>
                      <a:endParaRPr lang="en-GB" sz="800" b="1" i="0" u="none" strike="noStrike" dirty="0">
                        <a:solidFill>
                          <a:schemeClr val="tx1"/>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0.2</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GB" sz="1050" b="1" u="none" strike="noStrike" dirty="0">
                          <a:solidFill>
                            <a:schemeClr val="tx1"/>
                          </a:solidFill>
                          <a:effectLst/>
                        </a:rPr>
                        <a:t>0.6</a:t>
                      </a:r>
                      <a:endParaRPr lang="en-GB" sz="1050" b="1" i="0" u="none" strike="noStrike" dirty="0">
                        <a:solidFill>
                          <a:schemeClr val="tx1"/>
                        </a:solidFill>
                        <a:effectLst/>
                        <a:latin typeface="+mn-lt"/>
                      </a:endParaRP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6801976"/>
                  </a:ext>
                </a:extLst>
              </a:tr>
            </a:tbl>
          </a:graphicData>
        </a:graphic>
      </p:graphicFrame>
      <p:sp>
        <p:nvSpPr>
          <p:cNvPr id="88" name="Rectangle 87">
            <a:extLst>
              <a:ext uri="{FF2B5EF4-FFF2-40B4-BE49-F238E27FC236}">
                <a16:creationId xmlns:a16="http://schemas.microsoft.com/office/drawing/2014/main" id="{993663EF-0C53-4914-9C2C-2345CFACDF9C}"/>
              </a:ext>
            </a:extLst>
          </p:cNvPr>
          <p:cNvSpPr/>
          <p:nvPr/>
        </p:nvSpPr>
        <p:spPr>
          <a:xfrm>
            <a:off x="6855836" y="814211"/>
            <a:ext cx="3297425" cy="286528"/>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Deprivation (IMD, 2019)</a:t>
            </a:r>
          </a:p>
        </p:txBody>
      </p:sp>
      <p:grpSp>
        <p:nvGrpSpPr>
          <p:cNvPr id="19" name="Group 18" descr="Deprivation map &amp; statistics">
            <a:extLst>
              <a:ext uri="{FF2B5EF4-FFF2-40B4-BE49-F238E27FC236}">
                <a16:creationId xmlns:a16="http://schemas.microsoft.com/office/drawing/2014/main" id="{24C4D191-0116-41F6-ABE1-195470237691}"/>
              </a:ext>
            </a:extLst>
          </p:cNvPr>
          <p:cNvGrpSpPr/>
          <p:nvPr/>
        </p:nvGrpSpPr>
        <p:grpSpPr>
          <a:xfrm>
            <a:off x="6943870" y="1282384"/>
            <a:ext cx="4954760" cy="2257372"/>
            <a:chOff x="6744481" y="1296153"/>
            <a:chExt cx="4954760" cy="2257372"/>
          </a:xfrm>
        </p:grpSpPr>
        <p:pic>
          <p:nvPicPr>
            <p:cNvPr id="36" name="Picture 35" descr="map deprivation east sussex">
              <a:extLst>
                <a:ext uri="{FF2B5EF4-FFF2-40B4-BE49-F238E27FC236}">
                  <a16:creationId xmlns:a16="http://schemas.microsoft.com/office/drawing/2014/main" id="{B0D97AAB-143D-43B8-9810-2DA9CBBA6AD6}"/>
                </a:ext>
              </a:extLst>
            </p:cNvPr>
            <p:cNvPicPr>
              <a:picLocks noChangeAspect="1"/>
            </p:cNvPicPr>
            <p:nvPr/>
          </p:nvPicPr>
          <p:blipFill>
            <a:blip r:embed="rId7">
              <a:grayscl/>
            </a:blip>
            <a:stretch>
              <a:fillRect/>
            </a:stretch>
          </p:blipFill>
          <p:spPr>
            <a:xfrm>
              <a:off x="6744481" y="1403922"/>
              <a:ext cx="3227466" cy="2149603"/>
            </a:xfrm>
            <a:prstGeom prst="rect">
              <a:avLst/>
            </a:prstGeom>
          </p:spPr>
        </p:pic>
        <p:graphicFrame>
          <p:nvGraphicFramePr>
            <p:cNvPr id="47" name="Chart 46">
              <a:extLst>
                <a:ext uri="{FF2B5EF4-FFF2-40B4-BE49-F238E27FC236}">
                  <a16:creationId xmlns:a16="http://schemas.microsoft.com/office/drawing/2014/main" id="{073476F2-9613-4501-8AD4-0C8DE623A5A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4532060"/>
                </p:ext>
              </p:extLst>
            </p:nvPr>
          </p:nvGraphicFramePr>
          <p:xfrm>
            <a:off x="10048549" y="1296153"/>
            <a:ext cx="865147" cy="598002"/>
          </p:xfrm>
          <a:graphic>
            <a:graphicData uri="http://schemas.openxmlformats.org/drawingml/2006/chart">
              <c:chart xmlns:c="http://schemas.openxmlformats.org/drawingml/2006/chart" xmlns:r="http://schemas.openxmlformats.org/officeDocument/2006/relationships" r:id="rId8"/>
            </a:graphicData>
          </a:graphic>
        </p:graphicFrame>
        <p:sp>
          <p:nvSpPr>
            <p:cNvPr id="51" name="TextBox 50">
              <a:extLst>
                <a:ext uri="{FF2B5EF4-FFF2-40B4-BE49-F238E27FC236}">
                  <a16:creationId xmlns:a16="http://schemas.microsoft.com/office/drawing/2014/main" id="{25184A7A-4C4B-432A-BBA4-69274414A054}"/>
                </a:ext>
              </a:extLst>
            </p:cNvPr>
            <p:cNvSpPr txBox="1"/>
            <p:nvPr/>
          </p:nvSpPr>
          <p:spPr>
            <a:xfrm>
              <a:off x="10805418" y="1310481"/>
              <a:ext cx="603951" cy="338554"/>
            </a:xfrm>
            <a:prstGeom prst="rect">
              <a:avLst/>
            </a:prstGeom>
            <a:noFill/>
          </p:spPr>
          <p:txBody>
            <a:bodyPr wrap="square" rtlCol="0">
              <a:spAutoFit/>
            </a:bodyPr>
            <a:lstStyle/>
            <a:p>
              <a:pPr algn="ctr"/>
              <a:r>
                <a:rPr lang="en-GB" sz="1600" b="1" dirty="0">
                  <a:solidFill>
                    <a:schemeClr val="bg1">
                      <a:lumMod val="50000"/>
                    </a:schemeClr>
                  </a:solidFill>
                </a:rPr>
                <a:t>14%</a:t>
              </a:r>
              <a:endParaRPr lang="en-GB" sz="1400" b="1" dirty="0">
                <a:solidFill>
                  <a:schemeClr val="bg1">
                    <a:lumMod val="50000"/>
                  </a:schemeClr>
                </a:solidFill>
              </a:endParaRPr>
            </a:p>
          </p:txBody>
        </p:sp>
        <p:pic>
          <p:nvPicPr>
            <p:cNvPr id="2" name="Picture 1">
              <a:extLst>
                <a:ext uri="{FF2B5EF4-FFF2-40B4-BE49-F238E27FC236}">
                  <a16:creationId xmlns:a16="http://schemas.microsoft.com/office/drawing/2014/main" id="{5EA0B90B-A94C-4C9D-87EA-07B2D0F8DB6B}"/>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0178085" y="2393905"/>
              <a:ext cx="1521156" cy="1100480"/>
            </a:xfrm>
            <a:prstGeom prst="rect">
              <a:avLst/>
            </a:prstGeom>
          </p:spPr>
        </p:pic>
        <p:sp>
          <p:nvSpPr>
            <p:cNvPr id="42" name="TextBox 41">
              <a:extLst>
                <a:ext uri="{FF2B5EF4-FFF2-40B4-BE49-F238E27FC236}">
                  <a16:creationId xmlns:a16="http://schemas.microsoft.com/office/drawing/2014/main" id="{FEBF8A3A-5ACF-4887-9A63-3711CF73CFCA}"/>
                </a:ext>
              </a:extLst>
            </p:cNvPr>
            <p:cNvSpPr txBox="1"/>
            <p:nvPr/>
          </p:nvSpPr>
          <p:spPr>
            <a:xfrm>
              <a:off x="10008339" y="1733803"/>
              <a:ext cx="1530222" cy="461665"/>
            </a:xfrm>
            <a:prstGeom prst="rect">
              <a:avLst/>
            </a:prstGeom>
            <a:noFill/>
          </p:spPr>
          <p:txBody>
            <a:bodyPr wrap="square" rtlCol="0">
              <a:spAutoFit/>
            </a:bodyPr>
            <a:lstStyle/>
            <a:p>
              <a:pPr algn="ctr"/>
              <a:r>
                <a:rPr lang="en-GB" sz="1200" dirty="0"/>
                <a:t>in most deprived quintile</a:t>
              </a:r>
              <a:endParaRPr lang="en-GB" sz="1100" dirty="0"/>
            </a:p>
          </p:txBody>
        </p:sp>
      </p:grpSp>
      <p:sp>
        <p:nvSpPr>
          <p:cNvPr id="89" name="Rectangle 88">
            <a:extLst>
              <a:ext uri="{FF2B5EF4-FFF2-40B4-BE49-F238E27FC236}">
                <a16:creationId xmlns:a16="http://schemas.microsoft.com/office/drawing/2014/main" id="{646BE5E7-7CE9-4244-893B-9D22F2BDCF93}"/>
              </a:ext>
            </a:extLst>
          </p:cNvPr>
          <p:cNvSpPr/>
          <p:nvPr/>
        </p:nvSpPr>
        <p:spPr>
          <a:xfrm>
            <a:off x="6975559" y="3649506"/>
            <a:ext cx="2288294" cy="197037"/>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Occupation (June 20-21)</a:t>
            </a:r>
          </a:p>
        </p:txBody>
      </p:sp>
      <p:graphicFrame>
        <p:nvGraphicFramePr>
          <p:cNvPr id="82" name="Table 81">
            <a:extLst>
              <a:ext uri="{FF2B5EF4-FFF2-40B4-BE49-F238E27FC236}">
                <a16:creationId xmlns:a16="http://schemas.microsoft.com/office/drawing/2014/main" id="{B6C09121-795C-4109-B36B-D23FD6AF86D8}"/>
              </a:ext>
            </a:extLst>
          </p:cNvPr>
          <p:cNvGraphicFramePr>
            <a:graphicFrameLocks noGrp="1"/>
          </p:cNvGraphicFramePr>
          <p:nvPr>
            <p:extLst>
              <p:ext uri="{D42A27DB-BD31-4B8C-83A1-F6EECF244321}">
                <p14:modId xmlns:p14="http://schemas.microsoft.com/office/powerpoint/2010/main" val="757677932"/>
              </p:ext>
            </p:extLst>
          </p:nvPr>
        </p:nvGraphicFramePr>
        <p:xfrm>
          <a:off x="7002615" y="3988012"/>
          <a:ext cx="2256167" cy="2524842"/>
        </p:xfrm>
        <a:graphic>
          <a:graphicData uri="http://schemas.openxmlformats.org/drawingml/2006/table">
            <a:tbl>
              <a:tblPr firstRow="1" bandRow="1">
                <a:tableStyleId>{C4B1156A-380E-4F78-BDF5-A606A8083BF9}</a:tableStyleId>
              </a:tblPr>
              <a:tblGrid>
                <a:gridCol w="1176047">
                  <a:extLst>
                    <a:ext uri="{9D8B030D-6E8A-4147-A177-3AD203B41FA5}">
                      <a16:colId xmlns:a16="http://schemas.microsoft.com/office/drawing/2014/main" val="236381990"/>
                    </a:ext>
                  </a:extLst>
                </a:gridCol>
                <a:gridCol w="504056">
                  <a:extLst>
                    <a:ext uri="{9D8B030D-6E8A-4147-A177-3AD203B41FA5}">
                      <a16:colId xmlns:a16="http://schemas.microsoft.com/office/drawing/2014/main" val="273306034"/>
                    </a:ext>
                  </a:extLst>
                </a:gridCol>
                <a:gridCol w="576064">
                  <a:extLst>
                    <a:ext uri="{9D8B030D-6E8A-4147-A177-3AD203B41FA5}">
                      <a16:colId xmlns:a16="http://schemas.microsoft.com/office/drawing/2014/main" val="3963897440"/>
                    </a:ext>
                  </a:extLst>
                </a:gridCol>
              </a:tblGrid>
              <a:tr h="487237">
                <a:tc>
                  <a:txBody>
                    <a:bodyPr/>
                    <a:lstStyle/>
                    <a:p>
                      <a:endParaRPr lang="en-GB" sz="1050" dirty="0"/>
                    </a:p>
                  </a:txBody>
                  <a:tcPr>
                    <a:lnL w="12700" cap="flat" cmpd="sng" algn="ctr">
                      <a:no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050" b="1" dirty="0">
                          <a:solidFill>
                            <a:schemeClr val="tx1">
                              <a:lumMod val="95000"/>
                              <a:lumOff val="5000"/>
                            </a:schemeClr>
                          </a:solidFill>
                        </a:rPr>
                        <a:t>East Sussex</a:t>
                      </a:r>
                    </a:p>
                  </a:txBody>
                  <a:tcPr marL="36000" marR="36000" anchor="ctr">
                    <a:lnL w="12700" cap="flat" cmpd="sng" algn="ctr">
                      <a:solidFill>
                        <a:srgbClr val="20386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GB" sz="1050" b="1" dirty="0">
                          <a:solidFill>
                            <a:schemeClr val="tx1">
                              <a:lumMod val="95000"/>
                              <a:lumOff val="5000"/>
                            </a:schemeClr>
                          </a:solidFill>
                        </a:rPr>
                        <a:t>England</a:t>
                      </a:r>
                    </a:p>
                  </a:txBody>
                  <a:tcPr marL="36000" marR="36000" anchor="ctr">
                    <a:lnL w="12700" cap="flat" cmpd="sng" algn="ctr">
                      <a:no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203240"/>
                  </a:ext>
                </a:extLst>
              </a:tr>
              <a:tr h="502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dirty="0">
                          <a:solidFill>
                            <a:schemeClr val="tx1"/>
                          </a:solidFill>
                        </a:rPr>
                        <a:t>Skilled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dirty="0">
                          <a:solidFill>
                            <a:schemeClr val="tx1"/>
                          </a:solidFill>
                        </a:rPr>
                        <a:t>trades</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050" b="1" dirty="0">
                          <a:solidFill>
                            <a:schemeClr val="tx1">
                              <a:lumMod val="95000"/>
                              <a:lumOff val="5000"/>
                            </a:schemeClr>
                          </a:solidFill>
                        </a:rPr>
                        <a:t>13%</a:t>
                      </a:r>
                    </a:p>
                  </a:txBody>
                  <a:tcPr marL="36000" marR="36000" anchor="ctr">
                    <a:lnL w="12700" cap="flat" cmpd="sng" algn="ctr">
                      <a:solidFill>
                        <a:srgbClr val="20386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GB" sz="1050" b="1" dirty="0">
                          <a:solidFill>
                            <a:schemeClr val="tx1">
                              <a:lumMod val="95000"/>
                              <a:lumOff val="5000"/>
                            </a:schemeClr>
                          </a:solidFill>
                        </a:rPr>
                        <a:t>9%</a:t>
                      </a:r>
                    </a:p>
                  </a:txBody>
                  <a:tcPr marL="36000" marR="36000" anchor="ctr">
                    <a:lnL w="12700" cap="flat" cmpd="sng" algn="ctr">
                      <a:no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133153"/>
                  </a:ext>
                </a:extLst>
              </a:tr>
              <a:tr h="521669">
                <a:tc>
                  <a:txBody>
                    <a:bodyPr/>
                    <a:lstStyle/>
                    <a:p>
                      <a:r>
                        <a:rPr lang="en-GB" sz="1050" dirty="0"/>
                        <a:t>Caring / </a:t>
                      </a:r>
                      <a:br>
                        <a:rPr lang="en-GB" sz="1050" dirty="0"/>
                      </a:br>
                      <a:r>
                        <a:rPr lang="en-GB" sz="1050" dirty="0"/>
                        <a:t>Leisure</a:t>
                      </a:r>
                    </a:p>
                    <a:p>
                      <a:r>
                        <a:rPr lang="en-GB" sz="1050" dirty="0"/>
                        <a:t>Other services</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050" b="1" dirty="0">
                          <a:solidFill>
                            <a:schemeClr val="tx1">
                              <a:lumMod val="95000"/>
                              <a:lumOff val="5000"/>
                            </a:schemeClr>
                          </a:solidFill>
                        </a:rPr>
                        <a:t>13%</a:t>
                      </a:r>
                    </a:p>
                  </a:txBody>
                  <a:tcPr marL="36000" marR="36000" anchor="ctr">
                    <a:lnL w="12700" cap="flat" cmpd="sng" algn="ctr">
                      <a:solidFill>
                        <a:srgbClr val="20386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GB" sz="1050" b="1" dirty="0">
                          <a:solidFill>
                            <a:schemeClr val="tx1">
                              <a:lumMod val="95000"/>
                              <a:lumOff val="5000"/>
                            </a:schemeClr>
                          </a:solidFill>
                        </a:rPr>
                        <a:t>9%</a:t>
                      </a:r>
                    </a:p>
                  </a:txBody>
                  <a:tcPr marL="36000" marR="36000" anchor="ctr">
                    <a:lnL w="12700" cap="flat" cmpd="sng" algn="ctr">
                      <a:no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0742931"/>
                  </a:ext>
                </a:extLst>
              </a:tr>
              <a:tr h="502019">
                <a:tc>
                  <a:txBody>
                    <a:bodyPr/>
                    <a:lstStyle/>
                    <a:p>
                      <a:r>
                        <a:rPr lang="en-GB" sz="1050" dirty="0"/>
                        <a:t>Sales</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050" b="1" dirty="0">
                          <a:solidFill>
                            <a:schemeClr val="tx1">
                              <a:lumMod val="95000"/>
                              <a:lumOff val="5000"/>
                            </a:schemeClr>
                          </a:solidFill>
                        </a:rPr>
                        <a:t>7%</a:t>
                      </a:r>
                    </a:p>
                  </a:txBody>
                  <a:tcPr marL="36000" marR="36000" anchor="ctr">
                    <a:lnL w="12700" cap="flat" cmpd="sng" algn="ctr">
                      <a:solidFill>
                        <a:srgbClr val="20386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GB" sz="1050" b="1" dirty="0">
                          <a:solidFill>
                            <a:schemeClr val="tx1">
                              <a:lumMod val="95000"/>
                              <a:lumOff val="5000"/>
                            </a:schemeClr>
                          </a:solidFill>
                        </a:rPr>
                        <a:t>7%</a:t>
                      </a:r>
                    </a:p>
                  </a:txBody>
                  <a:tcPr marL="36000" marR="36000" anchor="ctr">
                    <a:lnL w="12700" cap="flat" cmpd="sng" algn="ctr">
                      <a:no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258278"/>
                  </a:ext>
                </a:extLst>
              </a:tr>
              <a:tr h="462067">
                <a:tc>
                  <a:txBody>
                    <a:bodyPr/>
                    <a:lstStyle/>
                    <a:p>
                      <a:r>
                        <a:rPr lang="en-GB" sz="1050" dirty="0"/>
                        <a:t>Plant  / </a:t>
                      </a:r>
                    </a:p>
                    <a:p>
                      <a:r>
                        <a:rPr lang="en-GB" sz="1050" dirty="0"/>
                        <a:t>Machine</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050" b="1" dirty="0">
                          <a:solidFill>
                            <a:schemeClr val="tx1">
                              <a:lumMod val="95000"/>
                              <a:lumOff val="5000"/>
                            </a:schemeClr>
                          </a:solidFill>
                        </a:rPr>
                        <a:t>5%</a:t>
                      </a:r>
                    </a:p>
                  </a:txBody>
                  <a:tcPr marL="36000" marR="36000" anchor="ctr">
                    <a:lnL w="12700" cap="flat" cmpd="sng" algn="ctr">
                      <a:solidFill>
                        <a:srgbClr val="20386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GB" sz="1050" b="1" dirty="0">
                          <a:solidFill>
                            <a:schemeClr val="tx1">
                              <a:lumMod val="95000"/>
                              <a:lumOff val="5000"/>
                            </a:schemeClr>
                          </a:solidFill>
                        </a:rPr>
                        <a:t>6%</a:t>
                      </a:r>
                    </a:p>
                  </a:txBody>
                  <a:tcPr marL="36000" marR="36000" anchor="ctr">
                    <a:lnL w="12700" cap="flat" cmpd="sng" algn="ctr">
                      <a:no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1665515"/>
                  </a:ext>
                </a:extLst>
              </a:tr>
            </a:tbl>
          </a:graphicData>
        </a:graphic>
      </p:graphicFrame>
      <p:grpSp>
        <p:nvGrpSpPr>
          <p:cNvPr id="11" name="Group 10">
            <a:extLst>
              <a:ext uri="{FF2B5EF4-FFF2-40B4-BE49-F238E27FC236}">
                <a16:creationId xmlns:a16="http://schemas.microsoft.com/office/drawing/2014/main" id="{3933C07A-869C-4491-B445-535691F8958E}"/>
              </a:ext>
              <a:ext uri="{C183D7F6-B498-43B3-948B-1728B52AA6E4}">
                <adec:decorative xmlns:adec="http://schemas.microsoft.com/office/drawing/2017/decorative" val="1"/>
              </a:ext>
            </a:extLst>
          </p:cNvPr>
          <p:cNvGrpSpPr/>
          <p:nvPr/>
        </p:nvGrpSpPr>
        <p:grpSpPr>
          <a:xfrm>
            <a:off x="7611388" y="4491890"/>
            <a:ext cx="556802" cy="1992524"/>
            <a:chOff x="7611388" y="4491890"/>
            <a:chExt cx="556802" cy="1992524"/>
          </a:xfrm>
        </p:grpSpPr>
        <p:pic>
          <p:nvPicPr>
            <p:cNvPr id="77" name="Picture 76">
              <a:extLst>
                <a:ext uri="{FF2B5EF4-FFF2-40B4-BE49-F238E27FC236}">
                  <a16:creationId xmlns:a16="http://schemas.microsoft.com/office/drawing/2014/main" id="{A83A0E2D-DFDB-4D86-822C-16A184C4551E}"/>
                </a:ext>
                <a:ext uri="{C183D7F6-B498-43B3-948B-1728B52AA6E4}">
                  <adec:decorative xmlns:adec="http://schemas.microsoft.com/office/drawing/2017/decorative" val="1"/>
                </a:ext>
              </a:extLst>
            </p:cNvPr>
            <p:cNvPicPr>
              <a:picLocks noChangeAspect="1"/>
            </p:cNvPicPr>
            <p:nvPr/>
          </p:nvPicPr>
          <p:blipFill>
            <a:blip r:embed="rId10">
              <a:duotone>
                <a:schemeClr val="accent1">
                  <a:shade val="45000"/>
                  <a:satMod val="135000"/>
                </a:schemeClr>
                <a:prstClr val="white"/>
              </a:duotone>
            </a:blip>
            <a:stretch>
              <a:fillRect/>
            </a:stretch>
          </p:blipFill>
          <p:spPr>
            <a:xfrm>
              <a:off x="7629181" y="4491890"/>
              <a:ext cx="508318" cy="397228"/>
            </a:xfrm>
            <a:prstGeom prst="rect">
              <a:avLst/>
            </a:prstGeom>
          </p:spPr>
        </p:pic>
        <p:pic>
          <p:nvPicPr>
            <p:cNvPr id="79" name="Picture 78">
              <a:extLst>
                <a:ext uri="{FF2B5EF4-FFF2-40B4-BE49-F238E27FC236}">
                  <a16:creationId xmlns:a16="http://schemas.microsoft.com/office/drawing/2014/main" id="{25CAC33D-88DE-4F98-8693-B465D0624AE9}"/>
                </a:ext>
                <a:ext uri="{C183D7F6-B498-43B3-948B-1728B52AA6E4}">
                  <adec:decorative xmlns:adec="http://schemas.microsoft.com/office/drawing/2017/decorative" val="1"/>
                </a:ext>
              </a:extLst>
            </p:cNvPr>
            <p:cNvPicPr>
              <a:picLocks noChangeAspect="1"/>
            </p:cNvPicPr>
            <p:nvPr/>
          </p:nvPicPr>
          <p:blipFill>
            <a:blip r:embed="rId11">
              <a:duotone>
                <a:schemeClr val="accent1">
                  <a:shade val="45000"/>
                  <a:satMod val="135000"/>
                </a:schemeClr>
                <a:prstClr val="white"/>
              </a:duotone>
            </a:blip>
            <a:stretch>
              <a:fillRect/>
            </a:stretch>
          </p:blipFill>
          <p:spPr>
            <a:xfrm>
              <a:off x="7866459" y="5247922"/>
              <a:ext cx="301731" cy="258627"/>
            </a:xfrm>
            <a:prstGeom prst="rect">
              <a:avLst/>
            </a:prstGeom>
          </p:spPr>
        </p:pic>
        <p:pic>
          <p:nvPicPr>
            <p:cNvPr id="80" name="Picture 79">
              <a:extLst>
                <a:ext uri="{FF2B5EF4-FFF2-40B4-BE49-F238E27FC236}">
                  <a16:creationId xmlns:a16="http://schemas.microsoft.com/office/drawing/2014/main" id="{BB46BE7A-F98B-4533-B393-74EE91B8A2AE}"/>
                </a:ext>
                <a:ext uri="{C183D7F6-B498-43B3-948B-1728B52AA6E4}">
                  <adec:decorative xmlns:adec="http://schemas.microsoft.com/office/drawing/2017/decorative" val="1"/>
                </a:ext>
              </a:extLst>
            </p:cNvPr>
            <p:cNvPicPr>
              <a:picLocks noChangeAspect="1"/>
            </p:cNvPicPr>
            <p:nvPr/>
          </p:nvPicPr>
          <p:blipFill>
            <a:blip r:embed="rId12">
              <a:duotone>
                <a:schemeClr val="accent1">
                  <a:shade val="45000"/>
                  <a:satMod val="135000"/>
                </a:schemeClr>
                <a:prstClr val="white"/>
              </a:duotone>
            </a:blip>
            <a:stretch>
              <a:fillRect/>
            </a:stretch>
          </p:blipFill>
          <p:spPr>
            <a:xfrm>
              <a:off x="7611388" y="5652893"/>
              <a:ext cx="508318" cy="352544"/>
            </a:xfrm>
            <a:prstGeom prst="rect">
              <a:avLst/>
            </a:prstGeom>
          </p:spPr>
        </p:pic>
        <p:pic>
          <p:nvPicPr>
            <p:cNvPr id="81" name="Picture 80">
              <a:extLst>
                <a:ext uri="{FF2B5EF4-FFF2-40B4-BE49-F238E27FC236}">
                  <a16:creationId xmlns:a16="http://schemas.microsoft.com/office/drawing/2014/main" id="{9D349F59-6477-48ED-9DD7-8A12A77EEF8F}"/>
                </a:ext>
                <a:ext uri="{C183D7F6-B498-43B3-948B-1728B52AA6E4}">
                  <adec:decorative xmlns:adec="http://schemas.microsoft.com/office/drawing/2017/decorative" val="1"/>
                </a:ext>
              </a:extLst>
            </p:cNvPr>
            <p:cNvPicPr>
              <a:picLocks noChangeAspect="1"/>
            </p:cNvPicPr>
            <p:nvPr/>
          </p:nvPicPr>
          <p:blipFill>
            <a:blip r:embed="rId13">
              <a:duotone>
                <a:schemeClr val="accent1">
                  <a:shade val="45000"/>
                  <a:satMod val="135000"/>
                </a:schemeClr>
                <a:prstClr val="white"/>
              </a:duotone>
            </a:blip>
            <a:stretch>
              <a:fillRect/>
            </a:stretch>
          </p:blipFill>
          <p:spPr>
            <a:xfrm>
              <a:off x="7660396" y="6033876"/>
              <a:ext cx="426824" cy="450538"/>
            </a:xfrm>
            <a:prstGeom prst="rect">
              <a:avLst/>
            </a:prstGeom>
          </p:spPr>
        </p:pic>
        <p:pic>
          <p:nvPicPr>
            <p:cNvPr id="78" name="Picture 77">
              <a:extLst>
                <a:ext uri="{FF2B5EF4-FFF2-40B4-BE49-F238E27FC236}">
                  <a16:creationId xmlns:a16="http://schemas.microsoft.com/office/drawing/2014/main" id="{44D30740-D974-4AD4-B1AF-48A93985BDFE}"/>
                </a:ext>
                <a:ext uri="{C183D7F6-B498-43B3-948B-1728B52AA6E4}">
                  <adec:decorative xmlns:adec="http://schemas.microsoft.com/office/drawing/2017/decorative" val="1"/>
                </a:ext>
              </a:extLst>
            </p:cNvPr>
            <p:cNvPicPr>
              <a:picLocks noChangeAspect="1"/>
            </p:cNvPicPr>
            <p:nvPr/>
          </p:nvPicPr>
          <p:blipFill rotWithShape="1">
            <a:blip r:embed="rId14">
              <a:duotone>
                <a:schemeClr val="accent1">
                  <a:shade val="45000"/>
                  <a:satMod val="135000"/>
                </a:schemeClr>
                <a:prstClr val="white"/>
              </a:duotone>
            </a:blip>
            <a:srcRect l="10530" t="12945" r="4758" b="11611"/>
            <a:stretch/>
          </p:blipFill>
          <p:spPr>
            <a:xfrm>
              <a:off x="7740736" y="5035252"/>
              <a:ext cx="266145" cy="205647"/>
            </a:xfrm>
            <a:prstGeom prst="rect">
              <a:avLst/>
            </a:prstGeom>
          </p:spPr>
        </p:pic>
      </p:grpSp>
      <p:graphicFrame>
        <p:nvGraphicFramePr>
          <p:cNvPr id="60" name="Chart 59">
            <a:extLst>
              <a:ext uri="{FF2B5EF4-FFF2-40B4-BE49-F238E27FC236}">
                <a16:creationId xmlns:a16="http://schemas.microsoft.com/office/drawing/2014/main" id="{E4201192-DCCC-4072-BBAE-0BB77BF1E34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48157"/>
              </p:ext>
            </p:extLst>
          </p:nvPr>
        </p:nvGraphicFramePr>
        <p:xfrm>
          <a:off x="9500982" y="4279355"/>
          <a:ext cx="2498825" cy="2310104"/>
        </p:xfrm>
        <a:graphic>
          <a:graphicData uri="http://schemas.openxmlformats.org/drawingml/2006/chart">
            <c:chart xmlns:c="http://schemas.openxmlformats.org/drawingml/2006/chart" xmlns:r="http://schemas.openxmlformats.org/officeDocument/2006/relationships" r:id="rId15"/>
          </a:graphicData>
        </a:graphic>
      </p:graphicFrame>
      <p:sp>
        <p:nvSpPr>
          <p:cNvPr id="90" name="Rectangle 89">
            <a:extLst>
              <a:ext uri="{FF2B5EF4-FFF2-40B4-BE49-F238E27FC236}">
                <a16:creationId xmlns:a16="http://schemas.microsoft.com/office/drawing/2014/main" id="{DC3C7B84-BB88-4CE4-9EE5-5BD12407DEDB}"/>
              </a:ext>
            </a:extLst>
          </p:cNvPr>
          <p:cNvSpPr/>
          <p:nvPr/>
        </p:nvSpPr>
        <p:spPr>
          <a:xfrm>
            <a:off x="9582012" y="3764275"/>
            <a:ext cx="2498825" cy="466309"/>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 on primary care disease registers (2020/21)</a:t>
            </a:r>
          </a:p>
        </p:txBody>
      </p:sp>
      <p:sp>
        <p:nvSpPr>
          <p:cNvPr id="5" name="Slide Number Placeholder 4">
            <a:extLst>
              <a:ext uri="{FF2B5EF4-FFF2-40B4-BE49-F238E27FC236}">
                <a16:creationId xmlns:a16="http://schemas.microsoft.com/office/drawing/2014/main" id="{72A907F9-C844-494D-BB91-232D9856B07B}"/>
              </a:ext>
            </a:extLst>
          </p:cNvPr>
          <p:cNvSpPr>
            <a:spLocks noGrp="1"/>
          </p:cNvSpPr>
          <p:nvPr>
            <p:ph type="sldNum" sz="quarter" idx="12"/>
          </p:nvPr>
        </p:nvSpPr>
        <p:spPr/>
        <p:txBody>
          <a:bodyPr/>
          <a:lstStyle/>
          <a:p>
            <a:fld id="{8909338C-4204-40C7-9A1E-446982E7336D}" type="slidenum">
              <a:rPr lang="en-GB" smtClean="0"/>
              <a:pPr/>
              <a:t>9</a:t>
            </a:fld>
            <a:endParaRPr lang="en-GB" dirty="0"/>
          </a:p>
        </p:txBody>
      </p:sp>
    </p:spTree>
    <p:extLst>
      <p:ext uri="{BB962C8B-B14F-4D97-AF65-F5344CB8AC3E}">
        <p14:creationId xmlns:p14="http://schemas.microsoft.com/office/powerpoint/2010/main" val="3099095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edbdf58-cbf2-428a-80ab-aedffcd2a497">
      <Value>35</Value>
      <Value>5</Value>
    </TaxCatchAll>
    <PHLSA xmlns="c7cd3d30-c7a6-4139-8360-fc9cf5eb35a0" xsi:nil="true"/>
    <Protective_x0020_Marking xmlns="0edbdf58-cbf2-428a-80ab-aedffcd2a497">OFFICIAL – DISCLOSABLE</Protective_x0020_Marking>
    <ia40b914e86141268670d7c54bc5df15 xmlns="0edbdf58-cbf2-428a-80ab-aedffcd2a497">
      <Terms xmlns="http://schemas.microsoft.com/office/infopath/2007/PartnerControls">
        <TermInfo xmlns="http://schemas.microsoft.com/office/infopath/2007/PartnerControls">
          <TermName xmlns="http://schemas.microsoft.com/office/infopath/2007/PartnerControls">Briefing</TermName>
          <TermId xmlns="http://schemas.microsoft.com/office/infopath/2007/PartnerControls">19c9d4f4-dc26-4b82-bdb5-36879eae187a</TermId>
        </TermInfo>
      </Terms>
    </ia40b914e86141268670d7c54bc5df15>
    <Log xmlns="c7cd3d30-c7a6-4139-8360-fc9cf5eb35a0" xsi:nil="true"/>
    <SourceLibrary xmlns="c7cd3d30-c7a6-4139-8360-fc9cf5eb35a0">Business</SourceLibrary>
    <Meeting_x0020_Date xmlns="2f4a4a6a-a66e-4d91-a41e-d2c26dba8552" xsi:nil="true"/>
    <SourceUrl xmlns="c7cd3d30-c7a6-4139-8360-fc9cf5eb35a0">
      <Url>https://services.escc.gov.uk/sites/ASCPUBH/Business</Url>
      <Description>https://services.escc.gov.uk/sites/ASCPUBH/Business</Description>
    </SourceUrl>
    <State xmlns="c7cd3d30-c7a6-4139-8360-fc9cf5eb35a0" xsi:nil="true"/>
    <Financial_x0020_Year xmlns="0edbdf58-cbf2-428a-80ab-aedffcd2a497" xsi:nil="true"/>
    <Document_x0020_Date xmlns="0edbdf58-cbf2-428a-80ab-aedffcd2a497">2022-10-03T08:39:02+00:00</Document_x0020_Date>
    <Provider xmlns="c7cd3d30-c7a6-4139-8360-fc9cf5eb35a0" xsi:nil="true"/>
    <Document_x0020_Owner xmlns="0edbdf58-cbf2-428a-80ab-aedffcd2a497">
      <UserInfo>
        <DisplayName>Miranda Scambler</DisplayName>
        <AccountId>1</AccountId>
        <AccountType/>
      </UserInfo>
    </Document_x0020_Owner>
    <_dlc_DocId xmlns="c7cd3d30-c7a6-4139-8360-fc9cf5eb35a0">ASCPUBH-11-7759</_dlc_DocId>
    <_dlc_DocIdUrl xmlns="c7cd3d30-c7a6-4139-8360-fc9cf5eb35a0">
      <Url>https://services.escc.gov.uk/sites/ASCPUBH/_layouts/15/DocIdRedir.aspx?ID=ASCPUBH-11-7759</Url>
      <Description>ASCPUBH-11-7759</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dministration" ma:contentTypeID="0x010100D0E410EB176E0C49978577D0663BF567010085236B440CA55B4EAE3B181C662AF5B0" ma:contentTypeVersion="48" ma:contentTypeDescription="General documents used in the administration of a service" ma:contentTypeScope="" ma:versionID="f725748e5c5246e1fd7fc2d3558c661a">
  <xsd:schema xmlns:xsd="http://www.w3.org/2001/XMLSchema" xmlns:xs="http://www.w3.org/2001/XMLSchema" xmlns:p="http://schemas.microsoft.com/office/2006/metadata/properties" xmlns:ns2="0edbdf58-cbf2-428a-80ab-aedffcd2a497" xmlns:ns3="c7cd3d30-c7a6-4139-8360-fc9cf5eb35a0" xmlns:ns4="2f4a4a6a-a66e-4d91-a41e-d2c26dba8552" targetNamespace="http://schemas.microsoft.com/office/2006/metadata/properties" ma:root="true" ma:fieldsID="b64048e348aef723c70693c6c105c770" ns2:_="" ns3:_="" ns4:_="">
    <xsd:import namespace="0edbdf58-cbf2-428a-80ab-aedffcd2a497"/>
    <xsd:import namespace="c7cd3d30-c7a6-4139-8360-fc9cf5eb35a0"/>
    <xsd:import namespace="2f4a4a6a-a66e-4d91-a41e-d2c26dba8552"/>
    <xsd:element name="properties">
      <xsd:complexType>
        <xsd:sequence>
          <xsd:element name="documentManagement">
            <xsd:complexType>
              <xsd:all>
                <xsd:element ref="ns2:Document_x0020_Owner"/>
                <xsd:element ref="ns2:Document_x0020_Date"/>
                <xsd:element ref="ns2:Protective_x0020_Marking"/>
                <xsd:element ref="ns2:ia40b914e86141268670d7c54bc5df15" minOccurs="0"/>
                <xsd:element ref="ns2:TaxCatchAll" minOccurs="0"/>
                <xsd:element ref="ns2:TaxCatchAllLabel" minOccurs="0"/>
                <xsd:element ref="ns3:PHLSA" minOccurs="0"/>
                <xsd:element ref="ns3:Provider" minOccurs="0"/>
                <xsd:element ref="ns2:Financial_x0020_Year" minOccurs="0"/>
                <xsd:element ref="ns3:_dlc_DocId" minOccurs="0"/>
                <xsd:element ref="ns3:_dlc_DocIdUrl" minOccurs="0"/>
                <xsd:element ref="ns3:_dlc_DocIdPersistId" minOccurs="0"/>
                <xsd:element ref="ns3:Log" minOccurs="0"/>
                <xsd:element ref="ns4:Meeting_x0020_Date" minOccurs="0"/>
                <xsd:element ref="ns3:State" minOccurs="0"/>
                <xsd:element ref="ns3:SourceLibrary" minOccurs="0"/>
                <xsd:element ref="ns3:Source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dbdf58-cbf2-428a-80ab-aedffcd2a497" elementFormDefault="qualified">
    <xsd:import namespace="http://schemas.microsoft.com/office/2006/documentManagement/types"/>
    <xsd:import namespace="http://schemas.microsoft.com/office/infopath/2007/PartnerControls"/>
    <xsd:element name="Document_x0020_Owner" ma:index="1" ma:displayName="Document Owner" ma:description="Normally the author" ma:list="UserInfo" ma:SharePointGroup="0" ma:internalName="Docum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Document_x0020_Date" ma:index="3" ma:displayName="Document Date" ma:default="[today]" ma:description="Date held on/in the document or date the document was created" ma:format="DateOnly" ma:internalName="Document_x0020_Date" ma:readOnly="false">
      <xsd:simpleType>
        <xsd:restriction base="dms:DateTime"/>
      </xsd:simpleType>
    </xsd:element>
    <xsd:element name="Protective_x0020_Marking" ma:index="4" ma:displayName="Protective Marking" ma:default="OFFICIAL – DISCLOSABLE" ma:description="All Council documents should be marked as OFFICIAL - DISCLOSABLE unless they hold personal or commercially sensitive information.&#10;Private information is NOT CLASSIFIED" ma:format="Dropdown" ma:internalName="Protective_x0020_Marking" ma:readOnly="false">
      <xsd:simpleType>
        <xsd:restriction base="dms:Choice">
          <xsd:enumeration value="OFFICIAL – DISCLOSABLE"/>
          <xsd:enumeration value="OFFICIAL – SENSITIVE (PERSONAL)"/>
          <xsd:enumeration value="OFFICIAL – SENSITIVE (COMMERCIAL)"/>
          <xsd:enumeration value="NOT CLASSIFIED"/>
        </xsd:restriction>
      </xsd:simpleType>
    </xsd:element>
    <xsd:element name="ia40b914e86141268670d7c54bc5df15" ma:index="11" ma:taxonomy="true" ma:internalName="ia40b914e86141268670d7c54bc5df15" ma:taxonomyFieldName="Administration_x0020_Document_x0020_Type" ma:displayName="Administration Document Type" ma:default="" ma:fieldId="{2a40b914-e861-4126-8670-d7c54bc5df15}" ma:sspId="691f71b9-b64f-4844-8bf8-0e85b55a74e6" ma:termSetId="f4e4120c-d6b0-4a38-a803-66280fff655a" ma:anchorId="a121c30a-a01e-4315-90aa-f7de4a505851" ma:open="false" ma:isKeyword="false">
      <xsd:complexType>
        <xsd:sequence>
          <xsd:element ref="pc:Terms" minOccurs="0" maxOccurs="1"/>
        </xsd:sequence>
      </xsd:complexType>
    </xsd:element>
    <xsd:element name="TaxCatchAll" ma:index="12" nillable="true" ma:displayName="Taxonomy Catch All Column" ma:description="" ma:hidden="true" ma:list="{bccc7027-2c35-4763-a314-59fcd17b1469}" ma:internalName="TaxCatchAll" ma:showField="CatchAllData" ma:web="c7cd3d30-c7a6-4139-8360-fc9cf5eb35a0">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description="" ma:hidden="true" ma:list="{bccc7027-2c35-4763-a314-59fcd17b1469}" ma:internalName="TaxCatchAllLabel" ma:readOnly="true" ma:showField="CatchAllDataLabel" ma:web="c7cd3d30-c7a6-4139-8360-fc9cf5eb35a0">
      <xsd:complexType>
        <xsd:complexContent>
          <xsd:extension base="dms:MultiChoiceLookup">
            <xsd:sequence>
              <xsd:element name="Value" type="dms:Lookup" maxOccurs="unbounded" minOccurs="0" nillable="true"/>
            </xsd:sequence>
          </xsd:extension>
        </xsd:complexContent>
      </xsd:complexType>
    </xsd:element>
    <xsd:element name="Financial_x0020_Year" ma:index="17" nillable="true" ma:displayName="Financial Year" ma:format="Dropdown" ma:internalName="Financial_x0020_Year">
      <xsd:simpleType>
        <xsd:restriction base="dms:Choice">
          <xsd:enumeration value="2010/11"/>
          <xsd:enumeration value="2011/12"/>
          <xsd:enumeration value="2012/13"/>
          <xsd:enumeration value="2013/14"/>
          <xsd:enumeration value="2014/15"/>
          <xsd:enumeration value="2015/16"/>
          <xsd:enumeration value="2016/17"/>
          <xsd:enumeration value="2017/18"/>
          <xsd:enumeration value="2018/19"/>
          <xsd:enumeration value="2019/20"/>
          <xsd:enumeration value="2020/21"/>
          <xsd:enumeration value="2021/22"/>
          <xsd:enumeration value="2022/23"/>
        </xsd:restriction>
      </xsd:simpleType>
    </xsd:element>
  </xsd:schema>
  <xsd:schema xmlns:xsd="http://www.w3.org/2001/XMLSchema" xmlns:xs="http://www.w3.org/2001/XMLSchema" xmlns:dms="http://schemas.microsoft.com/office/2006/documentManagement/types" xmlns:pc="http://schemas.microsoft.com/office/infopath/2007/PartnerControls" targetNamespace="c7cd3d30-c7a6-4139-8360-fc9cf5eb35a0" elementFormDefault="qualified">
    <xsd:import namespace="http://schemas.microsoft.com/office/2006/documentManagement/types"/>
    <xsd:import namespace="http://schemas.microsoft.com/office/infopath/2007/PartnerControls"/>
    <xsd:element name="PHLSA" ma:index="15" nillable="true" ma:displayName="PHLSA" ma:list="{e4684ddf-b876-4bc6-9d15-7576d692f547}" ma:internalName="PHLSA" ma:showField="Title" ma:web="c7cd3d30-c7a6-4139-8360-fc9cf5eb35a0">
      <xsd:simpleType>
        <xsd:restriction base="dms:Lookup"/>
      </xsd:simpleType>
    </xsd:element>
    <xsd:element name="Provider" ma:index="16" nillable="true" ma:displayName="Provider" ma:list="{e37605e1-4e26-4a7a-9b15-b7bdd7ccbb44}" ma:internalName="Provider" ma:showField="Title" ma:web="c7cd3d30-c7a6-4139-8360-fc9cf5eb35a0">
      <xsd:simpleType>
        <xsd:restriction base="dms:Lookup"/>
      </xsd:simpleType>
    </xsd:element>
    <xsd:element name="_dlc_DocId" ma:index="18" nillable="true" ma:displayName="Document ID Value" ma:description="The value of the document ID assigned to this item."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element name="Log" ma:index="21" nillable="true" ma:displayName="Log" ma:list="{3f290623-583a-4964-9fca-cd14e94dc3c2}" ma:internalName="Log" ma:showField="Title" ma:web="c7cd3d30-c7a6-4139-8360-fc9cf5eb35a0">
      <xsd:simpleType>
        <xsd:restriction base="dms:Lookup"/>
      </xsd:simpleType>
    </xsd:element>
    <xsd:element name="State" ma:index="23" nillable="true" ma:displayName="State" ma:list="{c889a540-2eb7-4cff-b7ba-99838b1dc43f}" ma:internalName="State" ma:showField="Title" ma:web="c7cd3d30-c7a6-4139-8360-fc9cf5eb35a0">
      <xsd:simpleType>
        <xsd:restriction base="dms:Lookup"/>
      </xsd:simpleType>
    </xsd:element>
    <xsd:element name="SourceLibrary" ma:index="24" nillable="true" ma:displayName="SourceLibrary" ma:internalName="SourceLibrary">
      <xsd:simpleType>
        <xsd:restriction base="dms:Text"/>
      </xsd:simpleType>
    </xsd:element>
    <xsd:element name="SourceUrl" ma:index="25" nillable="true" ma:displayName="SourceUrl" ma:internalName="Sourc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f4a4a6a-a66e-4d91-a41e-d2c26dba8552" elementFormDefault="qualified">
    <xsd:import namespace="http://schemas.microsoft.com/office/2006/documentManagement/types"/>
    <xsd:import namespace="http://schemas.microsoft.com/office/infopath/2007/PartnerControls"/>
    <xsd:element name="Meeting_x0020_Date" ma:index="22" nillable="true" ma:displayName="Meeting Date" ma:format="DateOnly" ma:internalName="Meeting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Document Category"/>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691f71b9-b64f-4844-8bf8-0e85b55a74e6" ContentTypeId="0x010100D0E410EB176E0C49978577D0663BF56701" PreviousValue="false"/>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D783CC7-0B95-42FF-B5E0-BA177937A319}">
  <ds:schemaRefs>
    <ds:schemaRef ds:uri="c7cd3d30-c7a6-4139-8360-fc9cf5eb35a0"/>
    <ds:schemaRef ds:uri="http://www.w3.org/XML/1998/namespace"/>
    <ds:schemaRef ds:uri="http://purl.org/dc/dcmitype/"/>
    <ds:schemaRef ds:uri="http://schemas.microsoft.com/office/2006/metadata/properties"/>
    <ds:schemaRef ds:uri="2f4a4a6a-a66e-4d91-a41e-d2c26dba8552"/>
    <ds:schemaRef ds:uri="http://schemas.microsoft.com/office/2006/documentManagement/types"/>
    <ds:schemaRef ds:uri="http://purl.org/dc/elements/1.1/"/>
    <ds:schemaRef ds:uri="http://schemas.openxmlformats.org/package/2006/metadata/core-properties"/>
    <ds:schemaRef ds:uri="0edbdf58-cbf2-428a-80ab-aedffcd2a497"/>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519CE4AC-B2B1-4037-A2C3-6BDC3D635682}">
  <ds:schemaRefs>
    <ds:schemaRef ds:uri="http://schemas.microsoft.com/sharepoint/v3/contenttype/forms"/>
  </ds:schemaRefs>
</ds:datastoreItem>
</file>

<file path=customXml/itemProps3.xml><?xml version="1.0" encoding="utf-8"?>
<ds:datastoreItem xmlns:ds="http://schemas.openxmlformats.org/officeDocument/2006/customXml" ds:itemID="{60961DFA-BB22-4D7A-A8F2-D0C6B242E9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dbdf58-cbf2-428a-80ab-aedffcd2a497"/>
    <ds:schemaRef ds:uri="c7cd3d30-c7a6-4139-8360-fc9cf5eb35a0"/>
    <ds:schemaRef ds:uri="2f4a4a6a-a66e-4d91-a41e-d2c26dba85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42EC3FD-2351-46D3-AC62-BA357ACDACFE}">
  <ds:schemaRefs>
    <ds:schemaRef ds:uri="Microsoft.SharePoint.Taxonomy.ContentTypeSync"/>
  </ds:schemaRefs>
</ds:datastoreItem>
</file>

<file path=customXml/itemProps5.xml><?xml version="1.0" encoding="utf-8"?>
<ds:datastoreItem xmlns:ds="http://schemas.openxmlformats.org/officeDocument/2006/customXml" ds:itemID="{BF1AC1F3-53BA-41CA-9173-8BF293CAA71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20029</TotalTime>
  <Words>15657</Words>
  <Application>Microsoft Office PowerPoint</Application>
  <PresentationFormat>Widescreen</PresentationFormat>
  <Paragraphs>1324</Paragraphs>
  <Slides>63</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Calibri</vt:lpstr>
      <vt:lpstr>Public Sans</vt:lpstr>
      <vt:lpstr>Source Sans Pro</vt:lpstr>
      <vt:lpstr>Trebuchet MS</vt:lpstr>
      <vt:lpstr>Office Theme</vt:lpstr>
      <vt:lpstr>COVID-19 East Sussex</vt:lpstr>
      <vt:lpstr>Contents</vt:lpstr>
      <vt:lpstr>Policy &amp; Event Timeline March 2020 to March 2021</vt:lpstr>
      <vt:lpstr>Policy &amp; Event Timeline April 2021 to March 2022</vt:lpstr>
      <vt:lpstr>COVID-19</vt:lpstr>
      <vt:lpstr>Long COVID: national evidence</vt:lpstr>
      <vt:lpstr>At risk – national picture</vt:lpstr>
      <vt:lpstr>Local context: summary</vt:lpstr>
      <vt:lpstr>Our population: context setting</vt:lpstr>
      <vt:lpstr>Our population: Vulnerable People</vt:lpstr>
      <vt:lpstr>Our population: ethnicity, census, 2011</vt:lpstr>
      <vt:lpstr>Our population: keyworkers</vt:lpstr>
      <vt:lpstr>Our health and care organisations</vt:lpstr>
      <vt:lpstr>Need In East Sussex: clinically extremely vulnerable</vt:lpstr>
      <vt:lpstr>Community Hub contacts</vt:lpstr>
      <vt:lpstr>East Sussex Together survey: COVID-19 – How are you being affected by COVID-19?</vt:lpstr>
      <vt:lpstr>Healthwatch surveys: COVID-19 - Health and Wellbeing during COVID-19</vt:lpstr>
      <vt:lpstr>Healthwatch surveys: COVID-19 – digital and remote consultations</vt:lpstr>
      <vt:lpstr>Healthwatch surveys: COVID-19 – Care Home family and friend support</vt:lpstr>
      <vt:lpstr>Healthwatch surveys: COVID-19 – Access to transport services</vt:lpstr>
      <vt:lpstr>Healthwatch surveys: COVID-19 – Experiences of health and care in 2nd Lockdown</vt:lpstr>
      <vt:lpstr>Healthwatch surveys: COVID-19 – Experiences and views of COVID-19 vaccinations</vt:lpstr>
      <vt:lpstr>Healthwatch surveys: COVID-19 – Experience of rapid COVID-19 hospital discharge</vt:lpstr>
      <vt:lpstr>Healthwatch surveys: COVID-19 – Youth Voice and Participation: Enhancing the COVID-19 Vaccination Programme in East Sussex</vt:lpstr>
      <vt:lpstr>VCSE Alliance survey: COVID-19 - Wider impacts of COVID-19</vt:lpstr>
      <vt:lpstr>University of Brighton Survey: COVID-19 - impacts on individuals and communities</vt:lpstr>
      <vt:lpstr>Amaze Survey: COVID-19 - Experiences of parent carers in East Sussex</vt:lpstr>
      <vt:lpstr>Institute for Employment Studies: COVID-19 – Impact of lockdown on education provision in Sussex</vt:lpstr>
      <vt:lpstr>Need: Food Access</vt:lpstr>
      <vt:lpstr>Need: Economic Impact in East Sussex</vt:lpstr>
      <vt:lpstr>East Sussex: where people are spending time</vt:lpstr>
      <vt:lpstr>COVID-19 in East Sussex: summary UP TO 31st March 2022</vt:lpstr>
      <vt:lpstr>COVID-19 In England – Infections, admissions and deaths in waves 2 and 3</vt:lpstr>
      <vt:lpstr>COVID-19 Testing – 1st October 2020 to 31st March 2022 </vt:lpstr>
      <vt:lpstr>East Sussex cases: by age</vt:lpstr>
      <vt:lpstr>Cases: East Sussex in detail</vt:lpstr>
      <vt:lpstr>Cases</vt:lpstr>
      <vt:lpstr>East Sussex confirmed cases by day of test: March 2020 to 31st March 2022</vt:lpstr>
      <vt:lpstr>Long COVID in Sussex: National modelling</vt:lpstr>
      <vt:lpstr>Long COVID in Sussex</vt:lpstr>
      <vt:lpstr>Infection rates</vt:lpstr>
      <vt:lpstr>Vaccination: uptake for persons aged 12 years and over in East Sussex, as at 31st March 2022</vt:lpstr>
      <vt:lpstr>Vaccination: uptake for persons aged 12 years and over in East Sussex, as at 31st March 2022</vt:lpstr>
      <vt:lpstr>COVID-19 Hospitalisations: Sussex</vt:lpstr>
      <vt:lpstr>COVID-19 Hospitalisations: Emergency admissions due to COVID-19 by pandemic wave</vt:lpstr>
      <vt:lpstr>COVID-19 Hospitalisations: Emergency admissions due to COVID-19</vt:lpstr>
      <vt:lpstr>Deaths: Ethnicity – National Modelling Wave 1 of the pandemic</vt:lpstr>
      <vt:lpstr>Deaths: Ethnicity - national modelling Wave 2 of the pandemic</vt:lpstr>
      <vt:lpstr>Deaths: Ethnicity - national modelling Wave 3 of the pandemic</vt:lpstr>
      <vt:lpstr>England: Cumulative age-standardised mortality rate per 100,000 person-years, for deaths involving COVID-19</vt:lpstr>
      <vt:lpstr>National research: COVID-19 mortality and self-reported disability status</vt:lpstr>
      <vt:lpstr>National data: Deaths by vaccination status</vt:lpstr>
      <vt:lpstr>Deaths</vt:lpstr>
      <vt:lpstr>Deaths with COVID-19 mentioned on the death certificate: rate per 100,000</vt:lpstr>
      <vt:lpstr>COVID-19 Deaths by District and Borough</vt:lpstr>
      <vt:lpstr>East Sussex: Mortality data - deaths involving COVID-19, registered up to the end of March 2022 - slide 1</vt:lpstr>
      <vt:lpstr>East Sussex: mortality data - deaths involving COVID-19, March 2020 to 31st March 2022: slide 2</vt:lpstr>
      <vt:lpstr>Places of COVID-19-related death: East Sussex</vt:lpstr>
      <vt:lpstr>Settings: Care homes</vt:lpstr>
      <vt:lpstr>Settings: Hospitals</vt:lpstr>
      <vt:lpstr>Wider impact of the pandemic: Loneliness</vt:lpstr>
      <vt:lpstr>Wider impact of the pandemic: Health Inequalities – Emergency Admissions</vt:lpstr>
      <vt:lpstr>Wider impact of the pandemic: Health Inequalities – Premature mortality</vt:lpstr>
    </vt:vector>
  </TitlesOfParts>
  <Manager>Graham Evens</Manager>
  <Company>ESCC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overview 2001 to 2021 up to January 2022</dc:title>
  <dc:subject>COVID-19</dc:subject>
  <dc:creator>Miranda Scambler</dc:creator>
  <cp:keywords>Covid-19, COVID Overview WA</cp:keywords>
  <cp:lastModifiedBy>Miranda Scambler</cp:lastModifiedBy>
  <cp:revision>1059</cp:revision>
  <dcterms:created xsi:type="dcterms:W3CDTF">2020-06-29T12:02:34Z</dcterms:created>
  <dcterms:modified xsi:type="dcterms:W3CDTF">2022-10-03T08:39:27Z</dcterms:modified>
  <cp:category>COVID-19, presentation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0x010100D0E410EB176E0C49978577D0663BF567010085236B440CA55B4EAE3B181C662AF5B0</vt:lpwstr>
  </property>
  <property fmtid="{D5CDD505-2E9C-101B-9397-08002B2CF9AE}" pid="3" name="Topic">
    <vt:lpwstr/>
  </property>
  <property fmtid="{D5CDD505-2E9C-101B-9397-08002B2CF9AE}" pid="4" name="Geography">
    <vt:lpwstr/>
  </property>
  <property fmtid="{D5CDD505-2E9C-101B-9397-08002B2CF9AE}" pid="5" name="Service Management Document Type">
    <vt:lpwstr>5;#Report|052ed951-a3c8-4eeb-ac91-44c65f49bcdc</vt:lpwstr>
  </property>
  <property fmtid="{D5CDD505-2E9C-101B-9397-08002B2CF9AE}" pid="6" name="Settings">
    <vt:lpwstr/>
  </property>
  <property fmtid="{D5CDD505-2E9C-101B-9397-08002B2CF9AE}" pid="7" name="PHI Type">
    <vt:lpwstr/>
  </property>
  <property fmtid="{D5CDD505-2E9C-101B-9397-08002B2CF9AE}" pid="8" name="Demographic">
    <vt:lpwstr/>
  </property>
  <property fmtid="{D5CDD505-2E9C-101B-9397-08002B2CF9AE}" pid="9" name="_dlc_policyId">
    <vt:lpwstr/>
  </property>
  <property fmtid="{D5CDD505-2E9C-101B-9397-08002B2CF9AE}" pid="10" name="ItemRetentionFormula">
    <vt:lpwstr/>
  </property>
  <property fmtid="{D5CDD505-2E9C-101B-9397-08002B2CF9AE}" pid="11" name="_dlc_DocIdItemGuid">
    <vt:lpwstr>27da1562-003a-4949-8fa0-70a27be06a0f</vt:lpwstr>
  </property>
  <property fmtid="{D5CDD505-2E9C-101B-9397-08002B2CF9AE}" pid="12" name="IsMyDocuments">
    <vt:bool>true</vt:bool>
  </property>
  <property fmtid="{D5CDD505-2E9C-101B-9397-08002B2CF9AE}" pid="13" name="Administration Document Type">
    <vt:lpwstr>35;#Briefing|19c9d4f4-dc26-4b82-bdb5-36879eae187a</vt:lpwstr>
  </property>
  <property fmtid="{D5CDD505-2E9C-101B-9397-08002B2CF9AE}" pid="14" name="nc39939b412e4b258e3d91afae22f476">
    <vt:lpwstr>Report|052ed951-a3c8-4eeb-ac91-44c65f49bcdc</vt:lpwstr>
  </property>
</Properties>
</file>